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7" r:id="rId6"/>
    <p:sldMasterId id="2147483710" r:id="rId7"/>
  </p:sldMasterIdLst>
  <p:notesMasterIdLst>
    <p:notesMasterId r:id="rId60"/>
  </p:notesMasterIdLst>
  <p:sldIdLst>
    <p:sldId id="268" r:id="rId8"/>
    <p:sldId id="301" r:id="rId9"/>
    <p:sldId id="2147468205" r:id="rId10"/>
    <p:sldId id="2147468202" r:id="rId11"/>
    <p:sldId id="2147468211" r:id="rId12"/>
    <p:sldId id="278" r:id="rId13"/>
    <p:sldId id="257" r:id="rId14"/>
    <p:sldId id="279" r:id="rId15"/>
    <p:sldId id="308" r:id="rId16"/>
    <p:sldId id="536" r:id="rId17"/>
    <p:sldId id="307" r:id="rId18"/>
    <p:sldId id="292" r:id="rId19"/>
    <p:sldId id="281" r:id="rId20"/>
    <p:sldId id="309" r:id="rId21"/>
    <p:sldId id="327" r:id="rId22"/>
    <p:sldId id="547" r:id="rId23"/>
    <p:sldId id="315" r:id="rId24"/>
    <p:sldId id="541" r:id="rId25"/>
    <p:sldId id="285" r:id="rId26"/>
    <p:sldId id="334" r:id="rId27"/>
    <p:sldId id="551" r:id="rId28"/>
    <p:sldId id="333" r:id="rId29"/>
    <p:sldId id="323" r:id="rId30"/>
    <p:sldId id="550" r:id="rId31"/>
    <p:sldId id="320" r:id="rId32"/>
    <p:sldId id="321" r:id="rId33"/>
    <p:sldId id="316" r:id="rId34"/>
    <p:sldId id="552" r:id="rId35"/>
    <p:sldId id="322" r:id="rId36"/>
    <p:sldId id="318" r:id="rId37"/>
    <p:sldId id="530" r:id="rId38"/>
    <p:sldId id="553" r:id="rId39"/>
    <p:sldId id="542" r:id="rId40"/>
    <p:sldId id="324" r:id="rId41"/>
    <p:sldId id="543" r:id="rId42"/>
    <p:sldId id="549" r:id="rId43"/>
    <p:sldId id="548" r:id="rId44"/>
    <p:sldId id="544" r:id="rId45"/>
    <p:sldId id="554" r:id="rId46"/>
    <p:sldId id="540" r:id="rId47"/>
    <p:sldId id="2147468212" r:id="rId48"/>
    <p:sldId id="2147468213" r:id="rId49"/>
    <p:sldId id="258" r:id="rId50"/>
    <p:sldId id="261" r:id="rId51"/>
    <p:sldId id="262" r:id="rId52"/>
    <p:sldId id="259" r:id="rId53"/>
    <p:sldId id="256" r:id="rId54"/>
    <p:sldId id="260" r:id="rId55"/>
    <p:sldId id="2147468214" r:id="rId56"/>
    <p:sldId id="293" r:id="rId57"/>
    <p:sldId id="2147468210" r:id="rId58"/>
    <p:sldId id="2147468198"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0000"/>
    <a:srgbClr val="E6E6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848" autoAdjust="0"/>
  </p:normalViewPr>
  <p:slideViewPr>
    <p:cSldViewPr snapToGrid="0">
      <p:cViewPr varScale="1">
        <p:scale>
          <a:sx n="89" d="100"/>
          <a:sy n="89" d="100"/>
        </p:scale>
        <p:origin x="139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F81A1E-8C45-4D3F-A61C-51E89C0431F7}" type="doc">
      <dgm:prSet loTypeId="urn:microsoft.com/office/officeart/2005/8/layout/chevron1" loCatId="process" qsTypeId="urn:microsoft.com/office/officeart/2005/8/quickstyle/simple1" qsCatId="simple" csTypeId="urn:microsoft.com/office/officeart/2005/8/colors/accent1_2" csCatId="accent1" phldr="1"/>
      <dgm:spPr/>
    </dgm:pt>
    <dgm:pt modelId="{2E4E089D-0E6E-43C9-95AE-A3CAD1F31FCF}">
      <dgm:prSet phldrT="[Text]"/>
      <dgm:spPr>
        <a:solidFill>
          <a:srgbClr val="9B2D1F"/>
        </a:solidFill>
      </dgm:spPr>
      <dgm:t>
        <a:bodyPr/>
        <a:lstStyle/>
        <a:p>
          <a:r>
            <a:rPr lang="en-US" dirty="0">
              <a:latin typeface="Calibri" panose="020F0502020204030204" pitchFamily="34" charset="0"/>
            </a:rPr>
            <a:t>2009</a:t>
          </a:r>
        </a:p>
      </dgm:t>
    </dgm:pt>
    <dgm:pt modelId="{3036CD67-E5CA-4D55-8BDB-03DEB546F615}" type="parTrans" cxnId="{23CD5F8A-D946-48A6-98C5-BF7DF4F4FAAE}">
      <dgm:prSet/>
      <dgm:spPr/>
      <dgm:t>
        <a:bodyPr/>
        <a:lstStyle/>
        <a:p>
          <a:endParaRPr lang="en-US"/>
        </a:p>
      </dgm:t>
    </dgm:pt>
    <dgm:pt modelId="{C8DBDEE5-E3DD-4AE7-879F-CECDD0F41F87}" type="sibTrans" cxnId="{23CD5F8A-D946-48A6-98C5-BF7DF4F4FAAE}">
      <dgm:prSet/>
      <dgm:spPr/>
      <dgm:t>
        <a:bodyPr/>
        <a:lstStyle/>
        <a:p>
          <a:endParaRPr lang="en-US"/>
        </a:p>
      </dgm:t>
    </dgm:pt>
    <dgm:pt modelId="{4B49657A-5ADC-4222-A38E-42B5E15CB604}">
      <dgm:prSet phldrT="[Text]"/>
      <dgm:spPr>
        <a:solidFill>
          <a:srgbClr val="9B2D1F"/>
        </a:solidFill>
      </dgm:spPr>
      <dgm:t>
        <a:bodyPr/>
        <a:lstStyle/>
        <a:p>
          <a:r>
            <a:rPr lang="en-US" dirty="0">
              <a:latin typeface="Calibri" panose="020F0502020204030204" pitchFamily="34" charset="0"/>
            </a:rPr>
            <a:t>2016</a:t>
          </a:r>
        </a:p>
      </dgm:t>
    </dgm:pt>
    <dgm:pt modelId="{A23EBFD1-419C-40C6-9191-258C739EADB3}" type="parTrans" cxnId="{EFEDE023-3C28-48CE-8C28-AB5511A44B48}">
      <dgm:prSet/>
      <dgm:spPr/>
      <dgm:t>
        <a:bodyPr/>
        <a:lstStyle/>
        <a:p>
          <a:endParaRPr lang="en-US"/>
        </a:p>
      </dgm:t>
    </dgm:pt>
    <dgm:pt modelId="{BCBE5FA9-908A-4B5E-B813-E8E27CE5BC5F}" type="sibTrans" cxnId="{EFEDE023-3C28-48CE-8C28-AB5511A44B48}">
      <dgm:prSet/>
      <dgm:spPr/>
      <dgm:t>
        <a:bodyPr/>
        <a:lstStyle/>
        <a:p>
          <a:endParaRPr lang="en-US"/>
        </a:p>
      </dgm:t>
    </dgm:pt>
    <dgm:pt modelId="{A1EC064F-1C6D-4315-B624-A9CF7A63E613}">
      <dgm:prSet/>
      <dgm:spPr>
        <a:solidFill>
          <a:srgbClr val="9B2D1F"/>
        </a:solidFill>
      </dgm:spPr>
      <dgm:t>
        <a:bodyPr/>
        <a:lstStyle/>
        <a:p>
          <a:r>
            <a:rPr lang="en-US" dirty="0">
              <a:latin typeface="Calibri" panose="020F0502020204030204" pitchFamily="34" charset="0"/>
            </a:rPr>
            <a:t>2006</a:t>
          </a:r>
        </a:p>
      </dgm:t>
    </dgm:pt>
    <dgm:pt modelId="{8314BA4B-37A3-43E4-AE7D-0EB689C00588}" type="parTrans" cxnId="{43284F39-73C6-4BB2-81E9-464ADEB8640D}">
      <dgm:prSet/>
      <dgm:spPr/>
      <dgm:t>
        <a:bodyPr/>
        <a:lstStyle/>
        <a:p>
          <a:endParaRPr lang="en-US"/>
        </a:p>
      </dgm:t>
    </dgm:pt>
    <dgm:pt modelId="{5452A572-96D8-4C47-93C8-61FCBBD40DE9}" type="sibTrans" cxnId="{43284F39-73C6-4BB2-81E9-464ADEB8640D}">
      <dgm:prSet/>
      <dgm:spPr/>
      <dgm:t>
        <a:bodyPr/>
        <a:lstStyle/>
        <a:p>
          <a:endParaRPr lang="en-US"/>
        </a:p>
      </dgm:t>
    </dgm:pt>
    <dgm:pt modelId="{B397AEC1-0064-431E-ADEC-B5682FB9A50B}">
      <dgm:prSet/>
      <dgm:spPr>
        <a:solidFill>
          <a:srgbClr val="9B2D1F"/>
        </a:solidFill>
      </dgm:spPr>
      <dgm:t>
        <a:bodyPr/>
        <a:lstStyle/>
        <a:p>
          <a:r>
            <a:rPr lang="en-US" dirty="0">
              <a:latin typeface="Calibri" panose="020F0502020204030204" pitchFamily="34" charset="0"/>
            </a:rPr>
            <a:t>2000</a:t>
          </a:r>
        </a:p>
      </dgm:t>
    </dgm:pt>
    <dgm:pt modelId="{46016F6C-32F6-4B9F-AB3A-AB0461DE844B}" type="parTrans" cxnId="{C5C9EFC9-2EA1-4967-AB97-A326077B872C}">
      <dgm:prSet/>
      <dgm:spPr/>
      <dgm:t>
        <a:bodyPr/>
        <a:lstStyle/>
        <a:p>
          <a:endParaRPr lang="en-US"/>
        </a:p>
      </dgm:t>
    </dgm:pt>
    <dgm:pt modelId="{C2546FE1-6C18-47D9-BD58-522060500820}" type="sibTrans" cxnId="{C5C9EFC9-2EA1-4967-AB97-A326077B872C}">
      <dgm:prSet/>
      <dgm:spPr/>
      <dgm:t>
        <a:bodyPr/>
        <a:lstStyle/>
        <a:p>
          <a:endParaRPr lang="en-US"/>
        </a:p>
      </dgm:t>
    </dgm:pt>
    <dgm:pt modelId="{47E62BE8-FF4C-4527-B6A7-6E03A7EC651F}">
      <dgm:prSet/>
      <dgm:spPr>
        <a:solidFill>
          <a:srgbClr val="9B2D1F"/>
        </a:solidFill>
      </dgm:spPr>
      <dgm:t>
        <a:bodyPr/>
        <a:lstStyle/>
        <a:p>
          <a:r>
            <a:rPr lang="en-US" dirty="0">
              <a:latin typeface="Calibri" panose="020F0502020204030204" pitchFamily="34" charset="0"/>
            </a:rPr>
            <a:t>2001</a:t>
          </a:r>
        </a:p>
      </dgm:t>
    </dgm:pt>
    <dgm:pt modelId="{3550C7F9-0FCB-46D3-8D2F-F85260B06ED1}" type="parTrans" cxnId="{8408BD09-1C56-4D34-8FE1-7DF29CDAEE78}">
      <dgm:prSet/>
      <dgm:spPr/>
      <dgm:t>
        <a:bodyPr/>
        <a:lstStyle/>
        <a:p>
          <a:endParaRPr lang="en-US"/>
        </a:p>
      </dgm:t>
    </dgm:pt>
    <dgm:pt modelId="{F5055D75-C3BF-4DFC-85D9-8469C858CC8D}" type="sibTrans" cxnId="{8408BD09-1C56-4D34-8FE1-7DF29CDAEE78}">
      <dgm:prSet/>
      <dgm:spPr/>
      <dgm:t>
        <a:bodyPr/>
        <a:lstStyle/>
        <a:p>
          <a:endParaRPr lang="en-US"/>
        </a:p>
      </dgm:t>
    </dgm:pt>
    <dgm:pt modelId="{C16846FF-E904-4B75-BD5B-5E9B29E1D49A}">
      <dgm:prSet/>
      <dgm:spPr>
        <a:solidFill>
          <a:srgbClr val="9B2D1F"/>
        </a:solidFill>
      </dgm:spPr>
      <dgm:t>
        <a:bodyPr/>
        <a:lstStyle/>
        <a:p>
          <a:r>
            <a:rPr lang="en-US" dirty="0">
              <a:latin typeface="Calibri" panose="020F0502020204030204" pitchFamily="34" charset="0"/>
            </a:rPr>
            <a:t>2004</a:t>
          </a:r>
        </a:p>
      </dgm:t>
    </dgm:pt>
    <dgm:pt modelId="{822CAF48-DDA3-40D0-9750-766195D7F353}" type="parTrans" cxnId="{C90C66CB-59EC-436E-94B0-0ADAD19C88B9}">
      <dgm:prSet/>
      <dgm:spPr/>
      <dgm:t>
        <a:bodyPr/>
        <a:lstStyle/>
        <a:p>
          <a:endParaRPr lang="en-US"/>
        </a:p>
      </dgm:t>
    </dgm:pt>
    <dgm:pt modelId="{3DB68BA9-DEAF-4619-8B9E-435C1AF7005E}" type="sibTrans" cxnId="{C90C66CB-59EC-436E-94B0-0ADAD19C88B9}">
      <dgm:prSet/>
      <dgm:spPr/>
      <dgm:t>
        <a:bodyPr/>
        <a:lstStyle/>
        <a:p>
          <a:endParaRPr lang="en-US"/>
        </a:p>
      </dgm:t>
    </dgm:pt>
    <dgm:pt modelId="{1BE01AC2-4726-42AC-8AF0-DB80DE24232D}">
      <dgm:prSet phldrT="[Text]"/>
      <dgm:spPr>
        <a:solidFill>
          <a:srgbClr val="9B2D1F"/>
        </a:solidFill>
      </dgm:spPr>
      <dgm:t>
        <a:bodyPr/>
        <a:lstStyle/>
        <a:p>
          <a:r>
            <a:rPr lang="en-US" dirty="0">
              <a:latin typeface="Calibri" panose="020F0502020204030204" pitchFamily="34" charset="0"/>
            </a:rPr>
            <a:t>2023</a:t>
          </a:r>
        </a:p>
      </dgm:t>
    </dgm:pt>
    <dgm:pt modelId="{5D417C04-AA5A-46AB-97E5-026406F3A4B7}" type="parTrans" cxnId="{3F6D90C5-760E-4F0E-B434-E5D816374D8E}">
      <dgm:prSet/>
      <dgm:spPr/>
      <dgm:t>
        <a:bodyPr/>
        <a:lstStyle/>
        <a:p>
          <a:endParaRPr lang="en-US"/>
        </a:p>
      </dgm:t>
    </dgm:pt>
    <dgm:pt modelId="{E7DE7127-02C8-4332-AB36-7AEF17D7C7F8}" type="sibTrans" cxnId="{3F6D90C5-760E-4F0E-B434-E5D816374D8E}">
      <dgm:prSet/>
      <dgm:spPr/>
      <dgm:t>
        <a:bodyPr/>
        <a:lstStyle/>
        <a:p>
          <a:endParaRPr lang="en-US"/>
        </a:p>
      </dgm:t>
    </dgm:pt>
    <dgm:pt modelId="{F77DAE87-AC48-4382-9824-9B7FA57B4C86}" type="pres">
      <dgm:prSet presAssocID="{D6F81A1E-8C45-4D3F-A61C-51E89C0431F7}" presName="Name0" presStyleCnt="0">
        <dgm:presLayoutVars>
          <dgm:dir/>
          <dgm:animLvl val="lvl"/>
          <dgm:resizeHandles val="exact"/>
        </dgm:presLayoutVars>
      </dgm:prSet>
      <dgm:spPr/>
    </dgm:pt>
    <dgm:pt modelId="{FE13E65A-F813-4E71-A220-A49B304F9D33}" type="pres">
      <dgm:prSet presAssocID="{B397AEC1-0064-431E-ADEC-B5682FB9A50B}" presName="parTxOnly" presStyleLbl="node1" presStyleIdx="0" presStyleCnt="7">
        <dgm:presLayoutVars>
          <dgm:chMax val="0"/>
          <dgm:chPref val="0"/>
          <dgm:bulletEnabled val="1"/>
        </dgm:presLayoutVars>
      </dgm:prSet>
      <dgm:spPr/>
    </dgm:pt>
    <dgm:pt modelId="{A2B106C9-AA76-4E83-84D9-FAC1C9529243}" type="pres">
      <dgm:prSet presAssocID="{C2546FE1-6C18-47D9-BD58-522060500820}" presName="parTxOnlySpace" presStyleCnt="0"/>
      <dgm:spPr/>
    </dgm:pt>
    <dgm:pt modelId="{7EA7C239-417D-424C-8BDB-9492BE503F4E}" type="pres">
      <dgm:prSet presAssocID="{47E62BE8-FF4C-4527-B6A7-6E03A7EC651F}" presName="parTxOnly" presStyleLbl="node1" presStyleIdx="1" presStyleCnt="7">
        <dgm:presLayoutVars>
          <dgm:chMax val="0"/>
          <dgm:chPref val="0"/>
          <dgm:bulletEnabled val="1"/>
        </dgm:presLayoutVars>
      </dgm:prSet>
      <dgm:spPr/>
    </dgm:pt>
    <dgm:pt modelId="{6B8ADD88-7D2B-4C0E-8CEA-B6685F39492B}" type="pres">
      <dgm:prSet presAssocID="{F5055D75-C3BF-4DFC-85D9-8469C858CC8D}" presName="parTxOnlySpace" presStyleCnt="0"/>
      <dgm:spPr/>
    </dgm:pt>
    <dgm:pt modelId="{60FB6414-3AB6-49ED-89FA-52919444D1A0}" type="pres">
      <dgm:prSet presAssocID="{C16846FF-E904-4B75-BD5B-5E9B29E1D49A}" presName="parTxOnly" presStyleLbl="node1" presStyleIdx="2" presStyleCnt="7">
        <dgm:presLayoutVars>
          <dgm:chMax val="0"/>
          <dgm:chPref val="0"/>
          <dgm:bulletEnabled val="1"/>
        </dgm:presLayoutVars>
      </dgm:prSet>
      <dgm:spPr/>
    </dgm:pt>
    <dgm:pt modelId="{3BC8E3C0-D8A6-440B-964F-8BE1D2F0C1C7}" type="pres">
      <dgm:prSet presAssocID="{3DB68BA9-DEAF-4619-8B9E-435C1AF7005E}" presName="parTxOnlySpace" presStyleCnt="0"/>
      <dgm:spPr/>
    </dgm:pt>
    <dgm:pt modelId="{81566D37-5CA6-41B7-B93B-3C943B74E1A0}" type="pres">
      <dgm:prSet presAssocID="{A1EC064F-1C6D-4315-B624-A9CF7A63E613}" presName="parTxOnly" presStyleLbl="node1" presStyleIdx="3" presStyleCnt="7">
        <dgm:presLayoutVars>
          <dgm:chMax val="0"/>
          <dgm:chPref val="0"/>
          <dgm:bulletEnabled val="1"/>
        </dgm:presLayoutVars>
      </dgm:prSet>
      <dgm:spPr/>
    </dgm:pt>
    <dgm:pt modelId="{2929FEB6-A8E9-46D1-B054-ECC590769E9A}" type="pres">
      <dgm:prSet presAssocID="{5452A572-96D8-4C47-93C8-61FCBBD40DE9}" presName="parTxOnlySpace" presStyleCnt="0"/>
      <dgm:spPr/>
    </dgm:pt>
    <dgm:pt modelId="{C64F596F-0E90-45AB-B7D9-4FD63C79D752}" type="pres">
      <dgm:prSet presAssocID="{2E4E089D-0E6E-43C9-95AE-A3CAD1F31FCF}" presName="parTxOnly" presStyleLbl="node1" presStyleIdx="4" presStyleCnt="7">
        <dgm:presLayoutVars>
          <dgm:chMax val="0"/>
          <dgm:chPref val="0"/>
          <dgm:bulletEnabled val="1"/>
        </dgm:presLayoutVars>
      </dgm:prSet>
      <dgm:spPr/>
    </dgm:pt>
    <dgm:pt modelId="{9F16118C-2D6E-4BC0-9E4D-8FB810E36634}" type="pres">
      <dgm:prSet presAssocID="{C8DBDEE5-E3DD-4AE7-879F-CECDD0F41F87}" presName="parTxOnlySpace" presStyleCnt="0"/>
      <dgm:spPr/>
    </dgm:pt>
    <dgm:pt modelId="{1CE52196-A15B-4B95-B66C-2B56CACCF093}" type="pres">
      <dgm:prSet presAssocID="{4B49657A-5ADC-4222-A38E-42B5E15CB604}" presName="parTxOnly" presStyleLbl="node1" presStyleIdx="5" presStyleCnt="7">
        <dgm:presLayoutVars>
          <dgm:chMax val="0"/>
          <dgm:chPref val="0"/>
          <dgm:bulletEnabled val="1"/>
        </dgm:presLayoutVars>
      </dgm:prSet>
      <dgm:spPr/>
    </dgm:pt>
    <dgm:pt modelId="{FD18811B-E55D-470A-855F-692BE2AC03DC}" type="pres">
      <dgm:prSet presAssocID="{BCBE5FA9-908A-4B5E-B813-E8E27CE5BC5F}" presName="parTxOnlySpace" presStyleCnt="0"/>
      <dgm:spPr/>
    </dgm:pt>
    <dgm:pt modelId="{9CC8B166-59C0-4873-AABE-5BDFB957239D}" type="pres">
      <dgm:prSet presAssocID="{1BE01AC2-4726-42AC-8AF0-DB80DE24232D}" presName="parTxOnly" presStyleLbl="node1" presStyleIdx="6" presStyleCnt="7">
        <dgm:presLayoutVars>
          <dgm:chMax val="0"/>
          <dgm:chPref val="0"/>
          <dgm:bulletEnabled val="1"/>
        </dgm:presLayoutVars>
      </dgm:prSet>
      <dgm:spPr/>
    </dgm:pt>
  </dgm:ptLst>
  <dgm:cxnLst>
    <dgm:cxn modelId="{8408BD09-1C56-4D34-8FE1-7DF29CDAEE78}" srcId="{D6F81A1E-8C45-4D3F-A61C-51E89C0431F7}" destId="{47E62BE8-FF4C-4527-B6A7-6E03A7EC651F}" srcOrd="1" destOrd="0" parTransId="{3550C7F9-0FCB-46D3-8D2F-F85260B06ED1}" sibTransId="{F5055D75-C3BF-4DFC-85D9-8469C858CC8D}"/>
    <dgm:cxn modelId="{4203A51A-48ED-4415-917D-247E2F73517A}" type="presOf" srcId="{4B49657A-5ADC-4222-A38E-42B5E15CB604}" destId="{1CE52196-A15B-4B95-B66C-2B56CACCF093}" srcOrd="0" destOrd="0" presId="urn:microsoft.com/office/officeart/2005/8/layout/chevron1"/>
    <dgm:cxn modelId="{491E101E-13AC-4684-AAA8-3FE998FD7497}" type="presOf" srcId="{A1EC064F-1C6D-4315-B624-A9CF7A63E613}" destId="{81566D37-5CA6-41B7-B93B-3C943B74E1A0}" srcOrd="0" destOrd="0" presId="urn:microsoft.com/office/officeart/2005/8/layout/chevron1"/>
    <dgm:cxn modelId="{EFEDE023-3C28-48CE-8C28-AB5511A44B48}" srcId="{D6F81A1E-8C45-4D3F-A61C-51E89C0431F7}" destId="{4B49657A-5ADC-4222-A38E-42B5E15CB604}" srcOrd="5" destOrd="0" parTransId="{A23EBFD1-419C-40C6-9191-258C739EADB3}" sibTransId="{BCBE5FA9-908A-4B5E-B813-E8E27CE5BC5F}"/>
    <dgm:cxn modelId="{43284F39-73C6-4BB2-81E9-464ADEB8640D}" srcId="{D6F81A1E-8C45-4D3F-A61C-51E89C0431F7}" destId="{A1EC064F-1C6D-4315-B624-A9CF7A63E613}" srcOrd="3" destOrd="0" parTransId="{8314BA4B-37A3-43E4-AE7D-0EB689C00588}" sibTransId="{5452A572-96D8-4C47-93C8-61FCBBD40DE9}"/>
    <dgm:cxn modelId="{B46C3D42-8249-4EB8-87B1-3C7B23028713}" type="presOf" srcId="{47E62BE8-FF4C-4527-B6A7-6E03A7EC651F}" destId="{7EA7C239-417D-424C-8BDB-9492BE503F4E}" srcOrd="0" destOrd="0" presId="urn:microsoft.com/office/officeart/2005/8/layout/chevron1"/>
    <dgm:cxn modelId="{21D5A379-9A9B-4661-98D1-BA372F09ED1F}" type="presOf" srcId="{B397AEC1-0064-431E-ADEC-B5682FB9A50B}" destId="{FE13E65A-F813-4E71-A220-A49B304F9D33}" srcOrd="0" destOrd="0" presId="urn:microsoft.com/office/officeart/2005/8/layout/chevron1"/>
    <dgm:cxn modelId="{8E7E3589-2D16-4E25-A6C6-97211CC52B2A}" type="presOf" srcId="{2E4E089D-0E6E-43C9-95AE-A3CAD1F31FCF}" destId="{C64F596F-0E90-45AB-B7D9-4FD63C79D752}" srcOrd="0" destOrd="0" presId="urn:microsoft.com/office/officeart/2005/8/layout/chevron1"/>
    <dgm:cxn modelId="{23CD5F8A-D946-48A6-98C5-BF7DF4F4FAAE}" srcId="{D6F81A1E-8C45-4D3F-A61C-51E89C0431F7}" destId="{2E4E089D-0E6E-43C9-95AE-A3CAD1F31FCF}" srcOrd="4" destOrd="0" parTransId="{3036CD67-E5CA-4D55-8BDB-03DEB546F615}" sibTransId="{C8DBDEE5-E3DD-4AE7-879F-CECDD0F41F87}"/>
    <dgm:cxn modelId="{9842A592-350F-4A8E-BA30-72633F63C38A}" type="presOf" srcId="{C16846FF-E904-4B75-BD5B-5E9B29E1D49A}" destId="{60FB6414-3AB6-49ED-89FA-52919444D1A0}" srcOrd="0" destOrd="0" presId="urn:microsoft.com/office/officeart/2005/8/layout/chevron1"/>
    <dgm:cxn modelId="{D2ECC6B2-A322-4FF9-8CE7-F3EC378F7871}" type="presOf" srcId="{D6F81A1E-8C45-4D3F-A61C-51E89C0431F7}" destId="{F77DAE87-AC48-4382-9824-9B7FA57B4C86}" srcOrd="0" destOrd="0" presId="urn:microsoft.com/office/officeart/2005/8/layout/chevron1"/>
    <dgm:cxn modelId="{3F6D90C5-760E-4F0E-B434-E5D816374D8E}" srcId="{D6F81A1E-8C45-4D3F-A61C-51E89C0431F7}" destId="{1BE01AC2-4726-42AC-8AF0-DB80DE24232D}" srcOrd="6" destOrd="0" parTransId="{5D417C04-AA5A-46AB-97E5-026406F3A4B7}" sibTransId="{E7DE7127-02C8-4332-AB36-7AEF17D7C7F8}"/>
    <dgm:cxn modelId="{C5C9EFC9-2EA1-4967-AB97-A326077B872C}" srcId="{D6F81A1E-8C45-4D3F-A61C-51E89C0431F7}" destId="{B397AEC1-0064-431E-ADEC-B5682FB9A50B}" srcOrd="0" destOrd="0" parTransId="{46016F6C-32F6-4B9F-AB3A-AB0461DE844B}" sibTransId="{C2546FE1-6C18-47D9-BD58-522060500820}"/>
    <dgm:cxn modelId="{C90C66CB-59EC-436E-94B0-0ADAD19C88B9}" srcId="{D6F81A1E-8C45-4D3F-A61C-51E89C0431F7}" destId="{C16846FF-E904-4B75-BD5B-5E9B29E1D49A}" srcOrd="2" destOrd="0" parTransId="{822CAF48-DDA3-40D0-9750-766195D7F353}" sibTransId="{3DB68BA9-DEAF-4619-8B9E-435C1AF7005E}"/>
    <dgm:cxn modelId="{030DBCE6-F738-45DF-8375-4BC9E0456604}" type="presOf" srcId="{1BE01AC2-4726-42AC-8AF0-DB80DE24232D}" destId="{9CC8B166-59C0-4873-AABE-5BDFB957239D}" srcOrd="0" destOrd="0" presId="urn:microsoft.com/office/officeart/2005/8/layout/chevron1"/>
    <dgm:cxn modelId="{E524887E-67A8-417F-B9E0-E3D7086BF791}" type="presParOf" srcId="{F77DAE87-AC48-4382-9824-9B7FA57B4C86}" destId="{FE13E65A-F813-4E71-A220-A49B304F9D33}" srcOrd="0" destOrd="0" presId="urn:microsoft.com/office/officeart/2005/8/layout/chevron1"/>
    <dgm:cxn modelId="{264C48C1-6E51-4EE6-86A7-7AA6CBB0568D}" type="presParOf" srcId="{F77DAE87-AC48-4382-9824-9B7FA57B4C86}" destId="{A2B106C9-AA76-4E83-84D9-FAC1C9529243}" srcOrd="1" destOrd="0" presId="urn:microsoft.com/office/officeart/2005/8/layout/chevron1"/>
    <dgm:cxn modelId="{50232101-A64E-458A-A8F5-0FC97777F34F}" type="presParOf" srcId="{F77DAE87-AC48-4382-9824-9B7FA57B4C86}" destId="{7EA7C239-417D-424C-8BDB-9492BE503F4E}" srcOrd="2" destOrd="0" presId="urn:microsoft.com/office/officeart/2005/8/layout/chevron1"/>
    <dgm:cxn modelId="{A56D9C23-72E0-4830-AD54-901C7DBEA09A}" type="presParOf" srcId="{F77DAE87-AC48-4382-9824-9B7FA57B4C86}" destId="{6B8ADD88-7D2B-4C0E-8CEA-B6685F39492B}" srcOrd="3" destOrd="0" presId="urn:microsoft.com/office/officeart/2005/8/layout/chevron1"/>
    <dgm:cxn modelId="{B27530F7-C972-4591-96E0-96F4E64CB376}" type="presParOf" srcId="{F77DAE87-AC48-4382-9824-9B7FA57B4C86}" destId="{60FB6414-3AB6-49ED-89FA-52919444D1A0}" srcOrd="4" destOrd="0" presId="urn:microsoft.com/office/officeart/2005/8/layout/chevron1"/>
    <dgm:cxn modelId="{B4130E6D-BAA0-48DB-A0F3-3C0DFD0F9593}" type="presParOf" srcId="{F77DAE87-AC48-4382-9824-9B7FA57B4C86}" destId="{3BC8E3C0-D8A6-440B-964F-8BE1D2F0C1C7}" srcOrd="5" destOrd="0" presId="urn:microsoft.com/office/officeart/2005/8/layout/chevron1"/>
    <dgm:cxn modelId="{8C284515-6CD7-4E7B-9FA2-F88A9DE3450F}" type="presParOf" srcId="{F77DAE87-AC48-4382-9824-9B7FA57B4C86}" destId="{81566D37-5CA6-41B7-B93B-3C943B74E1A0}" srcOrd="6" destOrd="0" presId="urn:microsoft.com/office/officeart/2005/8/layout/chevron1"/>
    <dgm:cxn modelId="{46D2E5BF-ED5A-46EB-919D-144D8FC756D7}" type="presParOf" srcId="{F77DAE87-AC48-4382-9824-9B7FA57B4C86}" destId="{2929FEB6-A8E9-46D1-B054-ECC590769E9A}" srcOrd="7" destOrd="0" presId="urn:microsoft.com/office/officeart/2005/8/layout/chevron1"/>
    <dgm:cxn modelId="{9B2849AE-3278-4049-A54D-73678D9E4AD8}" type="presParOf" srcId="{F77DAE87-AC48-4382-9824-9B7FA57B4C86}" destId="{C64F596F-0E90-45AB-B7D9-4FD63C79D752}" srcOrd="8" destOrd="0" presId="urn:microsoft.com/office/officeart/2005/8/layout/chevron1"/>
    <dgm:cxn modelId="{31BC8567-73E6-4E3C-B674-9C5218DF168C}" type="presParOf" srcId="{F77DAE87-AC48-4382-9824-9B7FA57B4C86}" destId="{9F16118C-2D6E-4BC0-9E4D-8FB810E36634}" srcOrd="9" destOrd="0" presId="urn:microsoft.com/office/officeart/2005/8/layout/chevron1"/>
    <dgm:cxn modelId="{3155B44D-6516-4203-B6F8-8751FA5B3BAB}" type="presParOf" srcId="{F77DAE87-AC48-4382-9824-9B7FA57B4C86}" destId="{1CE52196-A15B-4B95-B66C-2B56CACCF093}" srcOrd="10" destOrd="0" presId="urn:microsoft.com/office/officeart/2005/8/layout/chevron1"/>
    <dgm:cxn modelId="{5C198C55-189D-4FAB-9348-CCF253BA5516}" type="presParOf" srcId="{F77DAE87-AC48-4382-9824-9B7FA57B4C86}" destId="{FD18811B-E55D-470A-855F-692BE2AC03DC}" srcOrd="11" destOrd="0" presId="urn:microsoft.com/office/officeart/2005/8/layout/chevron1"/>
    <dgm:cxn modelId="{641D3666-8532-44B9-B17E-3B795CAB230F}" type="presParOf" srcId="{F77DAE87-AC48-4382-9824-9B7FA57B4C86}" destId="{9CC8B166-59C0-4873-AABE-5BDFB957239D}" srcOrd="12"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4B3345-0CEE-42AB-98B5-B5086FE252B9}"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77E3EC1C-0B15-4F2C-B34C-A50BEAAF6F4A}">
      <dgm:prSet phldrT="[Text]" custT="1"/>
      <dgm:spPr>
        <a:solidFill>
          <a:srgbClr val="9B2D1F"/>
        </a:solidFill>
        <a:ln>
          <a:solidFill>
            <a:srgbClr val="B40000"/>
          </a:solidFill>
        </a:ln>
      </dgm:spPr>
      <dgm:t>
        <a:bodyPr/>
        <a:lstStyle/>
        <a:p>
          <a:r>
            <a:rPr lang="en-US" sz="1500" dirty="0">
              <a:latin typeface="Calibri" panose="020F0502020204030204" pitchFamily="34" charset="0"/>
            </a:rPr>
            <a:t>LCCC</a:t>
          </a:r>
        </a:p>
      </dgm:t>
    </dgm:pt>
    <dgm:pt modelId="{A9E25AD8-ECF7-43F1-B809-137342F2ABB8}" type="parTrans" cxnId="{A1EB6F0D-8019-4232-BD36-413F43460FBE}">
      <dgm:prSet/>
      <dgm:spPr/>
      <dgm:t>
        <a:bodyPr/>
        <a:lstStyle/>
        <a:p>
          <a:endParaRPr lang="en-US"/>
        </a:p>
      </dgm:t>
    </dgm:pt>
    <dgm:pt modelId="{F08DBF34-7E4D-4798-9590-F6E8A0548EA0}" type="sibTrans" cxnId="{A1EB6F0D-8019-4232-BD36-413F43460FBE}">
      <dgm:prSet/>
      <dgm:spPr/>
      <dgm:t>
        <a:bodyPr/>
        <a:lstStyle/>
        <a:p>
          <a:endParaRPr lang="en-US"/>
        </a:p>
      </dgm:t>
    </dgm:pt>
    <dgm:pt modelId="{1007FCF7-43CC-47B8-B4D1-342AAED04049}">
      <dgm:prSet phldrT="[Text]" custT="1"/>
      <dgm:spPr>
        <a:solidFill>
          <a:srgbClr val="9B2D1F"/>
        </a:solidFill>
        <a:ln>
          <a:solidFill>
            <a:srgbClr val="B40000"/>
          </a:solidFill>
        </a:ln>
      </dgm:spPr>
      <dgm:t>
        <a:bodyPr/>
        <a:lstStyle/>
        <a:p>
          <a:r>
            <a:rPr lang="en-US" sz="1400" dirty="0">
              <a:latin typeface="Calibri" panose="020F0502020204030204" pitchFamily="34" charset="0"/>
            </a:rPr>
            <a:t>Vendor</a:t>
          </a:r>
        </a:p>
        <a:p>
          <a:r>
            <a:rPr lang="en-US" sz="1400" dirty="0">
              <a:latin typeface="Calibri" panose="020F0502020204030204" pitchFamily="34" charset="0"/>
            </a:rPr>
            <a:t>Partners</a:t>
          </a:r>
        </a:p>
      </dgm:t>
    </dgm:pt>
    <dgm:pt modelId="{0E58D857-5559-4860-810C-F9EAB1585CF4}" type="sibTrans" cxnId="{3B141E84-AEB4-46F2-ABCC-2BD698D311F3}">
      <dgm:prSet/>
      <dgm:spPr/>
      <dgm:t>
        <a:bodyPr/>
        <a:lstStyle/>
        <a:p>
          <a:endParaRPr lang="en-US"/>
        </a:p>
      </dgm:t>
    </dgm:pt>
    <dgm:pt modelId="{19FF7B36-CFB7-4213-A530-8C492E88E043}" type="parTrans" cxnId="{3B141E84-AEB4-46F2-ABCC-2BD698D311F3}">
      <dgm:prSet/>
      <dgm:spPr/>
      <dgm:t>
        <a:bodyPr/>
        <a:lstStyle/>
        <a:p>
          <a:endParaRPr lang="en-US"/>
        </a:p>
      </dgm:t>
    </dgm:pt>
    <dgm:pt modelId="{C78DBAA2-7FA5-4818-A16D-0C0FA5016AB0}">
      <dgm:prSet phldrT="[Text]" custT="1"/>
      <dgm:spPr>
        <a:solidFill>
          <a:srgbClr val="9B2D1F"/>
        </a:solidFill>
        <a:ln>
          <a:solidFill>
            <a:srgbClr val="B40000"/>
          </a:solidFill>
        </a:ln>
      </dgm:spPr>
      <dgm:t>
        <a:bodyPr/>
        <a:lstStyle/>
        <a:p>
          <a:r>
            <a:rPr lang="en-US" sz="1500" dirty="0">
              <a:latin typeface="Calibri" panose="020F0502020204030204" pitchFamily="34" charset="0"/>
            </a:rPr>
            <a:t>ODHE</a:t>
          </a:r>
        </a:p>
      </dgm:t>
    </dgm:pt>
    <dgm:pt modelId="{BBD2EBCF-67AB-4531-BF44-C0E29DEBF9FD}" type="sibTrans" cxnId="{15929600-1D97-4E87-BB6B-E47A37375AC8}">
      <dgm:prSet/>
      <dgm:spPr/>
      <dgm:t>
        <a:bodyPr/>
        <a:lstStyle/>
        <a:p>
          <a:endParaRPr lang="en-US"/>
        </a:p>
      </dgm:t>
    </dgm:pt>
    <dgm:pt modelId="{E887F9B3-6671-44C0-BFE0-D08F5435CE7D}" type="parTrans" cxnId="{15929600-1D97-4E87-BB6B-E47A37375AC8}">
      <dgm:prSet/>
      <dgm:spPr/>
      <dgm:t>
        <a:bodyPr/>
        <a:lstStyle/>
        <a:p>
          <a:endParaRPr lang="en-US"/>
        </a:p>
      </dgm:t>
    </dgm:pt>
    <dgm:pt modelId="{D0303C88-2745-4086-B66B-B97C69B0C3BE}">
      <dgm:prSet phldrT="[Text]" custT="1"/>
      <dgm:spPr>
        <a:solidFill>
          <a:srgbClr val="9B2D1F"/>
        </a:solidFill>
        <a:ln>
          <a:solidFill>
            <a:srgbClr val="B40000"/>
          </a:solidFill>
        </a:ln>
      </dgm:spPr>
      <dgm:t>
        <a:bodyPr/>
        <a:lstStyle/>
        <a:p>
          <a:r>
            <a:rPr lang="en-US" sz="1400" dirty="0">
              <a:latin typeface="Calibri" panose="020F0502020204030204" pitchFamily="34" charset="0"/>
            </a:rPr>
            <a:t>Member</a:t>
          </a:r>
        </a:p>
        <a:p>
          <a:r>
            <a:rPr lang="en-US" sz="1400" dirty="0">
              <a:latin typeface="Calibri" panose="020F0502020204030204" pitchFamily="34" charset="0"/>
            </a:rPr>
            <a:t>Schools</a:t>
          </a:r>
        </a:p>
      </dgm:t>
    </dgm:pt>
    <dgm:pt modelId="{B278A830-B7BB-40DA-BBCC-A5866DBA8F57}" type="sibTrans" cxnId="{C051D2AF-0BC4-434F-8646-4769B7D345C4}">
      <dgm:prSet/>
      <dgm:spPr/>
      <dgm:t>
        <a:bodyPr/>
        <a:lstStyle/>
        <a:p>
          <a:endParaRPr lang="en-US"/>
        </a:p>
      </dgm:t>
    </dgm:pt>
    <dgm:pt modelId="{69F4F70F-5C04-4697-A961-1F92B2D94794}" type="parTrans" cxnId="{C051D2AF-0BC4-434F-8646-4769B7D345C4}">
      <dgm:prSet/>
      <dgm:spPr/>
      <dgm:t>
        <a:bodyPr/>
        <a:lstStyle/>
        <a:p>
          <a:endParaRPr lang="en-US"/>
        </a:p>
      </dgm:t>
    </dgm:pt>
    <dgm:pt modelId="{EF4C9AA8-FD9E-4B69-A060-53D620F750F0}" type="pres">
      <dgm:prSet presAssocID="{0E4B3345-0CEE-42AB-98B5-B5086FE252B9}" presName="cycle" presStyleCnt="0">
        <dgm:presLayoutVars>
          <dgm:dir/>
          <dgm:resizeHandles val="exact"/>
        </dgm:presLayoutVars>
      </dgm:prSet>
      <dgm:spPr/>
    </dgm:pt>
    <dgm:pt modelId="{3334B7C9-9B25-463A-BC1A-083BB8B48F0D}" type="pres">
      <dgm:prSet presAssocID="{77E3EC1C-0B15-4F2C-B34C-A50BEAAF6F4A}" presName="node" presStyleLbl="node1" presStyleIdx="0" presStyleCnt="4">
        <dgm:presLayoutVars>
          <dgm:bulletEnabled val="1"/>
        </dgm:presLayoutVars>
      </dgm:prSet>
      <dgm:spPr/>
    </dgm:pt>
    <dgm:pt modelId="{DA85C6EE-3260-45A8-932A-FE14374FB429}" type="pres">
      <dgm:prSet presAssocID="{77E3EC1C-0B15-4F2C-B34C-A50BEAAF6F4A}" presName="spNode" presStyleCnt="0"/>
      <dgm:spPr/>
    </dgm:pt>
    <dgm:pt modelId="{96EBB599-494A-4762-AAB8-0EB6BC1CB9F8}" type="pres">
      <dgm:prSet presAssocID="{F08DBF34-7E4D-4798-9590-F6E8A0548EA0}" presName="sibTrans" presStyleLbl="sibTrans1D1" presStyleIdx="0" presStyleCnt="4"/>
      <dgm:spPr/>
    </dgm:pt>
    <dgm:pt modelId="{D3E082B6-21E0-4747-8529-BF0787ABD08F}" type="pres">
      <dgm:prSet presAssocID="{1007FCF7-43CC-47B8-B4D1-342AAED04049}" presName="node" presStyleLbl="node1" presStyleIdx="1" presStyleCnt="4">
        <dgm:presLayoutVars>
          <dgm:bulletEnabled val="1"/>
        </dgm:presLayoutVars>
      </dgm:prSet>
      <dgm:spPr/>
    </dgm:pt>
    <dgm:pt modelId="{5F0C1974-7332-4671-8631-950B28C660F1}" type="pres">
      <dgm:prSet presAssocID="{1007FCF7-43CC-47B8-B4D1-342AAED04049}" presName="spNode" presStyleCnt="0"/>
      <dgm:spPr/>
    </dgm:pt>
    <dgm:pt modelId="{CE0DA3FC-E1F4-4E6E-BA81-9783D4A3A13E}" type="pres">
      <dgm:prSet presAssocID="{0E58D857-5559-4860-810C-F9EAB1585CF4}" presName="sibTrans" presStyleLbl="sibTrans1D1" presStyleIdx="1" presStyleCnt="4"/>
      <dgm:spPr/>
    </dgm:pt>
    <dgm:pt modelId="{23EA8CF6-3B64-4817-A41F-6C387B9FAB77}" type="pres">
      <dgm:prSet presAssocID="{C78DBAA2-7FA5-4818-A16D-0C0FA5016AB0}" presName="node" presStyleLbl="node1" presStyleIdx="2" presStyleCnt="4">
        <dgm:presLayoutVars>
          <dgm:bulletEnabled val="1"/>
        </dgm:presLayoutVars>
      </dgm:prSet>
      <dgm:spPr/>
    </dgm:pt>
    <dgm:pt modelId="{BE4DB8D1-8DEF-4E61-88E7-0F66F4671D14}" type="pres">
      <dgm:prSet presAssocID="{C78DBAA2-7FA5-4818-A16D-0C0FA5016AB0}" presName="spNode" presStyleCnt="0"/>
      <dgm:spPr/>
    </dgm:pt>
    <dgm:pt modelId="{E092D884-7D10-4B09-98C2-FAB111D2FEDE}" type="pres">
      <dgm:prSet presAssocID="{BBD2EBCF-67AB-4531-BF44-C0E29DEBF9FD}" presName="sibTrans" presStyleLbl="sibTrans1D1" presStyleIdx="2" presStyleCnt="4"/>
      <dgm:spPr/>
    </dgm:pt>
    <dgm:pt modelId="{AAF6D6E0-0900-4E76-B169-6A2B8923F1E3}" type="pres">
      <dgm:prSet presAssocID="{D0303C88-2745-4086-B66B-B97C69B0C3BE}" presName="node" presStyleLbl="node1" presStyleIdx="3" presStyleCnt="4">
        <dgm:presLayoutVars>
          <dgm:bulletEnabled val="1"/>
        </dgm:presLayoutVars>
      </dgm:prSet>
      <dgm:spPr/>
    </dgm:pt>
    <dgm:pt modelId="{616DD326-8F4E-43C8-896A-3DEC2B3FDBFB}" type="pres">
      <dgm:prSet presAssocID="{D0303C88-2745-4086-B66B-B97C69B0C3BE}" presName="spNode" presStyleCnt="0"/>
      <dgm:spPr/>
    </dgm:pt>
    <dgm:pt modelId="{B6CEE920-5E6F-4B14-AC65-EA1F9438AF8D}" type="pres">
      <dgm:prSet presAssocID="{B278A830-B7BB-40DA-BBCC-A5866DBA8F57}" presName="sibTrans" presStyleLbl="sibTrans1D1" presStyleIdx="3" presStyleCnt="4"/>
      <dgm:spPr/>
    </dgm:pt>
  </dgm:ptLst>
  <dgm:cxnLst>
    <dgm:cxn modelId="{15929600-1D97-4E87-BB6B-E47A37375AC8}" srcId="{0E4B3345-0CEE-42AB-98B5-B5086FE252B9}" destId="{C78DBAA2-7FA5-4818-A16D-0C0FA5016AB0}" srcOrd="2" destOrd="0" parTransId="{E887F9B3-6671-44C0-BFE0-D08F5435CE7D}" sibTransId="{BBD2EBCF-67AB-4531-BF44-C0E29DEBF9FD}"/>
    <dgm:cxn modelId="{C031D708-8BEC-4036-8EAB-8EEBEB7FB267}" type="presOf" srcId="{0E58D857-5559-4860-810C-F9EAB1585CF4}" destId="{CE0DA3FC-E1F4-4E6E-BA81-9783D4A3A13E}" srcOrd="0" destOrd="0" presId="urn:microsoft.com/office/officeart/2005/8/layout/cycle6"/>
    <dgm:cxn modelId="{A1EB6F0D-8019-4232-BD36-413F43460FBE}" srcId="{0E4B3345-0CEE-42AB-98B5-B5086FE252B9}" destId="{77E3EC1C-0B15-4F2C-B34C-A50BEAAF6F4A}" srcOrd="0" destOrd="0" parTransId="{A9E25AD8-ECF7-43F1-B809-137342F2ABB8}" sibTransId="{F08DBF34-7E4D-4798-9590-F6E8A0548EA0}"/>
    <dgm:cxn modelId="{60C87F40-70D5-4C5F-9DC2-AA9AA5C29819}" type="presOf" srcId="{C78DBAA2-7FA5-4818-A16D-0C0FA5016AB0}" destId="{23EA8CF6-3B64-4817-A41F-6C387B9FAB77}" srcOrd="0" destOrd="0" presId="urn:microsoft.com/office/officeart/2005/8/layout/cycle6"/>
    <dgm:cxn modelId="{3DC6706E-8BDA-4243-B29A-69F972F8942B}" type="presOf" srcId="{0E4B3345-0CEE-42AB-98B5-B5086FE252B9}" destId="{EF4C9AA8-FD9E-4B69-A060-53D620F750F0}" srcOrd="0" destOrd="0" presId="urn:microsoft.com/office/officeart/2005/8/layout/cycle6"/>
    <dgm:cxn modelId="{F82F6476-91C4-4773-BC10-DD91D3483CA7}" type="presOf" srcId="{F08DBF34-7E4D-4798-9590-F6E8A0548EA0}" destId="{96EBB599-494A-4762-AAB8-0EB6BC1CB9F8}" srcOrd="0" destOrd="0" presId="urn:microsoft.com/office/officeart/2005/8/layout/cycle6"/>
    <dgm:cxn modelId="{D1BECC79-852F-4291-B109-2F8742D66049}" type="presOf" srcId="{77E3EC1C-0B15-4F2C-B34C-A50BEAAF6F4A}" destId="{3334B7C9-9B25-463A-BC1A-083BB8B48F0D}" srcOrd="0" destOrd="0" presId="urn:microsoft.com/office/officeart/2005/8/layout/cycle6"/>
    <dgm:cxn modelId="{3B141E84-AEB4-46F2-ABCC-2BD698D311F3}" srcId="{0E4B3345-0CEE-42AB-98B5-B5086FE252B9}" destId="{1007FCF7-43CC-47B8-B4D1-342AAED04049}" srcOrd="1" destOrd="0" parTransId="{19FF7B36-CFB7-4213-A530-8C492E88E043}" sibTransId="{0E58D857-5559-4860-810C-F9EAB1585CF4}"/>
    <dgm:cxn modelId="{094F2E84-5302-4AE8-ACFA-75B615E84ECC}" type="presOf" srcId="{B278A830-B7BB-40DA-BBCC-A5866DBA8F57}" destId="{B6CEE920-5E6F-4B14-AC65-EA1F9438AF8D}" srcOrd="0" destOrd="0" presId="urn:microsoft.com/office/officeart/2005/8/layout/cycle6"/>
    <dgm:cxn modelId="{15D10BA6-149F-4A46-80B4-0D8E26C0F1F0}" type="presOf" srcId="{BBD2EBCF-67AB-4531-BF44-C0E29DEBF9FD}" destId="{E092D884-7D10-4B09-98C2-FAB111D2FEDE}" srcOrd="0" destOrd="0" presId="urn:microsoft.com/office/officeart/2005/8/layout/cycle6"/>
    <dgm:cxn modelId="{C051D2AF-0BC4-434F-8646-4769B7D345C4}" srcId="{0E4B3345-0CEE-42AB-98B5-B5086FE252B9}" destId="{D0303C88-2745-4086-B66B-B97C69B0C3BE}" srcOrd="3" destOrd="0" parTransId="{69F4F70F-5C04-4697-A961-1F92B2D94794}" sibTransId="{B278A830-B7BB-40DA-BBCC-A5866DBA8F57}"/>
    <dgm:cxn modelId="{BF38CAB3-5686-45D6-B895-6842177FF6C9}" type="presOf" srcId="{1007FCF7-43CC-47B8-B4D1-342AAED04049}" destId="{D3E082B6-21E0-4747-8529-BF0787ABD08F}" srcOrd="0" destOrd="0" presId="urn:microsoft.com/office/officeart/2005/8/layout/cycle6"/>
    <dgm:cxn modelId="{9A1AA4C8-49DA-4C8C-B902-43E01F5DBA96}" type="presOf" srcId="{D0303C88-2745-4086-B66B-B97C69B0C3BE}" destId="{AAF6D6E0-0900-4E76-B169-6A2B8923F1E3}" srcOrd="0" destOrd="0" presId="urn:microsoft.com/office/officeart/2005/8/layout/cycle6"/>
    <dgm:cxn modelId="{DCFA32E4-BFB7-48F6-9EBF-F93483F7ED77}" type="presParOf" srcId="{EF4C9AA8-FD9E-4B69-A060-53D620F750F0}" destId="{3334B7C9-9B25-463A-BC1A-083BB8B48F0D}" srcOrd="0" destOrd="0" presId="urn:microsoft.com/office/officeart/2005/8/layout/cycle6"/>
    <dgm:cxn modelId="{662FB437-77D7-4AA3-87AC-F29138A07D17}" type="presParOf" srcId="{EF4C9AA8-FD9E-4B69-A060-53D620F750F0}" destId="{DA85C6EE-3260-45A8-932A-FE14374FB429}" srcOrd="1" destOrd="0" presId="urn:microsoft.com/office/officeart/2005/8/layout/cycle6"/>
    <dgm:cxn modelId="{C4A9307D-D941-4A55-A8FD-49B8E2DDD119}" type="presParOf" srcId="{EF4C9AA8-FD9E-4B69-A060-53D620F750F0}" destId="{96EBB599-494A-4762-AAB8-0EB6BC1CB9F8}" srcOrd="2" destOrd="0" presId="urn:microsoft.com/office/officeart/2005/8/layout/cycle6"/>
    <dgm:cxn modelId="{C264A6BF-FFBB-4992-9C35-F1208D9858E0}" type="presParOf" srcId="{EF4C9AA8-FD9E-4B69-A060-53D620F750F0}" destId="{D3E082B6-21E0-4747-8529-BF0787ABD08F}" srcOrd="3" destOrd="0" presId="urn:microsoft.com/office/officeart/2005/8/layout/cycle6"/>
    <dgm:cxn modelId="{12B58A5E-3F78-4949-B9B3-BCA4A1B192AB}" type="presParOf" srcId="{EF4C9AA8-FD9E-4B69-A060-53D620F750F0}" destId="{5F0C1974-7332-4671-8631-950B28C660F1}" srcOrd="4" destOrd="0" presId="urn:microsoft.com/office/officeart/2005/8/layout/cycle6"/>
    <dgm:cxn modelId="{21274890-4362-4649-B27A-9527C146462B}" type="presParOf" srcId="{EF4C9AA8-FD9E-4B69-A060-53D620F750F0}" destId="{CE0DA3FC-E1F4-4E6E-BA81-9783D4A3A13E}" srcOrd="5" destOrd="0" presId="urn:microsoft.com/office/officeart/2005/8/layout/cycle6"/>
    <dgm:cxn modelId="{51B1DB64-FF4F-4BA8-8405-EC3E0F61B71E}" type="presParOf" srcId="{EF4C9AA8-FD9E-4B69-A060-53D620F750F0}" destId="{23EA8CF6-3B64-4817-A41F-6C387B9FAB77}" srcOrd="6" destOrd="0" presId="urn:microsoft.com/office/officeart/2005/8/layout/cycle6"/>
    <dgm:cxn modelId="{5041AAC7-D7AA-4F96-A4BD-253E2D90CE52}" type="presParOf" srcId="{EF4C9AA8-FD9E-4B69-A060-53D620F750F0}" destId="{BE4DB8D1-8DEF-4E61-88E7-0F66F4671D14}" srcOrd="7" destOrd="0" presId="urn:microsoft.com/office/officeart/2005/8/layout/cycle6"/>
    <dgm:cxn modelId="{50A9B42F-E7DE-4327-A35F-1BC4AFDA0DF3}" type="presParOf" srcId="{EF4C9AA8-FD9E-4B69-A060-53D620F750F0}" destId="{E092D884-7D10-4B09-98C2-FAB111D2FEDE}" srcOrd="8" destOrd="0" presId="urn:microsoft.com/office/officeart/2005/8/layout/cycle6"/>
    <dgm:cxn modelId="{CB06D078-04D6-4C55-BB60-858DE121E7AA}" type="presParOf" srcId="{EF4C9AA8-FD9E-4B69-A060-53D620F750F0}" destId="{AAF6D6E0-0900-4E76-B169-6A2B8923F1E3}" srcOrd="9" destOrd="0" presId="urn:microsoft.com/office/officeart/2005/8/layout/cycle6"/>
    <dgm:cxn modelId="{E3A9D1AC-BBBE-49CC-9CF5-517B9C84324A}" type="presParOf" srcId="{EF4C9AA8-FD9E-4B69-A060-53D620F750F0}" destId="{616DD326-8F4E-43C8-896A-3DEC2B3FDBFB}" srcOrd="10" destOrd="0" presId="urn:microsoft.com/office/officeart/2005/8/layout/cycle6"/>
    <dgm:cxn modelId="{399D21E2-A340-4AA5-9278-545DA8BEAC82}" type="presParOf" srcId="{EF4C9AA8-FD9E-4B69-A060-53D620F750F0}" destId="{B6CEE920-5E6F-4B14-AC65-EA1F9438AF8D}"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13E65A-F813-4E71-A220-A49B304F9D33}">
      <dsp:nvSpPr>
        <dsp:cNvPr id="0" name=""/>
        <dsp:cNvSpPr/>
      </dsp:nvSpPr>
      <dsp:spPr>
        <a:xfrm>
          <a:off x="0" y="176212"/>
          <a:ext cx="1404937" cy="561975"/>
        </a:xfrm>
        <a:prstGeom prst="chevron">
          <a:avLst/>
        </a:prstGeom>
        <a:solidFill>
          <a:srgbClr val="9B2D1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Calibri" panose="020F0502020204030204" pitchFamily="34" charset="0"/>
            </a:rPr>
            <a:t>2000</a:t>
          </a:r>
        </a:p>
      </dsp:txBody>
      <dsp:txXfrm>
        <a:off x="280988" y="176212"/>
        <a:ext cx="842962" cy="561975"/>
      </dsp:txXfrm>
    </dsp:sp>
    <dsp:sp modelId="{7EA7C239-417D-424C-8BDB-9492BE503F4E}">
      <dsp:nvSpPr>
        <dsp:cNvPr id="0" name=""/>
        <dsp:cNvSpPr/>
      </dsp:nvSpPr>
      <dsp:spPr>
        <a:xfrm>
          <a:off x="1264443" y="176212"/>
          <a:ext cx="1404937" cy="561975"/>
        </a:xfrm>
        <a:prstGeom prst="chevron">
          <a:avLst/>
        </a:prstGeom>
        <a:solidFill>
          <a:srgbClr val="9B2D1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Calibri" panose="020F0502020204030204" pitchFamily="34" charset="0"/>
            </a:rPr>
            <a:t>2001</a:t>
          </a:r>
        </a:p>
      </dsp:txBody>
      <dsp:txXfrm>
        <a:off x="1545431" y="176212"/>
        <a:ext cx="842962" cy="561975"/>
      </dsp:txXfrm>
    </dsp:sp>
    <dsp:sp modelId="{60FB6414-3AB6-49ED-89FA-52919444D1A0}">
      <dsp:nvSpPr>
        <dsp:cNvPr id="0" name=""/>
        <dsp:cNvSpPr/>
      </dsp:nvSpPr>
      <dsp:spPr>
        <a:xfrm>
          <a:off x="2528887" y="176212"/>
          <a:ext cx="1404937" cy="561975"/>
        </a:xfrm>
        <a:prstGeom prst="chevron">
          <a:avLst/>
        </a:prstGeom>
        <a:solidFill>
          <a:srgbClr val="9B2D1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Calibri" panose="020F0502020204030204" pitchFamily="34" charset="0"/>
            </a:rPr>
            <a:t>2004</a:t>
          </a:r>
        </a:p>
      </dsp:txBody>
      <dsp:txXfrm>
        <a:off x="2809875" y="176212"/>
        <a:ext cx="842962" cy="561975"/>
      </dsp:txXfrm>
    </dsp:sp>
    <dsp:sp modelId="{81566D37-5CA6-41B7-B93B-3C943B74E1A0}">
      <dsp:nvSpPr>
        <dsp:cNvPr id="0" name=""/>
        <dsp:cNvSpPr/>
      </dsp:nvSpPr>
      <dsp:spPr>
        <a:xfrm>
          <a:off x="3793331" y="176212"/>
          <a:ext cx="1404937" cy="561975"/>
        </a:xfrm>
        <a:prstGeom prst="chevron">
          <a:avLst/>
        </a:prstGeom>
        <a:solidFill>
          <a:srgbClr val="9B2D1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Calibri" panose="020F0502020204030204" pitchFamily="34" charset="0"/>
            </a:rPr>
            <a:t>2006</a:t>
          </a:r>
        </a:p>
      </dsp:txBody>
      <dsp:txXfrm>
        <a:off x="4074319" y="176212"/>
        <a:ext cx="842962" cy="561975"/>
      </dsp:txXfrm>
    </dsp:sp>
    <dsp:sp modelId="{C64F596F-0E90-45AB-B7D9-4FD63C79D752}">
      <dsp:nvSpPr>
        <dsp:cNvPr id="0" name=""/>
        <dsp:cNvSpPr/>
      </dsp:nvSpPr>
      <dsp:spPr>
        <a:xfrm>
          <a:off x="5057775" y="176212"/>
          <a:ext cx="1404937" cy="561975"/>
        </a:xfrm>
        <a:prstGeom prst="chevron">
          <a:avLst/>
        </a:prstGeom>
        <a:solidFill>
          <a:srgbClr val="9B2D1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Calibri" panose="020F0502020204030204" pitchFamily="34" charset="0"/>
            </a:rPr>
            <a:t>2009</a:t>
          </a:r>
        </a:p>
      </dsp:txBody>
      <dsp:txXfrm>
        <a:off x="5338763" y="176212"/>
        <a:ext cx="842962" cy="561975"/>
      </dsp:txXfrm>
    </dsp:sp>
    <dsp:sp modelId="{1CE52196-A15B-4B95-B66C-2B56CACCF093}">
      <dsp:nvSpPr>
        <dsp:cNvPr id="0" name=""/>
        <dsp:cNvSpPr/>
      </dsp:nvSpPr>
      <dsp:spPr>
        <a:xfrm>
          <a:off x="6322218" y="176212"/>
          <a:ext cx="1404937" cy="561975"/>
        </a:xfrm>
        <a:prstGeom prst="chevron">
          <a:avLst/>
        </a:prstGeom>
        <a:solidFill>
          <a:srgbClr val="9B2D1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Calibri" panose="020F0502020204030204" pitchFamily="34" charset="0"/>
            </a:rPr>
            <a:t>2016</a:t>
          </a:r>
        </a:p>
      </dsp:txBody>
      <dsp:txXfrm>
        <a:off x="6603206" y="176212"/>
        <a:ext cx="842962" cy="561975"/>
      </dsp:txXfrm>
    </dsp:sp>
    <dsp:sp modelId="{9CC8B166-59C0-4873-AABE-5BDFB957239D}">
      <dsp:nvSpPr>
        <dsp:cNvPr id="0" name=""/>
        <dsp:cNvSpPr/>
      </dsp:nvSpPr>
      <dsp:spPr>
        <a:xfrm>
          <a:off x="7586662" y="176212"/>
          <a:ext cx="1404937" cy="561975"/>
        </a:xfrm>
        <a:prstGeom prst="chevron">
          <a:avLst/>
        </a:prstGeom>
        <a:solidFill>
          <a:srgbClr val="9B2D1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Calibri" panose="020F0502020204030204" pitchFamily="34" charset="0"/>
            </a:rPr>
            <a:t>2023</a:t>
          </a:r>
        </a:p>
      </dsp:txBody>
      <dsp:txXfrm>
        <a:off x="7867650" y="176212"/>
        <a:ext cx="842962" cy="5619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34B7C9-9B25-463A-BC1A-083BB8B48F0D}">
      <dsp:nvSpPr>
        <dsp:cNvPr id="0" name=""/>
        <dsp:cNvSpPr/>
      </dsp:nvSpPr>
      <dsp:spPr>
        <a:xfrm>
          <a:off x="2997807" y="611"/>
          <a:ext cx="1176709" cy="764861"/>
        </a:xfrm>
        <a:prstGeom prst="roundRect">
          <a:avLst/>
        </a:prstGeom>
        <a:solidFill>
          <a:srgbClr val="9B2D1F"/>
        </a:solidFill>
        <a:ln w="12700" cap="flat" cmpd="sng" algn="ctr">
          <a:solidFill>
            <a:srgbClr val="B4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pitchFamily="34" charset="0"/>
            </a:rPr>
            <a:t>LCCC</a:t>
          </a:r>
        </a:p>
      </dsp:txBody>
      <dsp:txXfrm>
        <a:off x="3035144" y="37948"/>
        <a:ext cx="1102035" cy="690187"/>
      </dsp:txXfrm>
    </dsp:sp>
    <dsp:sp modelId="{96EBB599-494A-4762-AAB8-0EB6BC1CB9F8}">
      <dsp:nvSpPr>
        <dsp:cNvPr id="0" name=""/>
        <dsp:cNvSpPr/>
      </dsp:nvSpPr>
      <dsp:spPr>
        <a:xfrm>
          <a:off x="2321973" y="383042"/>
          <a:ext cx="2528377" cy="2528377"/>
        </a:xfrm>
        <a:custGeom>
          <a:avLst/>
          <a:gdLst/>
          <a:ahLst/>
          <a:cxnLst/>
          <a:rect l="0" t="0" r="0" b="0"/>
          <a:pathLst>
            <a:path>
              <a:moveTo>
                <a:pt x="1861028" y="149758"/>
              </a:moveTo>
              <a:arcTo wR="1264188" hR="1264188" stAng="17890291" swAng="262708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3E082B6-21E0-4747-8529-BF0787ABD08F}">
      <dsp:nvSpPr>
        <dsp:cNvPr id="0" name=""/>
        <dsp:cNvSpPr/>
      </dsp:nvSpPr>
      <dsp:spPr>
        <a:xfrm>
          <a:off x="4261996" y="1264800"/>
          <a:ext cx="1176709" cy="764861"/>
        </a:xfrm>
        <a:prstGeom prst="roundRect">
          <a:avLst/>
        </a:prstGeom>
        <a:solidFill>
          <a:srgbClr val="9B2D1F"/>
        </a:solidFill>
        <a:ln w="12700" cap="flat" cmpd="sng" algn="ctr">
          <a:solidFill>
            <a:srgbClr val="B4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panose="020F0502020204030204" pitchFamily="34" charset="0"/>
            </a:rPr>
            <a:t>Vendor</a:t>
          </a:r>
        </a:p>
        <a:p>
          <a:pPr marL="0" lvl="0" indent="0" algn="ctr" defTabSz="622300">
            <a:lnSpc>
              <a:spcPct val="90000"/>
            </a:lnSpc>
            <a:spcBef>
              <a:spcPct val="0"/>
            </a:spcBef>
            <a:spcAft>
              <a:spcPct val="35000"/>
            </a:spcAft>
            <a:buNone/>
          </a:pPr>
          <a:r>
            <a:rPr lang="en-US" sz="1400" kern="1200" dirty="0">
              <a:latin typeface="Calibri" panose="020F0502020204030204" pitchFamily="34" charset="0"/>
            </a:rPr>
            <a:t>Partners</a:t>
          </a:r>
        </a:p>
      </dsp:txBody>
      <dsp:txXfrm>
        <a:off x="4299333" y="1302137"/>
        <a:ext cx="1102035" cy="690187"/>
      </dsp:txXfrm>
    </dsp:sp>
    <dsp:sp modelId="{CE0DA3FC-E1F4-4E6E-BA81-9783D4A3A13E}">
      <dsp:nvSpPr>
        <dsp:cNvPr id="0" name=""/>
        <dsp:cNvSpPr/>
      </dsp:nvSpPr>
      <dsp:spPr>
        <a:xfrm>
          <a:off x="2321973" y="383042"/>
          <a:ext cx="2528377" cy="2528377"/>
        </a:xfrm>
        <a:custGeom>
          <a:avLst/>
          <a:gdLst/>
          <a:ahLst/>
          <a:cxnLst/>
          <a:rect l="0" t="0" r="0" b="0"/>
          <a:pathLst>
            <a:path>
              <a:moveTo>
                <a:pt x="2466204" y="1655763"/>
              </a:moveTo>
              <a:arcTo wR="1264188" hR="1264188" stAng="1082628" swAng="262708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3EA8CF6-3B64-4817-A41F-6C387B9FAB77}">
      <dsp:nvSpPr>
        <dsp:cNvPr id="0" name=""/>
        <dsp:cNvSpPr/>
      </dsp:nvSpPr>
      <dsp:spPr>
        <a:xfrm>
          <a:off x="2997807" y="2528989"/>
          <a:ext cx="1176709" cy="764861"/>
        </a:xfrm>
        <a:prstGeom prst="roundRect">
          <a:avLst/>
        </a:prstGeom>
        <a:solidFill>
          <a:srgbClr val="9B2D1F"/>
        </a:solidFill>
        <a:ln w="12700" cap="flat" cmpd="sng" algn="ctr">
          <a:solidFill>
            <a:srgbClr val="B4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pitchFamily="34" charset="0"/>
            </a:rPr>
            <a:t>ODHE</a:t>
          </a:r>
        </a:p>
      </dsp:txBody>
      <dsp:txXfrm>
        <a:off x="3035144" y="2566326"/>
        <a:ext cx="1102035" cy="690187"/>
      </dsp:txXfrm>
    </dsp:sp>
    <dsp:sp modelId="{E092D884-7D10-4B09-98C2-FAB111D2FEDE}">
      <dsp:nvSpPr>
        <dsp:cNvPr id="0" name=""/>
        <dsp:cNvSpPr/>
      </dsp:nvSpPr>
      <dsp:spPr>
        <a:xfrm>
          <a:off x="2321973" y="383042"/>
          <a:ext cx="2528377" cy="2528377"/>
        </a:xfrm>
        <a:custGeom>
          <a:avLst/>
          <a:gdLst/>
          <a:ahLst/>
          <a:cxnLst/>
          <a:rect l="0" t="0" r="0" b="0"/>
          <a:pathLst>
            <a:path>
              <a:moveTo>
                <a:pt x="667349" y="2378619"/>
              </a:moveTo>
              <a:arcTo wR="1264188" hR="1264188" stAng="7090291" swAng="262708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AF6D6E0-0900-4E76-B169-6A2B8923F1E3}">
      <dsp:nvSpPr>
        <dsp:cNvPr id="0" name=""/>
        <dsp:cNvSpPr/>
      </dsp:nvSpPr>
      <dsp:spPr>
        <a:xfrm>
          <a:off x="1733619" y="1264800"/>
          <a:ext cx="1176709" cy="764861"/>
        </a:xfrm>
        <a:prstGeom prst="roundRect">
          <a:avLst/>
        </a:prstGeom>
        <a:solidFill>
          <a:srgbClr val="9B2D1F"/>
        </a:solidFill>
        <a:ln w="12700" cap="flat" cmpd="sng" algn="ctr">
          <a:solidFill>
            <a:srgbClr val="B4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panose="020F0502020204030204" pitchFamily="34" charset="0"/>
            </a:rPr>
            <a:t>Member</a:t>
          </a:r>
        </a:p>
        <a:p>
          <a:pPr marL="0" lvl="0" indent="0" algn="ctr" defTabSz="622300">
            <a:lnSpc>
              <a:spcPct val="90000"/>
            </a:lnSpc>
            <a:spcBef>
              <a:spcPct val="0"/>
            </a:spcBef>
            <a:spcAft>
              <a:spcPct val="35000"/>
            </a:spcAft>
            <a:buNone/>
          </a:pPr>
          <a:r>
            <a:rPr lang="en-US" sz="1400" kern="1200" dirty="0">
              <a:latin typeface="Calibri" panose="020F0502020204030204" pitchFamily="34" charset="0"/>
            </a:rPr>
            <a:t>Schools</a:t>
          </a:r>
        </a:p>
      </dsp:txBody>
      <dsp:txXfrm>
        <a:off x="1770956" y="1302137"/>
        <a:ext cx="1102035" cy="690187"/>
      </dsp:txXfrm>
    </dsp:sp>
    <dsp:sp modelId="{B6CEE920-5E6F-4B14-AC65-EA1F9438AF8D}">
      <dsp:nvSpPr>
        <dsp:cNvPr id="0" name=""/>
        <dsp:cNvSpPr/>
      </dsp:nvSpPr>
      <dsp:spPr>
        <a:xfrm>
          <a:off x="2321973" y="383042"/>
          <a:ext cx="2528377" cy="2528377"/>
        </a:xfrm>
        <a:custGeom>
          <a:avLst/>
          <a:gdLst/>
          <a:ahLst/>
          <a:cxnLst/>
          <a:rect l="0" t="0" r="0" b="0"/>
          <a:pathLst>
            <a:path>
              <a:moveTo>
                <a:pt x="62172" y="872613"/>
              </a:moveTo>
              <a:arcTo wR="1264188" hR="1264188" stAng="11882628" swAng="262708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5931EA-CA76-43B6-8D18-26ED6AF72D35}" type="datetimeFigureOut">
              <a:rPr lang="en-US" smtClean="0"/>
              <a:t>9/19/2025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F79A3F-AF06-45BF-B567-58C5FCAED328}" type="slidenum">
              <a:rPr lang="en-US" smtClean="0"/>
              <a:t>‹#›</a:t>
            </a:fld>
            <a:endParaRPr lang="en-US"/>
          </a:p>
        </p:txBody>
      </p:sp>
    </p:spTree>
    <p:extLst>
      <p:ext uri="{BB962C8B-B14F-4D97-AF65-F5344CB8AC3E}">
        <p14:creationId xmlns:p14="http://schemas.microsoft.com/office/powerpoint/2010/main" val="3556334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63636"/>
                </a:solidFill>
                <a:effectLst/>
                <a:latin typeface="proxima-nova"/>
              </a:rPr>
              <a:t>Would you rather sit by the pool or swim in the ocean?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63636"/>
                </a:solidFill>
                <a:effectLst/>
                <a:latin typeface="proxima-nova"/>
              </a:rPr>
              <a:t>Would you rather eat s’mores or eat ice cream all summer long?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63636"/>
                </a:solidFill>
                <a:effectLst/>
                <a:latin typeface="proxima-nova"/>
              </a:rPr>
              <a:t>Would you rather get a terrible sunburn or get stung by a jellyfish?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63636"/>
                </a:solidFill>
                <a:effectLst/>
                <a:latin typeface="proxima-nova"/>
              </a:rPr>
              <a:t>Would you rather stay at a luxury resort or at a cabin in the woods?</a:t>
            </a:r>
          </a:p>
          <a:p>
            <a:endParaRPr lang="en-US" dirty="0"/>
          </a:p>
        </p:txBody>
      </p:sp>
      <p:sp>
        <p:nvSpPr>
          <p:cNvPr id="4" name="Slide Number Placeholder 3"/>
          <p:cNvSpPr>
            <a:spLocks noGrp="1"/>
          </p:cNvSpPr>
          <p:nvPr>
            <p:ph type="sldNum" sz="quarter" idx="5"/>
          </p:nvPr>
        </p:nvSpPr>
        <p:spPr/>
        <p:txBody>
          <a:bodyPr/>
          <a:lstStyle/>
          <a:p>
            <a:fld id="{32F79A3F-AF06-45BF-B567-58C5FCAED328}" type="slidenum">
              <a:rPr lang="en-US" smtClean="0"/>
              <a:t>2</a:t>
            </a:fld>
            <a:endParaRPr lang="en-US"/>
          </a:p>
        </p:txBody>
      </p:sp>
    </p:spTree>
    <p:extLst>
      <p:ext uri="{BB962C8B-B14F-4D97-AF65-F5344CB8AC3E}">
        <p14:creationId xmlns:p14="http://schemas.microsoft.com/office/powerpoint/2010/main" val="3034952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439">
              <a:defRPr>
                <a:solidFill>
                  <a:schemeClr val="tx1"/>
                </a:solidFill>
                <a:latin typeface="Times New Roman" pitchFamily="18" charset="0"/>
              </a:defRPr>
            </a:lvl1pPr>
            <a:lvl2pPr marL="744023" indent="-286163" defTabSz="928439">
              <a:defRPr>
                <a:solidFill>
                  <a:schemeClr val="tx1"/>
                </a:solidFill>
                <a:latin typeface="Times New Roman" pitchFamily="18" charset="0"/>
              </a:defRPr>
            </a:lvl2pPr>
            <a:lvl3pPr marL="1144651" indent="-228930" defTabSz="928439">
              <a:defRPr>
                <a:solidFill>
                  <a:schemeClr val="tx1"/>
                </a:solidFill>
                <a:latin typeface="Times New Roman" pitchFamily="18" charset="0"/>
              </a:defRPr>
            </a:lvl3pPr>
            <a:lvl4pPr marL="1602511" indent="-228930" defTabSz="928439">
              <a:defRPr>
                <a:solidFill>
                  <a:schemeClr val="tx1"/>
                </a:solidFill>
                <a:latin typeface="Times New Roman" pitchFamily="18" charset="0"/>
              </a:defRPr>
            </a:lvl4pPr>
            <a:lvl5pPr marL="2060373" indent="-228930" defTabSz="928439">
              <a:defRPr>
                <a:solidFill>
                  <a:schemeClr val="tx1"/>
                </a:solidFill>
                <a:latin typeface="Times New Roman" pitchFamily="18" charset="0"/>
              </a:defRPr>
            </a:lvl5pPr>
            <a:lvl6pPr marL="2518233" indent="-228930" defTabSz="928439" eaLnBrk="0" fontAlgn="base" hangingPunct="0">
              <a:spcBef>
                <a:spcPct val="0"/>
              </a:spcBef>
              <a:spcAft>
                <a:spcPct val="0"/>
              </a:spcAft>
              <a:defRPr>
                <a:solidFill>
                  <a:schemeClr val="tx1"/>
                </a:solidFill>
                <a:latin typeface="Times New Roman" pitchFamily="18" charset="0"/>
              </a:defRPr>
            </a:lvl6pPr>
            <a:lvl7pPr marL="2976092" indent="-228930" defTabSz="928439" eaLnBrk="0" fontAlgn="base" hangingPunct="0">
              <a:spcBef>
                <a:spcPct val="0"/>
              </a:spcBef>
              <a:spcAft>
                <a:spcPct val="0"/>
              </a:spcAft>
              <a:defRPr>
                <a:solidFill>
                  <a:schemeClr val="tx1"/>
                </a:solidFill>
                <a:latin typeface="Times New Roman" pitchFamily="18" charset="0"/>
              </a:defRPr>
            </a:lvl7pPr>
            <a:lvl8pPr marL="3433954" indent="-228930" defTabSz="928439" eaLnBrk="0" fontAlgn="base" hangingPunct="0">
              <a:spcBef>
                <a:spcPct val="0"/>
              </a:spcBef>
              <a:spcAft>
                <a:spcPct val="0"/>
              </a:spcAft>
              <a:defRPr>
                <a:solidFill>
                  <a:schemeClr val="tx1"/>
                </a:solidFill>
                <a:latin typeface="Times New Roman" pitchFamily="18" charset="0"/>
              </a:defRPr>
            </a:lvl8pPr>
            <a:lvl9pPr marL="3891814" indent="-228930" defTabSz="928439" eaLnBrk="0" fontAlgn="base" hangingPunct="0">
              <a:spcBef>
                <a:spcPct val="0"/>
              </a:spcBef>
              <a:spcAft>
                <a:spcPct val="0"/>
              </a:spcAft>
              <a:defRPr>
                <a:solidFill>
                  <a:schemeClr val="tx1"/>
                </a:solidFill>
                <a:latin typeface="Times New Roman" pitchFamily="18" charset="0"/>
              </a:defRPr>
            </a:lvl9pPr>
          </a:lstStyle>
          <a:p>
            <a:fld id="{37372703-A72C-4624-ADCF-39D83B4F62AA}" type="slidenum">
              <a:rPr lang="en-US" altLang="en-US" smtClean="0">
                <a:latin typeface="Arial" charset="0"/>
              </a:rPr>
              <a:pPr/>
              <a:t>13</a:t>
            </a:fld>
            <a:endParaRPr lang="en-US" altLang="en-US" dirty="0">
              <a:latin typeface="Arial" charset="0"/>
            </a:endParaRPr>
          </a:p>
        </p:txBody>
      </p:sp>
    </p:spTree>
    <p:extLst>
      <p:ext uri="{BB962C8B-B14F-4D97-AF65-F5344CB8AC3E}">
        <p14:creationId xmlns:p14="http://schemas.microsoft.com/office/powerpoint/2010/main" val="1142292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340796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87251F-9749-4D60-A581-C7560BF845E9}" type="slidenum">
              <a:rPr lang="en-US" smtClean="0"/>
              <a:t>19</a:t>
            </a:fld>
            <a:endParaRPr lang="en-US" dirty="0"/>
          </a:p>
        </p:txBody>
      </p:sp>
    </p:spTree>
    <p:extLst>
      <p:ext uri="{BB962C8B-B14F-4D97-AF65-F5344CB8AC3E}">
        <p14:creationId xmlns:p14="http://schemas.microsoft.com/office/powerpoint/2010/main" val="2663041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87251F-9749-4D60-A581-C7560BF845E9}" type="slidenum">
              <a:rPr lang="en-US" smtClean="0"/>
              <a:t>20</a:t>
            </a:fld>
            <a:endParaRPr lang="en-US" dirty="0"/>
          </a:p>
        </p:txBody>
      </p:sp>
    </p:spTree>
    <p:extLst>
      <p:ext uri="{BB962C8B-B14F-4D97-AF65-F5344CB8AC3E}">
        <p14:creationId xmlns:p14="http://schemas.microsoft.com/office/powerpoint/2010/main" val="712991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608410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679345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87251F-9749-4D60-A581-C7560BF845E9}" type="slidenum">
              <a:rPr lang="en-US" smtClean="0"/>
              <a:t>27</a:t>
            </a:fld>
            <a:endParaRPr lang="en-US" dirty="0"/>
          </a:p>
        </p:txBody>
      </p:sp>
    </p:spTree>
    <p:extLst>
      <p:ext uri="{BB962C8B-B14F-4D97-AF65-F5344CB8AC3E}">
        <p14:creationId xmlns:p14="http://schemas.microsoft.com/office/powerpoint/2010/main" val="2800799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158913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32305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64532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96D1C-DC08-A2B6-B8D1-E82014A82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7D446-6031-93EE-B720-933650484E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A8BBCB-3EFB-2220-FF8C-C42696DAFE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F75F64-A1E8-1BF0-F098-D16866439EB7}"/>
              </a:ext>
            </a:extLst>
          </p:cNvPr>
          <p:cNvSpPr>
            <a:spLocks noGrp="1"/>
          </p:cNvSpPr>
          <p:nvPr>
            <p:ph type="sldNum" sz="quarter" idx="5"/>
          </p:nvPr>
        </p:nvSpPr>
        <p:spPr/>
        <p:txBody>
          <a:bodyPr/>
          <a:lstStyle/>
          <a:p>
            <a:fld id="{32F79A3F-AF06-45BF-B567-58C5FCAED328}" type="slidenum">
              <a:rPr lang="en-US" smtClean="0"/>
              <a:t>3</a:t>
            </a:fld>
            <a:endParaRPr lang="en-US"/>
          </a:p>
        </p:txBody>
      </p:sp>
    </p:spTree>
    <p:extLst>
      <p:ext uri="{BB962C8B-B14F-4D97-AF65-F5344CB8AC3E}">
        <p14:creationId xmlns:p14="http://schemas.microsoft.com/office/powerpoint/2010/main" val="2103211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898235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892786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360644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791941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8732F-3E19-8ED2-0D29-9774FEDB44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23C9F-B7F4-3296-33D5-76E95FC78A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7E6253-48D9-0F47-25AF-417B4F56D8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7A240A-B7FC-2063-9FA2-9F892835967A}"/>
              </a:ext>
            </a:extLst>
          </p:cNvPr>
          <p:cNvSpPr>
            <a:spLocks noGrp="1"/>
          </p:cNvSpPr>
          <p:nvPr>
            <p:ph type="sldNum" sz="quarter" idx="5"/>
          </p:nvPr>
        </p:nvSpPr>
        <p:spPr/>
        <p:txBody>
          <a:bodyPr/>
          <a:lstStyle/>
          <a:p>
            <a:fld id="{32F79A3F-AF06-45BF-B567-58C5FCAED328}" type="slidenum">
              <a:rPr lang="en-US" smtClean="0"/>
              <a:t>41</a:t>
            </a:fld>
            <a:endParaRPr lang="en-US"/>
          </a:p>
        </p:txBody>
      </p:sp>
    </p:spTree>
    <p:extLst>
      <p:ext uri="{BB962C8B-B14F-4D97-AF65-F5344CB8AC3E}">
        <p14:creationId xmlns:p14="http://schemas.microsoft.com/office/powerpoint/2010/main" val="3876227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C980AA-227C-4DE8-9876-16D51C91E0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910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C980AA-227C-4DE8-9876-16D51C91E0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5224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C954F-9A60-C419-A608-18ADCAF324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AB3A5F-2F92-837B-3410-1D48C6B66B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A3F54F-C928-95A7-4F73-907C8EE9C9FF}"/>
              </a:ext>
            </a:extLst>
          </p:cNvPr>
          <p:cNvSpPr>
            <a:spLocks noGrp="1"/>
          </p:cNvSpPr>
          <p:nvPr>
            <p:ph type="body" idx="1"/>
          </p:nvPr>
        </p:nvSpPr>
        <p:spPr/>
        <p:txBody>
          <a:bodyPr/>
          <a:lstStyle/>
          <a:p>
            <a:r>
              <a:rPr lang="en-US" dirty="0"/>
              <a:t>https://oaccsuccesscenter.regfox.com/enhancing-the-engineering-technology-curriculum-aligning-omi001-introduction-to-manufacturing-and-ose001-introduction-to-semiconductors-with-oma-competencies-for-a-common-certificate-pathway</a:t>
            </a:r>
          </a:p>
        </p:txBody>
      </p:sp>
      <p:sp>
        <p:nvSpPr>
          <p:cNvPr id="4" name="Slide Number Placeholder 3">
            <a:extLst>
              <a:ext uri="{FF2B5EF4-FFF2-40B4-BE49-F238E27FC236}">
                <a16:creationId xmlns:a16="http://schemas.microsoft.com/office/drawing/2014/main" id="{E411178F-7929-E56B-7E5D-86DE2736851A}"/>
              </a:ext>
            </a:extLst>
          </p:cNvPr>
          <p:cNvSpPr>
            <a:spLocks noGrp="1"/>
          </p:cNvSpPr>
          <p:nvPr>
            <p:ph type="sldNum" sz="quarter" idx="5"/>
          </p:nvPr>
        </p:nvSpPr>
        <p:spPr/>
        <p:txBody>
          <a:bodyPr/>
          <a:lstStyle/>
          <a:p>
            <a:fld id="{32F79A3F-AF06-45BF-B567-58C5FCAED328}" type="slidenum">
              <a:rPr lang="en-US" smtClean="0"/>
              <a:t>51</a:t>
            </a:fld>
            <a:endParaRPr lang="en-US"/>
          </a:p>
        </p:txBody>
      </p:sp>
    </p:spTree>
    <p:extLst>
      <p:ext uri="{BB962C8B-B14F-4D97-AF65-F5344CB8AC3E}">
        <p14:creationId xmlns:p14="http://schemas.microsoft.com/office/powerpoint/2010/main" val="2301046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8732F-3E19-8ED2-0D29-9774FEDB44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23C9F-B7F4-3296-33D5-76E95FC78A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7E6253-48D9-0F47-25AF-417B4F56D8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7A240A-B7FC-2063-9FA2-9F892835967A}"/>
              </a:ext>
            </a:extLst>
          </p:cNvPr>
          <p:cNvSpPr>
            <a:spLocks noGrp="1"/>
          </p:cNvSpPr>
          <p:nvPr>
            <p:ph type="sldNum" sz="quarter" idx="5"/>
          </p:nvPr>
        </p:nvSpPr>
        <p:spPr/>
        <p:txBody>
          <a:bodyPr/>
          <a:lstStyle/>
          <a:p>
            <a:fld id="{32F79A3F-AF06-45BF-B567-58C5FCAED328}" type="slidenum">
              <a:rPr lang="en-US" smtClean="0"/>
              <a:t>4</a:t>
            </a:fld>
            <a:endParaRPr lang="en-US"/>
          </a:p>
        </p:txBody>
      </p:sp>
    </p:spTree>
    <p:extLst>
      <p:ext uri="{BB962C8B-B14F-4D97-AF65-F5344CB8AC3E}">
        <p14:creationId xmlns:p14="http://schemas.microsoft.com/office/powerpoint/2010/main" val="615620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8732F-3E19-8ED2-0D29-9774FEDB44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23C9F-B7F4-3296-33D5-76E95FC78A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7E6253-48D9-0F47-25AF-417B4F56D8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7A240A-B7FC-2063-9FA2-9F892835967A}"/>
              </a:ext>
            </a:extLst>
          </p:cNvPr>
          <p:cNvSpPr>
            <a:spLocks noGrp="1"/>
          </p:cNvSpPr>
          <p:nvPr>
            <p:ph type="sldNum" sz="quarter" idx="5"/>
          </p:nvPr>
        </p:nvSpPr>
        <p:spPr/>
        <p:txBody>
          <a:bodyPr/>
          <a:lstStyle/>
          <a:p>
            <a:fld id="{32F79A3F-AF06-45BF-B567-58C5FCAED328}" type="slidenum">
              <a:rPr lang="en-US" smtClean="0"/>
              <a:t>5</a:t>
            </a:fld>
            <a:endParaRPr lang="en-US"/>
          </a:p>
        </p:txBody>
      </p:sp>
    </p:spTree>
    <p:extLst>
      <p:ext uri="{BB962C8B-B14F-4D97-AF65-F5344CB8AC3E}">
        <p14:creationId xmlns:p14="http://schemas.microsoft.com/office/powerpoint/2010/main" val="7640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439">
              <a:defRPr>
                <a:solidFill>
                  <a:schemeClr val="tx1"/>
                </a:solidFill>
                <a:latin typeface="Times New Roman" pitchFamily="18" charset="0"/>
              </a:defRPr>
            </a:lvl1pPr>
            <a:lvl2pPr marL="744023" indent="-286163" defTabSz="928439">
              <a:defRPr>
                <a:solidFill>
                  <a:schemeClr val="tx1"/>
                </a:solidFill>
                <a:latin typeface="Times New Roman" pitchFamily="18" charset="0"/>
              </a:defRPr>
            </a:lvl2pPr>
            <a:lvl3pPr marL="1144651" indent="-228930" defTabSz="928439">
              <a:defRPr>
                <a:solidFill>
                  <a:schemeClr val="tx1"/>
                </a:solidFill>
                <a:latin typeface="Times New Roman" pitchFamily="18" charset="0"/>
              </a:defRPr>
            </a:lvl3pPr>
            <a:lvl4pPr marL="1602511" indent="-228930" defTabSz="928439">
              <a:defRPr>
                <a:solidFill>
                  <a:schemeClr val="tx1"/>
                </a:solidFill>
                <a:latin typeface="Times New Roman" pitchFamily="18" charset="0"/>
              </a:defRPr>
            </a:lvl4pPr>
            <a:lvl5pPr marL="2060373" indent="-228930" defTabSz="928439">
              <a:defRPr>
                <a:solidFill>
                  <a:schemeClr val="tx1"/>
                </a:solidFill>
                <a:latin typeface="Times New Roman" pitchFamily="18" charset="0"/>
              </a:defRPr>
            </a:lvl5pPr>
            <a:lvl6pPr marL="2518233" indent="-228930" defTabSz="928439" eaLnBrk="0" fontAlgn="base" hangingPunct="0">
              <a:spcBef>
                <a:spcPct val="0"/>
              </a:spcBef>
              <a:spcAft>
                <a:spcPct val="0"/>
              </a:spcAft>
              <a:defRPr>
                <a:solidFill>
                  <a:schemeClr val="tx1"/>
                </a:solidFill>
                <a:latin typeface="Times New Roman" pitchFamily="18" charset="0"/>
              </a:defRPr>
            </a:lvl6pPr>
            <a:lvl7pPr marL="2976092" indent="-228930" defTabSz="928439" eaLnBrk="0" fontAlgn="base" hangingPunct="0">
              <a:spcBef>
                <a:spcPct val="0"/>
              </a:spcBef>
              <a:spcAft>
                <a:spcPct val="0"/>
              </a:spcAft>
              <a:defRPr>
                <a:solidFill>
                  <a:schemeClr val="tx1"/>
                </a:solidFill>
                <a:latin typeface="Times New Roman" pitchFamily="18" charset="0"/>
              </a:defRPr>
            </a:lvl7pPr>
            <a:lvl8pPr marL="3433954" indent="-228930" defTabSz="928439" eaLnBrk="0" fontAlgn="base" hangingPunct="0">
              <a:spcBef>
                <a:spcPct val="0"/>
              </a:spcBef>
              <a:spcAft>
                <a:spcPct val="0"/>
              </a:spcAft>
              <a:defRPr>
                <a:solidFill>
                  <a:schemeClr val="tx1"/>
                </a:solidFill>
                <a:latin typeface="Times New Roman" pitchFamily="18" charset="0"/>
              </a:defRPr>
            </a:lvl8pPr>
            <a:lvl9pPr marL="3891814" indent="-228930" defTabSz="928439" eaLnBrk="0" fontAlgn="base" hangingPunct="0">
              <a:spcBef>
                <a:spcPct val="0"/>
              </a:spcBef>
              <a:spcAft>
                <a:spcPct val="0"/>
              </a:spcAft>
              <a:defRPr>
                <a:solidFill>
                  <a:schemeClr val="tx1"/>
                </a:solidFill>
                <a:latin typeface="Times New Roman" pitchFamily="18" charset="0"/>
              </a:defRPr>
            </a:lvl9pPr>
          </a:lstStyle>
          <a:p>
            <a:fld id="{1ABFF2BA-2D0D-42D4-A1E4-B55742AF8C9E}" type="slidenum">
              <a:rPr lang="en-US" altLang="en-US" smtClean="0">
                <a:latin typeface="Arial" charset="0"/>
              </a:rPr>
              <a:pPr/>
              <a:t>6</a:t>
            </a:fld>
            <a:endParaRPr lang="en-US" altLang="en-US" dirty="0">
              <a:latin typeface="Arial" charset="0"/>
            </a:endParaRPr>
          </a:p>
        </p:txBody>
      </p:sp>
      <p:sp>
        <p:nvSpPr>
          <p:cNvPr id="121859" name="Rectangle 2"/>
          <p:cNvSpPr>
            <a:spLocks noGrp="1" noRot="1" noChangeAspect="1" noChangeArrowheads="1" noTextEdit="1"/>
          </p:cNvSpPr>
          <p:nvPr>
            <p:ph type="sldImg"/>
          </p:nvPr>
        </p:nvSpPr>
        <p:spPr>
          <a:xfrm>
            <a:off x="1185863" y="698500"/>
            <a:ext cx="4651375" cy="3489325"/>
          </a:xfrm>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4017057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439">
              <a:defRPr>
                <a:solidFill>
                  <a:schemeClr val="tx1"/>
                </a:solidFill>
                <a:latin typeface="Times New Roman" pitchFamily="18" charset="0"/>
              </a:defRPr>
            </a:lvl1pPr>
            <a:lvl2pPr marL="744023" indent="-286163" defTabSz="928439">
              <a:defRPr>
                <a:solidFill>
                  <a:schemeClr val="tx1"/>
                </a:solidFill>
                <a:latin typeface="Times New Roman" pitchFamily="18" charset="0"/>
              </a:defRPr>
            </a:lvl2pPr>
            <a:lvl3pPr marL="1144651" indent="-228930" defTabSz="928439">
              <a:defRPr>
                <a:solidFill>
                  <a:schemeClr val="tx1"/>
                </a:solidFill>
                <a:latin typeface="Times New Roman" pitchFamily="18" charset="0"/>
              </a:defRPr>
            </a:lvl3pPr>
            <a:lvl4pPr marL="1602511" indent="-228930" defTabSz="928439">
              <a:defRPr>
                <a:solidFill>
                  <a:schemeClr val="tx1"/>
                </a:solidFill>
                <a:latin typeface="Times New Roman" pitchFamily="18" charset="0"/>
              </a:defRPr>
            </a:lvl4pPr>
            <a:lvl5pPr marL="2060373" indent="-228930" defTabSz="928439">
              <a:defRPr>
                <a:solidFill>
                  <a:schemeClr val="tx1"/>
                </a:solidFill>
                <a:latin typeface="Times New Roman" pitchFamily="18" charset="0"/>
              </a:defRPr>
            </a:lvl5pPr>
            <a:lvl6pPr marL="2518233" indent="-228930" defTabSz="928439" eaLnBrk="0" fontAlgn="base" hangingPunct="0">
              <a:spcBef>
                <a:spcPct val="0"/>
              </a:spcBef>
              <a:spcAft>
                <a:spcPct val="0"/>
              </a:spcAft>
              <a:defRPr>
                <a:solidFill>
                  <a:schemeClr val="tx1"/>
                </a:solidFill>
                <a:latin typeface="Times New Roman" pitchFamily="18" charset="0"/>
              </a:defRPr>
            </a:lvl6pPr>
            <a:lvl7pPr marL="2976092" indent="-228930" defTabSz="928439" eaLnBrk="0" fontAlgn="base" hangingPunct="0">
              <a:spcBef>
                <a:spcPct val="0"/>
              </a:spcBef>
              <a:spcAft>
                <a:spcPct val="0"/>
              </a:spcAft>
              <a:defRPr>
                <a:solidFill>
                  <a:schemeClr val="tx1"/>
                </a:solidFill>
                <a:latin typeface="Times New Roman" pitchFamily="18" charset="0"/>
              </a:defRPr>
            </a:lvl7pPr>
            <a:lvl8pPr marL="3433954" indent="-228930" defTabSz="928439" eaLnBrk="0" fontAlgn="base" hangingPunct="0">
              <a:spcBef>
                <a:spcPct val="0"/>
              </a:spcBef>
              <a:spcAft>
                <a:spcPct val="0"/>
              </a:spcAft>
              <a:defRPr>
                <a:solidFill>
                  <a:schemeClr val="tx1"/>
                </a:solidFill>
                <a:latin typeface="Times New Roman" pitchFamily="18" charset="0"/>
              </a:defRPr>
            </a:lvl8pPr>
            <a:lvl9pPr marL="3891814" indent="-228930" defTabSz="928439" eaLnBrk="0" fontAlgn="base" hangingPunct="0">
              <a:spcBef>
                <a:spcPct val="0"/>
              </a:spcBef>
              <a:spcAft>
                <a:spcPct val="0"/>
              </a:spcAft>
              <a:defRPr>
                <a:solidFill>
                  <a:schemeClr val="tx1"/>
                </a:solidFill>
                <a:latin typeface="Times New Roman" pitchFamily="18" charset="0"/>
              </a:defRPr>
            </a:lvl9pPr>
          </a:lstStyle>
          <a:p>
            <a:fld id="{9B5E3063-8A82-4037-9B6D-C8951624015B}" type="slidenum">
              <a:rPr lang="en-US" altLang="en-US" smtClean="0">
                <a:latin typeface="Arial" charset="0"/>
              </a:rPr>
              <a:pPr/>
              <a:t>7</a:t>
            </a:fld>
            <a:endParaRPr lang="en-US" altLang="en-US" dirty="0">
              <a:latin typeface="Arial" charset="0"/>
            </a:endParaRPr>
          </a:p>
        </p:txBody>
      </p:sp>
      <p:sp>
        <p:nvSpPr>
          <p:cNvPr id="122883" name="Rectangle 2"/>
          <p:cNvSpPr>
            <a:spLocks noGrp="1" noRot="1" noChangeAspect="1" noChangeArrowheads="1" noTextEdit="1"/>
          </p:cNvSpPr>
          <p:nvPr>
            <p:ph type="sldImg"/>
          </p:nvPr>
        </p:nvSpPr>
        <p:spPr>
          <a:xfrm>
            <a:off x="1185863" y="698500"/>
            <a:ext cx="4651375" cy="3489325"/>
          </a:xfrm>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5772">
              <a:defRPr/>
            </a:pPr>
            <a:r>
              <a:rPr lang="en-US" altLang="en-US" dirty="0">
                <a:latin typeface="Arial" charset="0"/>
              </a:rPr>
              <a:t>Focus on vendor products &amp; services for individuals &amp; how these are currently used by member schools</a:t>
            </a:r>
          </a:p>
          <a:p>
            <a:pPr eaLnBrk="1" hangingPunct="1"/>
            <a:endParaRPr lang="en-US" altLang="en-US" dirty="0"/>
          </a:p>
        </p:txBody>
      </p:sp>
    </p:spTree>
    <p:extLst>
      <p:ext uri="{BB962C8B-B14F-4D97-AF65-F5344CB8AC3E}">
        <p14:creationId xmlns:p14="http://schemas.microsoft.com/office/powerpoint/2010/main" val="2909126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439">
              <a:defRPr>
                <a:solidFill>
                  <a:schemeClr val="tx1"/>
                </a:solidFill>
                <a:latin typeface="Times New Roman" pitchFamily="18" charset="0"/>
              </a:defRPr>
            </a:lvl1pPr>
            <a:lvl2pPr marL="744023" indent="-286163" defTabSz="928439">
              <a:defRPr>
                <a:solidFill>
                  <a:schemeClr val="tx1"/>
                </a:solidFill>
                <a:latin typeface="Times New Roman" pitchFamily="18" charset="0"/>
              </a:defRPr>
            </a:lvl2pPr>
            <a:lvl3pPr marL="1144651" indent="-228930" defTabSz="928439">
              <a:defRPr>
                <a:solidFill>
                  <a:schemeClr val="tx1"/>
                </a:solidFill>
                <a:latin typeface="Times New Roman" pitchFamily="18" charset="0"/>
              </a:defRPr>
            </a:lvl3pPr>
            <a:lvl4pPr marL="1602511" indent="-228930" defTabSz="928439">
              <a:defRPr>
                <a:solidFill>
                  <a:schemeClr val="tx1"/>
                </a:solidFill>
                <a:latin typeface="Times New Roman" pitchFamily="18" charset="0"/>
              </a:defRPr>
            </a:lvl4pPr>
            <a:lvl5pPr marL="2060373" indent="-228930" defTabSz="928439">
              <a:defRPr>
                <a:solidFill>
                  <a:schemeClr val="tx1"/>
                </a:solidFill>
                <a:latin typeface="Times New Roman" pitchFamily="18" charset="0"/>
              </a:defRPr>
            </a:lvl5pPr>
            <a:lvl6pPr marL="2518233" indent="-228930" defTabSz="928439" eaLnBrk="0" fontAlgn="base" hangingPunct="0">
              <a:spcBef>
                <a:spcPct val="0"/>
              </a:spcBef>
              <a:spcAft>
                <a:spcPct val="0"/>
              </a:spcAft>
              <a:defRPr>
                <a:solidFill>
                  <a:schemeClr val="tx1"/>
                </a:solidFill>
                <a:latin typeface="Times New Roman" pitchFamily="18" charset="0"/>
              </a:defRPr>
            </a:lvl6pPr>
            <a:lvl7pPr marL="2976092" indent="-228930" defTabSz="928439" eaLnBrk="0" fontAlgn="base" hangingPunct="0">
              <a:spcBef>
                <a:spcPct val="0"/>
              </a:spcBef>
              <a:spcAft>
                <a:spcPct val="0"/>
              </a:spcAft>
              <a:defRPr>
                <a:solidFill>
                  <a:schemeClr val="tx1"/>
                </a:solidFill>
                <a:latin typeface="Times New Roman" pitchFamily="18" charset="0"/>
              </a:defRPr>
            </a:lvl7pPr>
            <a:lvl8pPr marL="3433954" indent="-228930" defTabSz="928439" eaLnBrk="0" fontAlgn="base" hangingPunct="0">
              <a:spcBef>
                <a:spcPct val="0"/>
              </a:spcBef>
              <a:spcAft>
                <a:spcPct val="0"/>
              </a:spcAft>
              <a:defRPr>
                <a:solidFill>
                  <a:schemeClr val="tx1"/>
                </a:solidFill>
                <a:latin typeface="Times New Roman" pitchFamily="18" charset="0"/>
              </a:defRPr>
            </a:lvl8pPr>
            <a:lvl9pPr marL="3891814" indent="-228930" defTabSz="928439" eaLnBrk="0" fontAlgn="base" hangingPunct="0">
              <a:spcBef>
                <a:spcPct val="0"/>
              </a:spcBef>
              <a:spcAft>
                <a:spcPct val="0"/>
              </a:spcAft>
              <a:defRPr>
                <a:solidFill>
                  <a:schemeClr val="tx1"/>
                </a:solidFill>
                <a:latin typeface="Times New Roman" pitchFamily="18" charset="0"/>
              </a:defRPr>
            </a:lvl9pPr>
          </a:lstStyle>
          <a:p>
            <a:fld id="{1BF86088-3ED7-4B49-BB1D-64939865FAB5}" type="slidenum">
              <a:rPr lang="en-US" altLang="en-US" smtClean="0">
                <a:latin typeface="Arial" charset="0"/>
              </a:rPr>
              <a:pPr/>
              <a:t>8</a:t>
            </a:fld>
            <a:endParaRPr lang="en-US" altLang="en-US" dirty="0">
              <a:latin typeface="Arial" charset="0"/>
            </a:endParaRPr>
          </a:p>
        </p:txBody>
      </p:sp>
    </p:spTree>
    <p:extLst>
      <p:ext uri="{BB962C8B-B14F-4D97-AF65-F5344CB8AC3E}">
        <p14:creationId xmlns:p14="http://schemas.microsoft.com/office/powerpoint/2010/main" val="1754604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87251F-9749-4D60-A581-C7560BF845E9}" type="slidenum">
              <a:rPr lang="en-US" smtClean="0"/>
              <a:t>9</a:t>
            </a:fld>
            <a:endParaRPr lang="en-US" dirty="0"/>
          </a:p>
        </p:txBody>
      </p:sp>
    </p:spTree>
    <p:extLst>
      <p:ext uri="{BB962C8B-B14F-4D97-AF65-F5344CB8AC3E}">
        <p14:creationId xmlns:p14="http://schemas.microsoft.com/office/powerpoint/2010/main" val="1970161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87251F-9749-4D60-A581-C7560BF845E9}" type="slidenum">
              <a:rPr lang="en-US" smtClean="0"/>
              <a:t>10</a:t>
            </a:fld>
            <a:endParaRPr lang="en-US" dirty="0"/>
          </a:p>
        </p:txBody>
      </p:sp>
    </p:spTree>
    <p:extLst>
      <p:ext uri="{BB962C8B-B14F-4D97-AF65-F5344CB8AC3E}">
        <p14:creationId xmlns:p14="http://schemas.microsoft.com/office/powerpoint/2010/main" val="2701235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tiff"/><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Master" Target="../slideMasters/slideMaster4.xml"/><Relationship Id="rId1" Type="http://schemas.openxmlformats.org/officeDocument/2006/relationships/tags" Target="../tags/tag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C3DC6-9824-46BE-B311-6DCE98C657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6F937-1815-4896-BCDA-FD4FDDEDCC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6C67DE-93BB-4E2D-9411-36C367959EB2}"/>
              </a:ext>
            </a:extLst>
          </p:cNvPr>
          <p:cNvSpPr>
            <a:spLocks noGrp="1"/>
          </p:cNvSpPr>
          <p:nvPr>
            <p:ph type="dt" sz="half" idx="10"/>
          </p:nvPr>
        </p:nvSpPr>
        <p:spPr/>
        <p:txBody>
          <a:bodyPr/>
          <a:lstStyle/>
          <a:p>
            <a:fld id="{F0859A3C-EBFF-4099-9677-45671682F433}" type="datetimeFigureOut">
              <a:rPr lang="en-US" smtClean="0"/>
              <a:t>9/19/2025</a:t>
            </a:fld>
            <a:endParaRPr lang="en-US"/>
          </a:p>
        </p:txBody>
      </p:sp>
      <p:sp>
        <p:nvSpPr>
          <p:cNvPr id="5" name="Footer Placeholder 4">
            <a:extLst>
              <a:ext uri="{FF2B5EF4-FFF2-40B4-BE49-F238E27FC236}">
                <a16:creationId xmlns:a16="http://schemas.microsoft.com/office/drawing/2014/main" id="{451D6481-4DF2-4399-BECF-3AD6A31120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21FD6C-F5DC-45FB-B3C3-4172F6673F4E}"/>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2449536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F90A5-F9FA-4C26-BCDE-017542D6EE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68854F-DAA5-4003-B907-4AB3909AEC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D976F-D4C1-4283-9177-051BA840B82D}"/>
              </a:ext>
            </a:extLst>
          </p:cNvPr>
          <p:cNvSpPr>
            <a:spLocks noGrp="1"/>
          </p:cNvSpPr>
          <p:nvPr>
            <p:ph type="dt" sz="half" idx="10"/>
          </p:nvPr>
        </p:nvSpPr>
        <p:spPr/>
        <p:txBody>
          <a:bodyPr/>
          <a:lstStyle/>
          <a:p>
            <a:fld id="{F0859A3C-EBFF-4099-9677-45671682F433}" type="datetimeFigureOut">
              <a:rPr lang="en-US" smtClean="0"/>
              <a:t>9/19/2025</a:t>
            </a:fld>
            <a:endParaRPr lang="en-US"/>
          </a:p>
        </p:txBody>
      </p:sp>
      <p:sp>
        <p:nvSpPr>
          <p:cNvPr id="5" name="Footer Placeholder 4">
            <a:extLst>
              <a:ext uri="{FF2B5EF4-FFF2-40B4-BE49-F238E27FC236}">
                <a16:creationId xmlns:a16="http://schemas.microsoft.com/office/drawing/2014/main" id="{B842D817-C4E7-4518-94FC-F5DC0A9B54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0A0D71-66A5-4B60-8483-FD6C951BD512}"/>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3842902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FB8824-D6BB-4B32-8B75-76D00EC083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28C2AF-8D21-4999-9B87-1178C7E11E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840FA-6C1F-498E-AB0A-984D262CDD11}"/>
              </a:ext>
            </a:extLst>
          </p:cNvPr>
          <p:cNvSpPr>
            <a:spLocks noGrp="1"/>
          </p:cNvSpPr>
          <p:nvPr>
            <p:ph type="dt" sz="half" idx="10"/>
          </p:nvPr>
        </p:nvSpPr>
        <p:spPr/>
        <p:txBody>
          <a:bodyPr/>
          <a:lstStyle/>
          <a:p>
            <a:fld id="{F0859A3C-EBFF-4099-9677-45671682F433}" type="datetimeFigureOut">
              <a:rPr lang="en-US" smtClean="0"/>
              <a:t>9/19/2025</a:t>
            </a:fld>
            <a:endParaRPr lang="en-US"/>
          </a:p>
        </p:txBody>
      </p:sp>
      <p:sp>
        <p:nvSpPr>
          <p:cNvPr id="5" name="Footer Placeholder 4">
            <a:extLst>
              <a:ext uri="{FF2B5EF4-FFF2-40B4-BE49-F238E27FC236}">
                <a16:creationId xmlns:a16="http://schemas.microsoft.com/office/drawing/2014/main" id="{A60BE0F4-9563-4BA8-B2BB-47D4C6EE7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495F8-0ABC-4CF1-BEFE-C0E90233C528}"/>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1394012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Subtitle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E7E18D-4ED6-C885-BAA2-1D254D1A7012}"/>
              </a:ext>
            </a:extLst>
          </p:cNvPr>
          <p:cNvSpPr/>
          <p:nvPr userDrawn="1"/>
        </p:nvSpPr>
        <p:spPr>
          <a:xfrm>
            <a:off x="1336" y="364942"/>
            <a:ext cx="12194076" cy="1325563"/>
          </a:xfrm>
          <a:prstGeom prst="rect">
            <a:avLst/>
          </a:prstGeom>
          <a:solidFill>
            <a:srgbClr val="3D7A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B9D8D5-31E2-4870-B162-959550EBF718}"/>
              </a:ext>
            </a:extLst>
          </p:cNvPr>
          <p:cNvSpPr>
            <a:spLocks noGrp="1"/>
          </p:cNvSpPr>
          <p:nvPr>
            <p:ph type="title"/>
          </p:nvPr>
        </p:nvSpPr>
        <p:spPr>
          <a:xfrm>
            <a:off x="839788" y="365125"/>
            <a:ext cx="10515600" cy="1325563"/>
          </a:xfrm>
        </p:spPr>
        <p:txBody>
          <a:bodyPr/>
          <a:lstStyle>
            <a:lvl1pPr>
              <a:defRPr b="1">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CE7BDF4-5B18-4C65-A583-84F9599A2C19}"/>
              </a:ext>
            </a:extLst>
          </p:cNvPr>
          <p:cNvSpPr>
            <a:spLocks noGrp="1"/>
          </p:cNvSpPr>
          <p:nvPr>
            <p:ph type="body" idx="1"/>
          </p:nvPr>
        </p:nvSpPr>
        <p:spPr>
          <a:xfrm>
            <a:off x="839788" y="1820044"/>
            <a:ext cx="10514012" cy="823912"/>
          </a:xfrm>
          <a:solidFill>
            <a:schemeClr val="bg1">
              <a:lumMod val="95000"/>
            </a:schemeClr>
          </a:solidFill>
          <a:effectLst>
            <a:outerShdw blurRad="50800" dist="38100" dir="5400000" algn="t" rotWithShape="0">
              <a:prstClr val="black">
                <a:alpha val="40000"/>
              </a:prstClr>
            </a:outerShdw>
          </a:effectLst>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F59135-A839-4D95-9E82-AA48F1164308}"/>
              </a:ext>
            </a:extLst>
          </p:cNvPr>
          <p:cNvSpPr>
            <a:spLocks noGrp="1"/>
          </p:cNvSpPr>
          <p:nvPr>
            <p:ph sz="half" idx="2"/>
          </p:nvPr>
        </p:nvSpPr>
        <p:spPr>
          <a:xfrm>
            <a:off x="839788" y="2773680"/>
            <a:ext cx="10514012" cy="3383280"/>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B612FB0A-F1C5-6235-EA86-E0541DD4B0D4}"/>
              </a:ext>
            </a:extLst>
          </p:cNvPr>
          <p:cNvGrpSpPr/>
          <p:nvPr userDrawn="1"/>
        </p:nvGrpSpPr>
        <p:grpSpPr>
          <a:xfrm>
            <a:off x="0" y="6251713"/>
            <a:ext cx="12192000" cy="606287"/>
            <a:chOff x="0" y="6251713"/>
            <a:chExt cx="12192000" cy="606287"/>
          </a:xfrm>
        </p:grpSpPr>
        <p:sp>
          <p:nvSpPr>
            <p:cNvPr id="7" name="Rectangle 6">
              <a:extLst>
                <a:ext uri="{FF2B5EF4-FFF2-40B4-BE49-F238E27FC236}">
                  <a16:creationId xmlns:a16="http://schemas.microsoft.com/office/drawing/2014/main" id="{24A81043-F664-3072-83B0-D9A68CD740A4}"/>
                </a:ext>
              </a:extLst>
            </p:cNvPr>
            <p:cNvSpPr/>
            <p:nvPr userDrawn="1"/>
          </p:nvSpPr>
          <p:spPr>
            <a:xfrm>
              <a:off x="0" y="6251713"/>
              <a:ext cx="12192000" cy="6062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29AAC8F-41BC-04D1-E5A8-9ED6E5A952B4}"/>
                </a:ext>
              </a:extLst>
            </p:cNvPr>
            <p:cNvGrpSpPr>
              <a:grpSpLocks noChangeAspect="1"/>
            </p:cNvGrpSpPr>
            <p:nvPr userDrawn="1"/>
          </p:nvGrpSpPr>
          <p:grpSpPr>
            <a:xfrm>
              <a:off x="105408" y="6441712"/>
              <a:ext cx="4663440" cy="194400"/>
              <a:chOff x="152399" y="6395072"/>
              <a:chExt cx="6580522" cy="274320"/>
            </a:xfrm>
          </p:grpSpPr>
          <p:pic>
            <p:nvPicPr>
              <p:cNvPr id="9" name="Picture 8">
                <a:extLst>
                  <a:ext uri="{FF2B5EF4-FFF2-40B4-BE49-F238E27FC236}">
                    <a16:creationId xmlns:a16="http://schemas.microsoft.com/office/drawing/2014/main" id="{B9D2E0F7-90B5-C46A-5387-364E8CEFA2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52399" y="6441334"/>
                <a:ext cx="1600439" cy="181796"/>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4FFC970C-D4A6-1868-F3B3-5CD2982E212A}"/>
                  </a:ext>
                </a:extLst>
              </p:cNvPr>
              <p:cNvGrpSpPr>
                <a:grpSpLocks noChangeAspect="1"/>
              </p:cNvGrpSpPr>
              <p:nvPr/>
            </p:nvGrpSpPr>
            <p:grpSpPr>
              <a:xfrm>
                <a:off x="1932611" y="6395072"/>
                <a:ext cx="394371" cy="274320"/>
                <a:chOff x="1150618" y="4915778"/>
                <a:chExt cx="5410201" cy="3150705"/>
              </a:xfrm>
            </p:grpSpPr>
            <p:pic>
              <p:nvPicPr>
                <p:cNvPr id="20" name="Picture 19" descr="A map of red and blue squares&#10;&#10;Description automatically generated">
                  <a:extLst>
                    <a:ext uri="{FF2B5EF4-FFF2-40B4-BE49-F238E27FC236}">
                      <a16:creationId xmlns:a16="http://schemas.microsoft.com/office/drawing/2014/main" id="{CEA00756-1563-67D8-81D2-5FB14AD51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620" y="4915778"/>
                  <a:ext cx="5321075" cy="3150705"/>
                </a:xfrm>
                <a:prstGeom prst="rect">
                  <a:avLst/>
                </a:prstGeom>
                <a:ln>
                  <a:noFill/>
                </a:ln>
              </p:spPr>
            </p:pic>
            <p:sp>
              <p:nvSpPr>
                <p:cNvPr id="21" name="Rectangle 20">
                  <a:extLst>
                    <a:ext uri="{FF2B5EF4-FFF2-40B4-BE49-F238E27FC236}">
                      <a16:creationId xmlns:a16="http://schemas.microsoft.com/office/drawing/2014/main" id="{60A644F2-971F-5B9D-D20A-F4FA9A494A26}"/>
                    </a:ext>
                  </a:extLst>
                </p:cNvPr>
                <p:cNvSpPr/>
                <p:nvPr/>
              </p:nvSpPr>
              <p:spPr>
                <a:xfrm>
                  <a:off x="1150618" y="7801202"/>
                  <a:ext cx="5410201" cy="265280"/>
                </a:xfrm>
                <a:prstGeom prst="rect">
                  <a:avLst/>
                </a:prstGeom>
                <a:gradFill flip="none" rotWithShape="1">
                  <a:gsLst>
                    <a:gs pos="38000">
                      <a:schemeClr val="accent1">
                        <a:lumMod val="0"/>
                        <a:lumOff val="100000"/>
                      </a:schemeClr>
                    </a:gs>
                    <a:gs pos="100000">
                      <a:schemeClr val="bg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cxnSp>
            <p:nvCxnSpPr>
              <p:cNvPr id="18" name="Straight Connector 17">
                <a:extLst>
                  <a:ext uri="{FF2B5EF4-FFF2-40B4-BE49-F238E27FC236}">
                    <a16:creationId xmlns:a16="http://schemas.microsoft.com/office/drawing/2014/main" id="{2C62C7AD-4D3D-7034-2F7E-878998A66B94}"/>
                  </a:ext>
                </a:extLst>
              </p:cNvPr>
              <p:cNvCxnSpPr/>
              <p:nvPr userDrawn="1"/>
            </p:nvCxnSpPr>
            <p:spPr>
              <a:xfrm>
                <a:off x="1842724" y="6395072"/>
                <a:ext cx="0" cy="274320"/>
              </a:xfrm>
              <a:prstGeom prst="line">
                <a:avLst/>
              </a:prstGeom>
              <a:ln w="25400">
                <a:solidFill>
                  <a:srgbClr val="484A4B"/>
                </a:solidFill>
              </a:ln>
            </p:spPr>
            <p:style>
              <a:lnRef idx="3">
                <a:schemeClr val="accent3"/>
              </a:lnRef>
              <a:fillRef idx="0">
                <a:schemeClr val="accent3"/>
              </a:fillRef>
              <a:effectRef idx="2">
                <a:schemeClr val="accent3"/>
              </a:effectRef>
              <a:fontRef idx="minor">
                <a:schemeClr val="tx1"/>
              </a:fontRef>
            </p:style>
          </p:cxnSp>
          <p:pic>
            <p:nvPicPr>
              <p:cNvPr id="19" name="Picture 18">
                <a:extLst>
                  <a:ext uri="{FF2B5EF4-FFF2-40B4-BE49-F238E27FC236}">
                    <a16:creationId xmlns:a16="http://schemas.microsoft.com/office/drawing/2014/main" id="{DF004190-6D91-1351-4FCD-7D430515DB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16868" y="6440792"/>
                <a:ext cx="4316053" cy="182880"/>
              </a:xfrm>
              <a:prstGeom prst="rect">
                <a:avLst/>
              </a:prstGeom>
            </p:spPr>
          </p:pic>
        </p:grpSp>
      </p:grpSp>
      <p:sp>
        <p:nvSpPr>
          <p:cNvPr id="6" name="Slide Number Placeholder 5">
            <a:extLst>
              <a:ext uri="{FF2B5EF4-FFF2-40B4-BE49-F238E27FC236}">
                <a16:creationId xmlns:a16="http://schemas.microsoft.com/office/drawing/2014/main" id="{128562F7-9892-2807-6131-EE2400A1329C}"/>
              </a:ext>
            </a:extLst>
          </p:cNvPr>
          <p:cNvSpPr>
            <a:spLocks noGrp="1"/>
          </p:cNvSpPr>
          <p:nvPr>
            <p:ph type="sldNum" sz="quarter" idx="12"/>
          </p:nvPr>
        </p:nvSpPr>
        <p:spPr>
          <a:xfrm>
            <a:off x="11353800" y="6356350"/>
            <a:ext cx="685800" cy="365125"/>
          </a:xfrm>
        </p:spPr>
        <p:txBody>
          <a:bodyPr/>
          <a:lstStyle/>
          <a:p>
            <a:fld id="{877D4600-8491-4D91-AFCA-12808061D1D5}" type="slidenum">
              <a:rPr lang="en-US" smtClean="0"/>
              <a:t>‹#›</a:t>
            </a:fld>
            <a:endParaRPr lang="en-US"/>
          </a:p>
        </p:txBody>
      </p:sp>
    </p:spTree>
    <p:extLst>
      <p:ext uri="{BB962C8B-B14F-4D97-AF65-F5344CB8AC3E}">
        <p14:creationId xmlns:p14="http://schemas.microsoft.com/office/powerpoint/2010/main" val="993528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7675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552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A close-up of a keyboard&#10;&#10;Description automatically generated with low confidence">
            <a:extLst>
              <a:ext uri="{FF2B5EF4-FFF2-40B4-BE49-F238E27FC236}">
                <a16:creationId xmlns:a16="http://schemas.microsoft.com/office/drawing/2014/main" id="{9D588B68-7997-3DEF-3953-2D612EF399D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877" y="-1"/>
            <a:ext cx="2397006" cy="6858001"/>
          </a:xfrm>
          <a:prstGeom prst="rect">
            <a:avLst/>
          </a:prstGeom>
        </p:spPr>
      </p:pic>
      <p:sp>
        <p:nvSpPr>
          <p:cNvPr id="8" name="Rectangle 7">
            <a:extLst>
              <a:ext uri="{FF2B5EF4-FFF2-40B4-BE49-F238E27FC236}">
                <a16:creationId xmlns:a16="http://schemas.microsoft.com/office/drawing/2014/main" id="{D7265796-FD9A-D2CE-8F5C-655E766430B8}"/>
              </a:ext>
            </a:extLst>
          </p:cNvPr>
          <p:cNvSpPr/>
          <p:nvPr/>
        </p:nvSpPr>
        <p:spPr>
          <a:xfrm>
            <a:off x="5640946" y="42247"/>
            <a:ext cx="6551054" cy="825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3008092-9AB5-C03D-719C-CB9465976135}"/>
              </a:ext>
            </a:extLst>
          </p:cNvPr>
          <p:cNvSpPr/>
          <p:nvPr/>
        </p:nvSpPr>
        <p:spPr>
          <a:xfrm rot="5400000" flipH="1">
            <a:off x="-161074" y="5375607"/>
            <a:ext cx="1643467" cy="1321319"/>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76BAC9C-CC20-BB3C-1F10-30418F8365CB}"/>
              </a:ext>
            </a:extLst>
          </p:cNvPr>
          <p:cNvSpPr>
            <a:spLocks noGrp="1"/>
          </p:cNvSpPr>
          <p:nvPr>
            <p:ph type="subTitle" idx="1"/>
          </p:nvPr>
        </p:nvSpPr>
        <p:spPr>
          <a:xfrm>
            <a:off x="3010829" y="4930093"/>
            <a:ext cx="8872654"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EC92A2-47C5-1804-10EC-926AF4A8412A}"/>
              </a:ext>
            </a:extLst>
          </p:cNvPr>
          <p:cNvSpPr>
            <a:spLocks noGrp="1"/>
          </p:cNvSpPr>
          <p:nvPr>
            <p:ph type="dt" sz="half" idx="10"/>
          </p:nvPr>
        </p:nvSpPr>
        <p:spPr>
          <a:xfrm>
            <a:off x="1652016" y="6356350"/>
            <a:ext cx="2743200" cy="365125"/>
          </a:xfrm>
        </p:spPr>
        <p:txBody>
          <a:bodyPr/>
          <a:lstStyle/>
          <a:p>
            <a:endParaRPr lang="en-US"/>
          </a:p>
        </p:txBody>
      </p:sp>
      <p:sp>
        <p:nvSpPr>
          <p:cNvPr id="5" name="Footer Placeholder 4">
            <a:extLst>
              <a:ext uri="{FF2B5EF4-FFF2-40B4-BE49-F238E27FC236}">
                <a16:creationId xmlns:a16="http://schemas.microsoft.com/office/drawing/2014/main" id="{EA3301CE-A5AE-BE00-EB23-44896D7F55B7}"/>
              </a:ext>
            </a:extLst>
          </p:cNvPr>
          <p:cNvSpPr>
            <a:spLocks noGrp="1"/>
          </p:cNvSpPr>
          <p:nvPr>
            <p:ph type="ftr" sz="quarter" idx="11"/>
          </p:nvPr>
        </p:nvSpPr>
        <p:spPr>
          <a:xfrm>
            <a:off x="4395216" y="6356350"/>
            <a:ext cx="5029200" cy="365125"/>
          </a:xfrm>
        </p:spPr>
        <p:txBody>
          <a:bodyPr/>
          <a:lstStyle>
            <a:lvl1pPr>
              <a:defRPr sz="900"/>
            </a:lvl1pPr>
          </a:lstStyle>
          <a:p>
            <a:r>
              <a:rPr lang="en-US"/>
              <a:t>MMEC Proprietary  </a:t>
            </a:r>
          </a:p>
        </p:txBody>
      </p:sp>
      <p:sp>
        <p:nvSpPr>
          <p:cNvPr id="6" name="Slide Number Placeholder 5">
            <a:extLst>
              <a:ext uri="{FF2B5EF4-FFF2-40B4-BE49-F238E27FC236}">
                <a16:creationId xmlns:a16="http://schemas.microsoft.com/office/drawing/2014/main" id="{7977F72F-12AC-12A6-95A2-23AD16908B0B}"/>
              </a:ext>
            </a:extLst>
          </p:cNvPr>
          <p:cNvSpPr>
            <a:spLocks noGrp="1"/>
          </p:cNvSpPr>
          <p:nvPr>
            <p:ph type="sldNum" sz="quarter" idx="12"/>
          </p:nvPr>
        </p:nvSpPr>
        <p:spPr>
          <a:xfrm>
            <a:off x="9424416" y="6356350"/>
            <a:ext cx="2743200" cy="365125"/>
          </a:xfrm>
        </p:spPr>
        <p:txBody>
          <a:bodyPr/>
          <a:lstStyle/>
          <a:p>
            <a:fld id="{47A9008A-481B-4F65-A514-1AA65EA0FD53}" type="slidenum">
              <a:rPr lang="en-US" smtClean="0"/>
              <a:pPr/>
              <a:t>‹#›</a:t>
            </a:fld>
            <a:endParaRPr lang="en-US"/>
          </a:p>
        </p:txBody>
      </p:sp>
      <p:pic>
        <p:nvPicPr>
          <p:cNvPr id="15" name="Picture 14">
            <a:extLst>
              <a:ext uri="{FF2B5EF4-FFF2-40B4-BE49-F238E27FC236}">
                <a16:creationId xmlns:a16="http://schemas.microsoft.com/office/drawing/2014/main" id="{D486AAF7-4D42-0E0F-AE46-734B30E987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927798" y="0"/>
            <a:ext cx="9252326" cy="594264"/>
          </a:xfrm>
          <a:prstGeom prst="rect">
            <a:avLst/>
          </a:prstGeom>
        </p:spPr>
      </p:pic>
      <p:sp>
        <p:nvSpPr>
          <p:cNvPr id="2" name="Title 1">
            <a:extLst>
              <a:ext uri="{FF2B5EF4-FFF2-40B4-BE49-F238E27FC236}">
                <a16:creationId xmlns:a16="http://schemas.microsoft.com/office/drawing/2014/main" id="{02E911F9-7D8C-D924-1167-1D0C9ECF82F7}"/>
              </a:ext>
            </a:extLst>
          </p:cNvPr>
          <p:cNvSpPr>
            <a:spLocks noGrp="1"/>
          </p:cNvSpPr>
          <p:nvPr>
            <p:ph type="ctrTitle"/>
          </p:nvPr>
        </p:nvSpPr>
        <p:spPr>
          <a:xfrm>
            <a:off x="3010829" y="2450418"/>
            <a:ext cx="8872654" cy="2387600"/>
          </a:xfrm>
        </p:spPr>
        <p:txBody>
          <a:bodyPr anchor="b"/>
          <a:lstStyle>
            <a:lvl1pPr algn="l">
              <a:defRPr sz="6000">
                <a:solidFill>
                  <a:schemeClr val="tx1"/>
                </a:solidFill>
              </a:defRPr>
            </a:lvl1pPr>
          </a:lstStyle>
          <a:p>
            <a:r>
              <a:rPr lang="en-US"/>
              <a:t>Click to edit Master title style</a:t>
            </a:r>
          </a:p>
        </p:txBody>
      </p:sp>
      <p:pic>
        <p:nvPicPr>
          <p:cNvPr id="11" name="Picture 10" descr="A picture containing text, outdoor, sign, clipart&#10;&#10;Description automatically generated">
            <a:extLst>
              <a:ext uri="{FF2B5EF4-FFF2-40B4-BE49-F238E27FC236}">
                <a16:creationId xmlns:a16="http://schemas.microsoft.com/office/drawing/2014/main" id="{67B3A3B4-77DC-6F25-D3CE-3020EC43FAF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153953" y="847547"/>
            <a:ext cx="5278846" cy="1466346"/>
          </a:xfrm>
          <a:prstGeom prst="rect">
            <a:avLst/>
          </a:prstGeom>
        </p:spPr>
      </p:pic>
    </p:spTree>
    <p:extLst>
      <p:ext uri="{BB962C8B-B14F-4D97-AF65-F5344CB8AC3E}">
        <p14:creationId xmlns:p14="http://schemas.microsoft.com/office/powerpoint/2010/main" val="73587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9ADAE-BB60-4401-8BFB-AEDC12DF94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6351A1-3EF6-8980-C4D7-5246E6C3A38C}"/>
              </a:ext>
            </a:extLst>
          </p:cNvPr>
          <p:cNvSpPr>
            <a:spLocks noGrp="1"/>
          </p:cNvSpPr>
          <p:nvPr>
            <p:ph idx="1"/>
          </p:nvPr>
        </p:nvSpPr>
        <p:spPr/>
        <p:txBody>
          <a:bodyPr/>
          <a:lstStyle>
            <a:lvl1pPr>
              <a:defRPr>
                <a:solidFill>
                  <a:srgbClr val="0C909D"/>
                </a:solidFill>
                <a:latin typeface="Avenir Book" panose="02000503020000020003" pitchFamily="2" charset="0"/>
              </a:defRPr>
            </a:lvl1pPr>
            <a:lvl2pPr>
              <a:defRPr>
                <a:solidFill>
                  <a:srgbClr val="0C909D"/>
                </a:solidFill>
                <a:latin typeface="Avenir Book" panose="02000503020000020003" pitchFamily="2" charset="0"/>
              </a:defRPr>
            </a:lvl2pPr>
            <a:lvl3pPr>
              <a:defRPr>
                <a:solidFill>
                  <a:srgbClr val="0C909D"/>
                </a:solidFill>
                <a:latin typeface="Avenir Book" panose="02000503020000020003" pitchFamily="2" charset="0"/>
              </a:defRPr>
            </a:lvl3pPr>
            <a:lvl4pPr>
              <a:defRPr>
                <a:solidFill>
                  <a:srgbClr val="0C909D"/>
                </a:solidFill>
                <a:latin typeface="Avenir Book" panose="02000503020000020003" pitchFamily="2" charset="0"/>
              </a:defRPr>
            </a:lvl4pPr>
            <a:lvl5pPr>
              <a:defRPr>
                <a:solidFill>
                  <a:srgbClr val="0C909D"/>
                </a:solidFill>
                <a:latin typeface="Avenir Book"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CE135D-8983-455B-6984-6957300D077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4FD2C07-4B3E-6B7D-F2DD-10F78D732FC0}"/>
              </a:ext>
            </a:extLst>
          </p:cNvPr>
          <p:cNvSpPr>
            <a:spLocks noGrp="1"/>
          </p:cNvSpPr>
          <p:nvPr>
            <p:ph type="ftr" sz="quarter" idx="11"/>
          </p:nvPr>
        </p:nvSpPr>
        <p:spPr/>
        <p:txBody>
          <a:bodyPr/>
          <a:lstStyle>
            <a:lvl1pPr>
              <a:defRPr sz="900"/>
            </a:lvl1pPr>
          </a:lstStyle>
          <a:p>
            <a:r>
              <a:rPr lang="en-US"/>
              <a:t>MMEC Proprietary  </a:t>
            </a:r>
          </a:p>
        </p:txBody>
      </p:sp>
      <p:sp>
        <p:nvSpPr>
          <p:cNvPr id="6" name="Slide Number Placeholder 5">
            <a:extLst>
              <a:ext uri="{FF2B5EF4-FFF2-40B4-BE49-F238E27FC236}">
                <a16:creationId xmlns:a16="http://schemas.microsoft.com/office/drawing/2014/main" id="{297552AD-D595-2891-3966-C36A74FFAC00}"/>
              </a:ext>
            </a:extLst>
          </p:cNvPr>
          <p:cNvSpPr>
            <a:spLocks noGrp="1"/>
          </p:cNvSpPr>
          <p:nvPr>
            <p:ph type="sldNum" sz="quarter" idx="12"/>
          </p:nvPr>
        </p:nvSpPr>
        <p:spPr/>
        <p:txBody>
          <a:bodyPr/>
          <a:lstStyle/>
          <a:p>
            <a:fld id="{47A9008A-481B-4F65-A514-1AA65EA0FD53}" type="slidenum">
              <a:rPr lang="en-US" smtClean="0"/>
              <a:pPr/>
              <a:t>‹#›</a:t>
            </a:fld>
            <a:endParaRPr lang="en-US"/>
          </a:p>
        </p:txBody>
      </p:sp>
      <p:sp>
        <p:nvSpPr>
          <p:cNvPr id="7" name="TextBox 6" descr="CONFIDENTIAL_TAG_0xFFEE">
            <a:extLst>
              <a:ext uri="{FF2B5EF4-FFF2-40B4-BE49-F238E27FC236}">
                <a16:creationId xmlns:a16="http://schemas.microsoft.com/office/drawing/2014/main" id="{87D1558A-8E43-27F9-5991-8804435CDF8F}"/>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161365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DDC99-F51D-2398-C8BD-7250460D23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449BD7-3FA4-E9EC-83D9-2BB52C1BDC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2513D3-64A9-20D6-0820-B7DB1CD41A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F420E1-7EEB-8C7D-0508-9B7E47B1562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F8DC0E1-2622-024E-247C-FC2489A9A96D}"/>
              </a:ext>
            </a:extLst>
          </p:cNvPr>
          <p:cNvSpPr>
            <a:spLocks noGrp="1"/>
          </p:cNvSpPr>
          <p:nvPr>
            <p:ph type="ftr" sz="quarter" idx="11"/>
          </p:nvPr>
        </p:nvSpPr>
        <p:spPr/>
        <p:txBody>
          <a:bodyPr/>
          <a:lstStyle>
            <a:lvl1pPr>
              <a:defRPr sz="900"/>
            </a:lvl1pPr>
          </a:lstStyle>
          <a:p>
            <a:r>
              <a:rPr lang="en-US"/>
              <a:t>MMEC Proprietary  </a:t>
            </a:r>
          </a:p>
        </p:txBody>
      </p:sp>
      <p:sp>
        <p:nvSpPr>
          <p:cNvPr id="7" name="Slide Number Placeholder 6">
            <a:extLst>
              <a:ext uri="{FF2B5EF4-FFF2-40B4-BE49-F238E27FC236}">
                <a16:creationId xmlns:a16="http://schemas.microsoft.com/office/drawing/2014/main" id="{94FC3038-76B0-251B-3B37-ACF0DC328E21}"/>
              </a:ext>
            </a:extLst>
          </p:cNvPr>
          <p:cNvSpPr>
            <a:spLocks noGrp="1"/>
          </p:cNvSpPr>
          <p:nvPr>
            <p:ph type="sldNum" sz="quarter" idx="12"/>
          </p:nvPr>
        </p:nvSpPr>
        <p:spPr/>
        <p:txBody>
          <a:bodyPr/>
          <a:lstStyle/>
          <a:p>
            <a:fld id="{47A9008A-481B-4F65-A514-1AA65EA0FD53}" type="slidenum">
              <a:rPr lang="en-US" smtClean="0"/>
              <a:pPr/>
              <a:t>‹#›</a:t>
            </a:fld>
            <a:endParaRPr lang="en-US"/>
          </a:p>
        </p:txBody>
      </p:sp>
      <p:sp>
        <p:nvSpPr>
          <p:cNvPr id="8" name="TextBox 7" descr="CONFIDENTIAL_TAG_0xFFEE">
            <a:extLst>
              <a:ext uri="{FF2B5EF4-FFF2-40B4-BE49-F238E27FC236}">
                <a16:creationId xmlns:a16="http://schemas.microsoft.com/office/drawing/2014/main" id="{98938E5C-979F-7995-3D51-1CF958EFA9E8}"/>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348987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F2116-F516-3586-27B8-FA3728A280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B2C8F7-F69C-BFE1-417E-DC2ABB80D0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F175A0-4351-5E4A-08A6-0626DC90B7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24DC44-89D1-AB47-1A71-0BA70DC7DA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1660F7-A0F1-A529-9942-4EA119FB88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A6A521-72EB-4E83-197D-7DC242187966}"/>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20AB5A7F-E6AD-CD85-47A9-3277C52623F4}"/>
              </a:ext>
            </a:extLst>
          </p:cNvPr>
          <p:cNvSpPr>
            <a:spLocks noGrp="1"/>
          </p:cNvSpPr>
          <p:nvPr>
            <p:ph type="ftr" sz="quarter" idx="11"/>
          </p:nvPr>
        </p:nvSpPr>
        <p:spPr/>
        <p:txBody>
          <a:bodyPr/>
          <a:lstStyle>
            <a:lvl1pPr>
              <a:defRPr sz="900"/>
            </a:lvl1pPr>
          </a:lstStyle>
          <a:p>
            <a:r>
              <a:rPr lang="en-US"/>
              <a:t>MMEC Proprietary  </a:t>
            </a:r>
          </a:p>
        </p:txBody>
      </p:sp>
      <p:sp>
        <p:nvSpPr>
          <p:cNvPr id="9" name="Slide Number Placeholder 8">
            <a:extLst>
              <a:ext uri="{FF2B5EF4-FFF2-40B4-BE49-F238E27FC236}">
                <a16:creationId xmlns:a16="http://schemas.microsoft.com/office/drawing/2014/main" id="{4CFA9561-A46C-8B19-8338-40A81B891AAE}"/>
              </a:ext>
            </a:extLst>
          </p:cNvPr>
          <p:cNvSpPr>
            <a:spLocks noGrp="1"/>
          </p:cNvSpPr>
          <p:nvPr>
            <p:ph type="sldNum" sz="quarter" idx="12"/>
          </p:nvPr>
        </p:nvSpPr>
        <p:spPr/>
        <p:txBody>
          <a:bodyPr/>
          <a:lstStyle/>
          <a:p>
            <a:fld id="{47A9008A-481B-4F65-A514-1AA65EA0FD53}" type="slidenum">
              <a:rPr lang="en-US" smtClean="0"/>
              <a:pPr/>
              <a:t>‹#›</a:t>
            </a:fld>
            <a:endParaRPr lang="en-US"/>
          </a:p>
        </p:txBody>
      </p:sp>
      <p:sp>
        <p:nvSpPr>
          <p:cNvPr id="10" name="TextBox 9" descr="CONFIDENTIAL_TAG_0xFFEE">
            <a:extLst>
              <a:ext uri="{FF2B5EF4-FFF2-40B4-BE49-F238E27FC236}">
                <a16:creationId xmlns:a16="http://schemas.microsoft.com/office/drawing/2014/main" id="{89253E02-47E6-DB9D-275F-AA3DBE7BE8C4}"/>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304208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3A297-87D7-66C0-94A3-81AD288A2E25}"/>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3" name="Date Placeholder 2">
            <a:extLst>
              <a:ext uri="{FF2B5EF4-FFF2-40B4-BE49-F238E27FC236}">
                <a16:creationId xmlns:a16="http://schemas.microsoft.com/office/drawing/2014/main" id="{32A69F04-9B5D-52DD-FEE0-8C4B1B3C2B2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0C17484-BD31-3AC4-0894-C4C3751A013C}"/>
              </a:ext>
            </a:extLst>
          </p:cNvPr>
          <p:cNvSpPr>
            <a:spLocks noGrp="1"/>
          </p:cNvSpPr>
          <p:nvPr>
            <p:ph type="ftr" sz="quarter" idx="11"/>
          </p:nvPr>
        </p:nvSpPr>
        <p:spPr/>
        <p:txBody>
          <a:bodyPr/>
          <a:lstStyle>
            <a:lvl1pPr>
              <a:defRPr sz="900"/>
            </a:lvl1pPr>
          </a:lstStyle>
          <a:p>
            <a:r>
              <a:rPr lang="en-US"/>
              <a:t>MMEC Proprietary  </a:t>
            </a:r>
          </a:p>
        </p:txBody>
      </p:sp>
      <p:sp>
        <p:nvSpPr>
          <p:cNvPr id="5" name="Slide Number Placeholder 4">
            <a:extLst>
              <a:ext uri="{FF2B5EF4-FFF2-40B4-BE49-F238E27FC236}">
                <a16:creationId xmlns:a16="http://schemas.microsoft.com/office/drawing/2014/main" id="{1ACB5994-B9BF-107F-62FF-8E99822CD7FC}"/>
              </a:ext>
            </a:extLst>
          </p:cNvPr>
          <p:cNvSpPr>
            <a:spLocks noGrp="1"/>
          </p:cNvSpPr>
          <p:nvPr>
            <p:ph type="sldNum" sz="quarter" idx="12"/>
          </p:nvPr>
        </p:nvSpPr>
        <p:spPr/>
        <p:txBody>
          <a:bodyPr/>
          <a:lstStyle/>
          <a:p>
            <a:fld id="{47A9008A-481B-4F65-A514-1AA65EA0FD53}" type="slidenum">
              <a:rPr lang="en-US" smtClean="0"/>
              <a:pPr/>
              <a:t>‹#›</a:t>
            </a:fld>
            <a:endParaRPr lang="en-US"/>
          </a:p>
        </p:txBody>
      </p:sp>
      <p:sp>
        <p:nvSpPr>
          <p:cNvPr id="6" name="TextBox 5" descr="CONFIDENTIAL_TAG_0xFFEE">
            <a:extLst>
              <a:ext uri="{FF2B5EF4-FFF2-40B4-BE49-F238E27FC236}">
                <a16:creationId xmlns:a16="http://schemas.microsoft.com/office/drawing/2014/main" id="{92383BC1-053B-9324-D9DA-03827ADB6E6A}"/>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289968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11732-E3D4-494A-869F-5E48C462E5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40D27E-E3CE-4847-9C95-700FF5B584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5E2346-9496-4512-A53E-F2D3B5C11BB7}"/>
              </a:ext>
            </a:extLst>
          </p:cNvPr>
          <p:cNvSpPr>
            <a:spLocks noGrp="1"/>
          </p:cNvSpPr>
          <p:nvPr>
            <p:ph type="dt" sz="half" idx="10"/>
          </p:nvPr>
        </p:nvSpPr>
        <p:spPr/>
        <p:txBody>
          <a:bodyPr/>
          <a:lstStyle/>
          <a:p>
            <a:fld id="{F0859A3C-EBFF-4099-9677-45671682F433}" type="datetimeFigureOut">
              <a:rPr lang="en-US" smtClean="0"/>
              <a:t>9/19/2025</a:t>
            </a:fld>
            <a:endParaRPr lang="en-US"/>
          </a:p>
        </p:txBody>
      </p:sp>
      <p:sp>
        <p:nvSpPr>
          <p:cNvPr id="5" name="Footer Placeholder 4">
            <a:extLst>
              <a:ext uri="{FF2B5EF4-FFF2-40B4-BE49-F238E27FC236}">
                <a16:creationId xmlns:a16="http://schemas.microsoft.com/office/drawing/2014/main" id="{F9ED71EE-52A5-4305-A9A6-FF32B91F7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6154BA-7018-4178-8835-402F7DF6B02A}"/>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593920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ection Header 1">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66344" y="3328417"/>
            <a:ext cx="11256264" cy="1329267"/>
          </a:xfrm>
        </p:spPr>
        <p:txBody>
          <a:bodyPr>
            <a:noAutofit/>
          </a:bodyPr>
          <a:lstStyle>
            <a:lvl1pPr marL="0" indent="0" algn="ctr">
              <a:buNone/>
              <a:defRPr sz="180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7" name="Title 16"/>
          <p:cNvSpPr>
            <a:spLocks noGrp="1"/>
          </p:cNvSpPr>
          <p:nvPr>
            <p:ph type="title" hasCustomPrompt="1"/>
          </p:nvPr>
        </p:nvSpPr>
        <p:spPr bwMode="gray">
          <a:xfrm>
            <a:off x="466344" y="1972855"/>
            <a:ext cx="11256264" cy="1165224"/>
          </a:xfrm>
        </p:spPr>
        <p:txBody>
          <a:bodyPr anchor="b" anchorCtr="0"/>
          <a:lstStyle>
            <a:lvl1pPr algn="ctr">
              <a:defRPr b="1" cap="none" baseline="0">
                <a:solidFill>
                  <a:schemeClr val="bg1"/>
                </a:solidFill>
              </a:defRPr>
            </a:lvl1pPr>
          </a:lstStyle>
          <a:p>
            <a:r>
              <a:rPr lang="en-US"/>
              <a:t>Click to Insert Section Header</a:t>
            </a:r>
          </a:p>
        </p:txBody>
      </p:sp>
      <p:sp>
        <p:nvSpPr>
          <p:cNvPr id="11" name="Date Placeholder 3"/>
          <p:cNvSpPr>
            <a:spLocks noGrp="1"/>
          </p:cNvSpPr>
          <p:nvPr>
            <p:ph type="dt" sz="half" idx="2"/>
          </p:nvPr>
        </p:nvSpPr>
        <p:spPr>
          <a:xfrm>
            <a:off x="8165306" y="6510528"/>
            <a:ext cx="1499902" cy="206236"/>
          </a:xfrm>
          <a:prstGeom prst="rect">
            <a:avLst/>
          </a:prstGeom>
        </p:spPr>
        <p:txBody>
          <a:bodyPr vert="horz" lIns="91440" tIns="45720" rIns="91440" bIns="45720" rtlCol="0" anchor="ctr"/>
          <a:lstStyle>
            <a:lvl1pPr algn="ctr">
              <a:defRPr sz="1000" b="0">
                <a:solidFill>
                  <a:schemeClr val="bg1"/>
                </a:solidFill>
              </a:defRPr>
            </a:lvl1pPr>
          </a:lstStyle>
          <a:p>
            <a:endParaRPr lang="en-US"/>
          </a:p>
        </p:txBody>
      </p:sp>
      <p:sp>
        <p:nvSpPr>
          <p:cNvPr id="12"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bg1"/>
                </a:solidFill>
              </a:defRPr>
            </a:lvl1pPr>
          </a:lstStyle>
          <a:p>
            <a:fld id="{47A9008A-481B-4F65-A514-1AA65EA0FD53}" type="slidenum">
              <a:rPr lang="en-US" smtClean="0"/>
              <a:pPr/>
              <a:t>‹#›</a:t>
            </a:fld>
            <a:endParaRPr lang="en-US"/>
          </a:p>
        </p:txBody>
      </p:sp>
      <p:sp>
        <p:nvSpPr>
          <p:cNvPr id="9" name="Footer Placeholder 4">
            <a:extLst>
              <a:ext uri="{FF2B5EF4-FFF2-40B4-BE49-F238E27FC236}">
                <a16:creationId xmlns:a16="http://schemas.microsoft.com/office/drawing/2014/main" id="{F7C4E471-930D-FB40-B9B0-4203DCF393FC}"/>
              </a:ext>
            </a:extLst>
          </p:cNvPr>
          <p:cNvSpPr>
            <a:spLocks noGrp="1"/>
          </p:cNvSpPr>
          <p:nvPr>
            <p:ph type="ftr" sz="quarter" idx="3"/>
          </p:nvPr>
        </p:nvSpPr>
        <p:spPr>
          <a:xfrm>
            <a:off x="1087036" y="6510528"/>
            <a:ext cx="7035320" cy="210312"/>
          </a:xfrm>
          <a:prstGeom prst="rect">
            <a:avLst/>
          </a:prstGeom>
        </p:spPr>
        <p:txBody>
          <a:bodyPr vert="horz" lIns="91440" tIns="45720" rIns="91440" bIns="45720" rtlCol="0" anchor="ctr"/>
          <a:lstStyle>
            <a:lvl1pPr algn="ctr">
              <a:defRPr sz="700" b="0">
                <a:solidFill>
                  <a:schemeClr val="bg1"/>
                </a:solidFill>
              </a:defRPr>
            </a:lvl1pPr>
          </a:lstStyle>
          <a:p>
            <a:r>
              <a:rPr lang="en-US"/>
              <a:t>MMEC Proprietary  </a:t>
            </a:r>
          </a:p>
        </p:txBody>
      </p:sp>
      <p:pic>
        <p:nvPicPr>
          <p:cNvPr id="10" name="Picture 9">
            <a:extLst>
              <a:ext uri="{FF2B5EF4-FFF2-40B4-BE49-F238E27FC236}">
                <a16:creationId xmlns:a16="http://schemas.microsoft.com/office/drawing/2014/main" id="{59BEE2D0-B6CF-A34E-A450-F0B43B20FE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Box 12" descr="CONFIDENTIAL_TAG_0xFFEE">
            <a:extLst>
              <a:ext uri="{FF2B5EF4-FFF2-40B4-BE49-F238E27FC236}">
                <a16:creationId xmlns:a16="http://schemas.microsoft.com/office/drawing/2014/main" id="{7C5BA21D-85AE-034B-819B-02F4A7AC3501}"/>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458449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DAD5D-D256-258A-D34E-434CBFC824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418D1-E6A1-100C-C70F-370A38D664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076F3-63CC-1DD8-7B2C-4A8536B2F57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C902D1F-D800-3A94-1EF3-98E2EBC8325A}"/>
              </a:ext>
            </a:extLst>
          </p:cNvPr>
          <p:cNvSpPr>
            <a:spLocks noGrp="1"/>
          </p:cNvSpPr>
          <p:nvPr>
            <p:ph type="ftr" sz="quarter" idx="11"/>
          </p:nvPr>
        </p:nvSpPr>
        <p:spPr/>
        <p:txBody>
          <a:bodyPr/>
          <a:lstStyle/>
          <a:p>
            <a:r>
              <a:rPr lang="en-US"/>
              <a:t>MMEC Proprietary  </a:t>
            </a:r>
          </a:p>
        </p:txBody>
      </p:sp>
      <p:sp>
        <p:nvSpPr>
          <p:cNvPr id="6" name="Slide Number Placeholder 5">
            <a:extLst>
              <a:ext uri="{FF2B5EF4-FFF2-40B4-BE49-F238E27FC236}">
                <a16:creationId xmlns:a16="http://schemas.microsoft.com/office/drawing/2014/main" id="{AABDCB2A-4D67-9A71-40E5-E962DFCE1E08}"/>
              </a:ext>
            </a:extLst>
          </p:cNvPr>
          <p:cNvSpPr>
            <a:spLocks noGrp="1"/>
          </p:cNvSpPr>
          <p:nvPr>
            <p:ph type="sldNum" sz="quarter" idx="12"/>
          </p:nvPr>
        </p:nvSpPr>
        <p:spPr/>
        <p:txBody>
          <a:bodyPr/>
          <a:lstStyle/>
          <a:p>
            <a:fld id="{2DB14FED-A694-DD4E-9C0F-10BD5455EBBF}" type="slidenum">
              <a:rPr lang="en-US" smtClean="0"/>
              <a:t>‹#›</a:t>
            </a:fld>
            <a:endParaRPr lang="en-US"/>
          </a:p>
        </p:txBody>
      </p:sp>
    </p:spTree>
    <p:extLst>
      <p:ext uri="{BB962C8B-B14F-4D97-AF65-F5344CB8AC3E}">
        <p14:creationId xmlns:p14="http://schemas.microsoft.com/office/powerpoint/2010/main" val="7641777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4F044-5646-7B73-7ECB-39CA9F3636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F768CF-F12A-5F45-1F03-CB723D964B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BB6654-2819-0056-430C-47CC3F0A3D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FE740B-2F99-9C3F-3A43-ECFBB648C0D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98F8CFE-3EDC-DE51-18EB-FD1BC5605EC6}"/>
              </a:ext>
            </a:extLst>
          </p:cNvPr>
          <p:cNvSpPr>
            <a:spLocks noGrp="1"/>
          </p:cNvSpPr>
          <p:nvPr>
            <p:ph type="ftr" sz="quarter" idx="11"/>
          </p:nvPr>
        </p:nvSpPr>
        <p:spPr/>
        <p:txBody>
          <a:bodyPr/>
          <a:lstStyle/>
          <a:p>
            <a:r>
              <a:rPr lang="en-US"/>
              <a:t>MMEC Proprietary  </a:t>
            </a:r>
          </a:p>
        </p:txBody>
      </p:sp>
      <p:sp>
        <p:nvSpPr>
          <p:cNvPr id="7" name="Slide Number Placeholder 6">
            <a:extLst>
              <a:ext uri="{FF2B5EF4-FFF2-40B4-BE49-F238E27FC236}">
                <a16:creationId xmlns:a16="http://schemas.microsoft.com/office/drawing/2014/main" id="{551C2A69-57D7-F316-561B-1F1F8AD2303F}"/>
              </a:ext>
            </a:extLst>
          </p:cNvPr>
          <p:cNvSpPr>
            <a:spLocks noGrp="1"/>
          </p:cNvSpPr>
          <p:nvPr>
            <p:ph type="sldNum" sz="quarter" idx="12"/>
          </p:nvPr>
        </p:nvSpPr>
        <p:spPr/>
        <p:txBody>
          <a:bodyPr/>
          <a:lstStyle/>
          <a:p>
            <a:fld id="{2DB14FED-A694-DD4E-9C0F-10BD5455EBBF}" type="slidenum">
              <a:rPr lang="en-US" smtClean="0"/>
              <a:t>‹#›</a:t>
            </a:fld>
            <a:endParaRPr lang="en-US"/>
          </a:p>
        </p:txBody>
      </p:sp>
    </p:spTree>
    <p:extLst>
      <p:ext uri="{BB962C8B-B14F-4D97-AF65-F5344CB8AC3E}">
        <p14:creationId xmlns:p14="http://schemas.microsoft.com/office/powerpoint/2010/main" val="571500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F5F4D-B73C-C8FB-8A73-6E6541CA81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984549-0712-A4B6-E122-43715F2444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42FEB8-E8B1-CCC7-018C-9AFF8A8D1B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884A24-06E1-436B-C8C1-86B7837094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749B60-C09D-36BB-CB43-0414AD4963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392237-559E-EA24-159A-80D5ADC8A193}"/>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3D4EC9D-79B6-999F-6905-2E29E7128898}"/>
              </a:ext>
            </a:extLst>
          </p:cNvPr>
          <p:cNvSpPr>
            <a:spLocks noGrp="1"/>
          </p:cNvSpPr>
          <p:nvPr>
            <p:ph type="ftr" sz="quarter" idx="11"/>
          </p:nvPr>
        </p:nvSpPr>
        <p:spPr/>
        <p:txBody>
          <a:bodyPr/>
          <a:lstStyle/>
          <a:p>
            <a:r>
              <a:rPr lang="en-US"/>
              <a:t>MMEC Proprietary  </a:t>
            </a:r>
          </a:p>
        </p:txBody>
      </p:sp>
      <p:sp>
        <p:nvSpPr>
          <p:cNvPr id="9" name="Slide Number Placeholder 8">
            <a:extLst>
              <a:ext uri="{FF2B5EF4-FFF2-40B4-BE49-F238E27FC236}">
                <a16:creationId xmlns:a16="http://schemas.microsoft.com/office/drawing/2014/main" id="{C69D636F-30BC-FA75-A429-806A6B4FF8C5}"/>
              </a:ext>
            </a:extLst>
          </p:cNvPr>
          <p:cNvSpPr>
            <a:spLocks noGrp="1"/>
          </p:cNvSpPr>
          <p:nvPr>
            <p:ph type="sldNum" sz="quarter" idx="12"/>
          </p:nvPr>
        </p:nvSpPr>
        <p:spPr/>
        <p:txBody>
          <a:bodyPr/>
          <a:lstStyle/>
          <a:p>
            <a:fld id="{2DB14FED-A694-DD4E-9C0F-10BD5455EBBF}" type="slidenum">
              <a:rPr lang="en-US" smtClean="0"/>
              <a:t>‹#›</a:t>
            </a:fld>
            <a:endParaRPr lang="en-US"/>
          </a:p>
        </p:txBody>
      </p:sp>
    </p:spTree>
    <p:extLst>
      <p:ext uri="{BB962C8B-B14F-4D97-AF65-F5344CB8AC3E}">
        <p14:creationId xmlns:p14="http://schemas.microsoft.com/office/powerpoint/2010/main" val="1791010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41B9-8044-E88E-84B3-9768A90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AA58A7-ECC6-BB15-0C3E-9E9F8BBBA07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5D792C6-68E4-22F3-BB32-3B77A79196B5}"/>
              </a:ext>
            </a:extLst>
          </p:cNvPr>
          <p:cNvSpPr>
            <a:spLocks noGrp="1"/>
          </p:cNvSpPr>
          <p:nvPr>
            <p:ph type="ftr" sz="quarter" idx="11"/>
          </p:nvPr>
        </p:nvSpPr>
        <p:spPr/>
        <p:txBody>
          <a:bodyPr/>
          <a:lstStyle/>
          <a:p>
            <a:r>
              <a:rPr lang="en-US"/>
              <a:t>MMEC Proprietary  </a:t>
            </a:r>
          </a:p>
        </p:txBody>
      </p:sp>
      <p:sp>
        <p:nvSpPr>
          <p:cNvPr id="5" name="Slide Number Placeholder 4">
            <a:extLst>
              <a:ext uri="{FF2B5EF4-FFF2-40B4-BE49-F238E27FC236}">
                <a16:creationId xmlns:a16="http://schemas.microsoft.com/office/drawing/2014/main" id="{E20D708E-E42D-ED1D-0E22-15854E28D3F4}"/>
              </a:ext>
            </a:extLst>
          </p:cNvPr>
          <p:cNvSpPr>
            <a:spLocks noGrp="1"/>
          </p:cNvSpPr>
          <p:nvPr>
            <p:ph type="sldNum" sz="quarter" idx="12"/>
          </p:nvPr>
        </p:nvSpPr>
        <p:spPr/>
        <p:txBody>
          <a:bodyPr/>
          <a:lstStyle/>
          <a:p>
            <a:fld id="{2DB14FED-A694-DD4E-9C0F-10BD5455EBBF}" type="slidenum">
              <a:rPr lang="en-US" smtClean="0"/>
              <a:t>‹#›</a:t>
            </a:fld>
            <a:endParaRPr lang="en-US"/>
          </a:p>
        </p:txBody>
      </p:sp>
    </p:spTree>
    <p:extLst>
      <p:ext uri="{BB962C8B-B14F-4D97-AF65-F5344CB8AC3E}">
        <p14:creationId xmlns:p14="http://schemas.microsoft.com/office/powerpoint/2010/main" val="1487673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_slide_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CA1059-9AC6-3342-BCC8-A7832BEE2F6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566" b="6326"/>
          <a:stretch/>
        </p:blipFill>
        <p:spPr>
          <a:xfrm>
            <a:off x="-14990" y="0"/>
            <a:ext cx="12257738" cy="6949440"/>
          </a:xfrm>
          <a:prstGeom prst="rect">
            <a:avLst/>
          </a:prstGeom>
        </p:spPr>
      </p:pic>
      <p:sp>
        <p:nvSpPr>
          <p:cNvPr id="15" name="Rectangle 14">
            <a:extLst>
              <a:ext uri="{FF2B5EF4-FFF2-40B4-BE49-F238E27FC236}">
                <a16:creationId xmlns:a16="http://schemas.microsoft.com/office/drawing/2014/main" id="{D3079D97-F29D-514C-A224-063510F05005}"/>
              </a:ext>
            </a:extLst>
          </p:cNvPr>
          <p:cNvSpPr/>
          <p:nvPr userDrawn="1"/>
        </p:nvSpPr>
        <p:spPr>
          <a:xfrm>
            <a:off x="0" y="0"/>
            <a:ext cx="12191999" cy="6949440"/>
          </a:xfrm>
          <a:prstGeom prst="rect">
            <a:avLst/>
          </a:prstGeom>
          <a:gradFill>
            <a:gsLst>
              <a:gs pos="0">
                <a:srgbClr val="000000">
                  <a:alpha val="0"/>
                </a:srgbClr>
              </a:gs>
              <a:gs pos="100000">
                <a:schemeClr val="accent6">
                  <a:lumMod val="0"/>
                  <a:alpha val="50000"/>
                </a:schemeClr>
              </a:gs>
            </a:gsLst>
            <a:lin ang="5400000" scaled="1"/>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98420C4-21F9-7C40-8EE8-A95390E5A466}"/>
              </a:ext>
            </a:extLst>
          </p:cNvPr>
          <p:cNvCxnSpPr/>
          <p:nvPr userDrawn="1"/>
        </p:nvCxnSpPr>
        <p:spPr>
          <a:xfrm>
            <a:off x="5649464" y="2828034"/>
            <a:ext cx="89307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6B27733-E082-EC4E-898E-EE4C5AFAC7A1}"/>
              </a:ext>
            </a:extLst>
          </p:cNvPr>
          <p:cNvSpPr/>
          <p:nvPr userDrawn="1"/>
        </p:nvSpPr>
        <p:spPr>
          <a:xfrm>
            <a:off x="1" y="5005142"/>
            <a:ext cx="12191998" cy="1304332"/>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0F8B91-5A66-DC4E-A79A-A099CF9BC7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57641" y="5217106"/>
            <a:ext cx="2876718" cy="914400"/>
          </a:xfrm>
          <a:prstGeom prst="rect">
            <a:avLst/>
          </a:prstGeom>
        </p:spPr>
      </p:pic>
    </p:spTree>
    <p:extLst>
      <p:ext uri="{BB962C8B-B14F-4D97-AF65-F5344CB8AC3E}">
        <p14:creationId xmlns:p14="http://schemas.microsoft.com/office/powerpoint/2010/main" val="3603264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Header_slide_2">
    <p:bg>
      <p:bgPr>
        <a:solidFill>
          <a:srgbClr val="25476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7299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66D232-8E98-054D-9728-BFF582E91681}"/>
              </a:ext>
            </a:extLst>
          </p:cNvPr>
          <p:cNvPicPr>
            <a:picLocks noChangeAspect="1"/>
          </p:cNvPicPr>
          <p:nvPr userDrawn="1"/>
        </p:nvPicPr>
        <p:blipFill>
          <a:blip r:embed="rId2"/>
          <a:stretch>
            <a:fillRect/>
          </a:stretch>
        </p:blipFill>
        <p:spPr>
          <a:xfrm>
            <a:off x="0" y="0"/>
            <a:ext cx="3588300" cy="6858000"/>
          </a:xfrm>
          <a:prstGeom prst="rect">
            <a:avLst/>
          </a:prstGeom>
        </p:spPr>
      </p:pic>
    </p:spTree>
    <p:extLst>
      <p:ext uri="{BB962C8B-B14F-4D97-AF65-F5344CB8AC3E}">
        <p14:creationId xmlns:p14="http://schemas.microsoft.com/office/powerpoint/2010/main" val="3993412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_slide_1">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B7FB824-A5DF-BA4A-AC9A-D8EE516388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6186F4A3-AD95-6444-8AEC-488F39277424}"/>
              </a:ext>
            </a:extLst>
          </p:cNvPr>
          <p:cNvSpPr/>
          <p:nvPr userDrawn="1"/>
        </p:nvSpPr>
        <p:spPr>
          <a:xfrm>
            <a:off x="0" y="3785936"/>
            <a:ext cx="12192000" cy="224589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47B8DD-5370-BF41-AF51-87ADE9AC8996}"/>
              </a:ext>
            </a:extLst>
          </p:cNvPr>
          <p:cNvSpPr/>
          <p:nvPr userDrawn="1"/>
        </p:nvSpPr>
        <p:spPr>
          <a:xfrm>
            <a:off x="7732438" y="5619751"/>
            <a:ext cx="3419475" cy="12382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2F718AE-B87F-6A4D-9CCA-22E2F53206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3816" y="5781675"/>
            <a:ext cx="2876718" cy="914400"/>
          </a:xfrm>
          <a:prstGeom prst="rect">
            <a:avLst/>
          </a:prstGeom>
        </p:spPr>
      </p:pic>
    </p:spTree>
    <p:extLst>
      <p:ext uri="{BB962C8B-B14F-4D97-AF65-F5344CB8AC3E}">
        <p14:creationId xmlns:p14="http://schemas.microsoft.com/office/powerpoint/2010/main" val="7183901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_slide_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2D3A5F-BB8A-4E42-8FEB-4448FC20C583}"/>
              </a:ext>
            </a:extLst>
          </p:cNvPr>
          <p:cNvPicPr>
            <a:picLocks noChangeAspect="1"/>
          </p:cNvPicPr>
          <p:nvPr userDrawn="1"/>
        </p:nvPicPr>
        <p:blipFill>
          <a:blip r:embed="rId2"/>
          <a:stretch>
            <a:fillRect/>
          </a:stretch>
        </p:blipFill>
        <p:spPr>
          <a:xfrm>
            <a:off x="-86020" y="-24063"/>
            <a:ext cx="3588300" cy="6906126"/>
          </a:xfrm>
          <a:prstGeom prst="rect">
            <a:avLst/>
          </a:prstGeom>
        </p:spPr>
      </p:pic>
      <p:pic>
        <p:nvPicPr>
          <p:cNvPr id="16" name="Picture 15">
            <a:extLst>
              <a:ext uri="{FF2B5EF4-FFF2-40B4-BE49-F238E27FC236}">
                <a16:creationId xmlns:a16="http://schemas.microsoft.com/office/drawing/2014/main" id="{82F718AE-B87F-6A4D-9CCA-22E2F53206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3816" y="5781675"/>
            <a:ext cx="2876718" cy="914400"/>
          </a:xfrm>
          <a:prstGeom prst="rect">
            <a:avLst/>
          </a:prstGeom>
        </p:spPr>
      </p:pic>
    </p:spTree>
    <p:extLst>
      <p:ext uri="{BB962C8B-B14F-4D97-AF65-F5344CB8AC3E}">
        <p14:creationId xmlns:p14="http://schemas.microsoft.com/office/powerpoint/2010/main" val="3237705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73854-9914-4DF5-B0A5-42CFEB0FD5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1FECE3-F5A0-408D-B3BB-E407311D4B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7629BD-3DE3-43C6-AF0D-1A8453CFE609}"/>
              </a:ext>
            </a:extLst>
          </p:cNvPr>
          <p:cNvSpPr>
            <a:spLocks noGrp="1"/>
          </p:cNvSpPr>
          <p:nvPr>
            <p:ph type="dt" sz="half" idx="10"/>
          </p:nvPr>
        </p:nvSpPr>
        <p:spPr/>
        <p:txBody>
          <a:bodyPr/>
          <a:lstStyle/>
          <a:p>
            <a:fld id="{F0859A3C-EBFF-4099-9677-45671682F433}" type="datetimeFigureOut">
              <a:rPr lang="en-US" smtClean="0"/>
              <a:t>9/19/2025</a:t>
            </a:fld>
            <a:endParaRPr lang="en-US"/>
          </a:p>
        </p:txBody>
      </p:sp>
      <p:sp>
        <p:nvSpPr>
          <p:cNvPr id="5" name="Footer Placeholder 4">
            <a:extLst>
              <a:ext uri="{FF2B5EF4-FFF2-40B4-BE49-F238E27FC236}">
                <a16:creationId xmlns:a16="http://schemas.microsoft.com/office/drawing/2014/main" id="{EDCDF310-D640-4C70-8B6C-0E9D1F63EB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202DFC-B9DD-4511-99A1-AEC637F65AF8}"/>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10050718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ntent_slide_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2D3A5F-BB8A-4E42-8FEB-4448FC20C583}"/>
              </a:ext>
            </a:extLst>
          </p:cNvPr>
          <p:cNvPicPr>
            <a:picLocks noChangeAspect="1"/>
          </p:cNvPicPr>
          <p:nvPr userDrawn="1"/>
        </p:nvPicPr>
        <p:blipFill>
          <a:blip r:embed="rId3"/>
          <a:stretch>
            <a:fillRect/>
          </a:stretch>
        </p:blipFill>
        <p:spPr>
          <a:xfrm>
            <a:off x="-86020" y="-24063"/>
            <a:ext cx="3588300" cy="6906126"/>
          </a:xfrm>
          <a:prstGeom prst="rect">
            <a:avLst/>
          </a:prstGeom>
        </p:spPr>
      </p:pic>
    </p:spTree>
    <p:custDataLst>
      <p:tags r:id="rId1"/>
    </p:custDataLst>
    <p:extLst>
      <p:ext uri="{BB962C8B-B14F-4D97-AF65-F5344CB8AC3E}">
        <p14:creationId xmlns:p14="http://schemas.microsoft.com/office/powerpoint/2010/main" val="21950582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_slide_1">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983DD9BF-702D-438C-82A0-C7A7D8B5C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10088880" y="0"/>
            <a:ext cx="2103120" cy="6858000"/>
          </a:xfrm>
          <a:prstGeom prst="rect">
            <a:avLst/>
          </a:prstGeom>
          <a:solidFill>
            <a:srgbClr val="254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11">
            <a:extLst>
              <a:ext uri="{FF2B5EF4-FFF2-40B4-BE49-F238E27FC236}">
                <a16:creationId xmlns:a16="http://schemas.microsoft.com/office/drawing/2014/main" id="{E8F49998-0346-4937-8264-FC53768C5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104B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OACC (@TheOACC) / Twitter">
            <a:extLst>
              <a:ext uri="{FF2B5EF4-FFF2-40B4-BE49-F238E27FC236}">
                <a16:creationId xmlns:a16="http://schemas.microsoft.com/office/drawing/2014/main" id="{66019905-DC7D-4102-8D44-5928A135C634}"/>
              </a:ext>
            </a:extLst>
          </p:cNvPr>
          <p:cNvPicPr>
            <a:picLocks noChangeAspect="1" noChangeArrowheads="1"/>
          </p:cNvPicPr>
          <p:nvPr userDrawn="1"/>
        </p:nvPicPr>
        <p:blipFill rotWithShape="1">
          <a:blip r:embed="rId2">
            <a:alphaModFix/>
            <a:extLst>
              <a:ext uri="{28A0092B-C50C-407E-A947-70E740481C1C}">
                <a14:useLocalDpi xmlns:a14="http://schemas.microsoft.com/office/drawing/2010/main" val="0"/>
              </a:ext>
            </a:extLst>
          </a:blip>
          <a:srcRect r="-8" b="153"/>
          <a:stretch/>
        </p:blipFill>
        <p:spPr bwMode="auto">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7218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ontent_slide_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047B8DD-5370-BF41-AF51-87ADE9AC8996}"/>
              </a:ext>
            </a:extLst>
          </p:cNvPr>
          <p:cNvSpPr/>
          <p:nvPr userDrawn="1"/>
        </p:nvSpPr>
        <p:spPr>
          <a:xfrm>
            <a:off x="4386262" y="5619751"/>
            <a:ext cx="3419475" cy="12382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2F718AE-B87F-6A4D-9CCA-22E2F53206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7640" y="5781675"/>
            <a:ext cx="2876718" cy="914400"/>
          </a:xfrm>
          <a:prstGeom prst="rect">
            <a:avLst/>
          </a:prstGeom>
        </p:spPr>
      </p:pic>
    </p:spTree>
    <p:extLst>
      <p:ext uri="{BB962C8B-B14F-4D97-AF65-F5344CB8AC3E}">
        <p14:creationId xmlns:p14="http://schemas.microsoft.com/office/powerpoint/2010/main" val="1639950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ontent_slide_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2D3A5F-BB8A-4E42-8FEB-4448FC20C583}"/>
              </a:ext>
            </a:extLst>
          </p:cNvPr>
          <p:cNvPicPr>
            <a:picLocks noChangeAspect="1"/>
          </p:cNvPicPr>
          <p:nvPr userDrawn="1"/>
        </p:nvPicPr>
        <p:blipFill>
          <a:blip r:embed="rId2"/>
          <a:stretch>
            <a:fillRect/>
          </a:stretch>
        </p:blipFill>
        <p:spPr>
          <a:xfrm>
            <a:off x="-86020" y="-24063"/>
            <a:ext cx="3588300" cy="6906126"/>
          </a:xfrm>
          <a:prstGeom prst="rect">
            <a:avLst/>
          </a:prstGeom>
        </p:spPr>
      </p:pic>
    </p:spTree>
    <p:extLst>
      <p:ext uri="{BB962C8B-B14F-4D97-AF65-F5344CB8AC3E}">
        <p14:creationId xmlns:p14="http://schemas.microsoft.com/office/powerpoint/2010/main" val="30435054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_slide_2">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9666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ank_you_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177A47-6DDD-854F-A364-1A0FF5466670}"/>
              </a:ext>
            </a:extLst>
          </p:cNvPr>
          <p:cNvSpPr/>
          <p:nvPr userDrawn="1"/>
        </p:nvSpPr>
        <p:spPr>
          <a:xfrm>
            <a:off x="0" y="5259946"/>
            <a:ext cx="12192000" cy="15980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25E1C57-2774-E046-A8C6-4D453DDEB4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22372" y="5590561"/>
            <a:ext cx="2947256" cy="936822"/>
          </a:xfrm>
          <a:prstGeom prst="rect">
            <a:avLst/>
          </a:prstGeom>
        </p:spPr>
      </p:pic>
    </p:spTree>
    <p:extLst>
      <p:ext uri="{BB962C8B-B14F-4D97-AF65-F5344CB8AC3E}">
        <p14:creationId xmlns:p14="http://schemas.microsoft.com/office/powerpoint/2010/main" val="32842892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49835" y="6310313"/>
            <a:ext cx="2844800" cy="365125"/>
          </a:xfrm>
          <a:prstGeom prst="rect">
            <a:avLst/>
          </a:prstGeom>
        </p:spPr>
        <p:txBody>
          <a:bodyPr/>
          <a:lstStyle>
            <a:lvl1pPr>
              <a:defRPr sz="1200">
                <a:solidFill>
                  <a:schemeClr val="bg1"/>
                </a:solidFill>
                <a:latin typeface="Gill Sans MT" panose="020B0502020104020203" pitchFamily="34" charset="0"/>
              </a:defRPr>
            </a:lvl1pPr>
          </a:lstStyle>
          <a:p>
            <a:fld id="{695255DA-0DDD-4B79-9186-39FCD83CF05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2236500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3D3D3D"/>
                </a:solidFill>
                <a:latin typeface="Helvetica"/>
                <a:cs typeface="Helvetica"/>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Helvetica"/>
                <a:cs typeface="Helvetic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6015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54BCD-FA64-49DA-96F8-3CF7621013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458D20-D048-450A-B09A-0E705F876D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41149F-ADF7-4294-B656-8FEC26CBCC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1487D3-D57C-42EF-BA80-4C913EC2CC6F}"/>
              </a:ext>
            </a:extLst>
          </p:cNvPr>
          <p:cNvSpPr>
            <a:spLocks noGrp="1"/>
          </p:cNvSpPr>
          <p:nvPr>
            <p:ph type="dt" sz="half" idx="10"/>
          </p:nvPr>
        </p:nvSpPr>
        <p:spPr/>
        <p:txBody>
          <a:bodyPr/>
          <a:lstStyle/>
          <a:p>
            <a:fld id="{F0859A3C-EBFF-4099-9677-45671682F433}" type="datetimeFigureOut">
              <a:rPr lang="en-US" smtClean="0"/>
              <a:t>9/19/2025</a:t>
            </a:fld>
            <a:endParaRPr lang="en-US"/>
          </a:p>
        </p:txBody>
      </p:sp>
      <p:sp>
        <p:nvSpPr>
          <p:cNvPr id="6" name="Footer Placeholder 5">
            <a:extLst>
              <a:ext uri="{FF2B5EF4-FFF2-40B4-BE49-F238E27FC236}">
                <a16:creationId xmlns:a16="http://schemas.microsoft.com/office/drawing/2014/main" id="{C5A1D174-8065-4662-BB28-6F75BCB00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CADE99-4495-4055-829D-F76F05856753}"/>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1672734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B3DC9-35F0-4E8F-A18D-1E5DD2DBF9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CE9325-71F0-4D45-8AC1-FB10BA47A7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2D8DCE-6284-468C-AFAE-9D533BB298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8E3AA-133E-41CB-B554-FF0CE7409A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6F97C8-17F5-43CF-8DEE-A8B3CAD75E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6AC950-B26D-4B4B-AF47-260954C1B4D5}"/>
              </a:ext>
            </a:extLst>
          </p:cNvPr>
          <p:cNvSpPr>
            <a:spLocks noGrp="1"/>
          </p:cNvSpPr>
          <p:nvPr>
            <p:ph type="dt" sz="half" idx="10"/>
          </p:nvPr>
        </p:nvSpPr>
        <p:spPr/>
        <p:txBody>
          <a:bodyPr/>
          <a:lstStyle/>
          <a:p>
            <a:fld id="{F0859A3C-EBFF-4099-9677-45671682F433}" type="datetimeFigureOut">
              <a:rPr lang="en-US" smtClean="0"/>
              <a:t>9/19/2025</a:t>
            </a:fld>
            <a:endParaRPr lang="en-US"/>
          </a:p>
        </p:txBody>
      </p:sp>
      <p:sp>
        <p:nvSpPr>
          <p:cNvPr id="8" name="Footer Placeholder 7">
            <a:extLst>
              <a:ext uri="{FF2B5EF4-FFF2-40B4-BE49-F238E27FC236}">
                <a16:creationId xmlns:a16="http://schemas.microsoft.com/office/drawing/2014/main" id="{25010F77-63F5-4B45-8DEF-4BF6AA8604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30B078-13CC-4A77-80BD-6E088D5C4B4E}"/>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29801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61A8C-F13D-465C-BF14-2835514B0F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75B9B8-4E2B-43FD-B5F7-E9DED923FEA5}"/>
              </a:ext>
            </a:extLst>
          </p:cNvPr>
          <p:cNvSpPr>
            <a:spLocks noGrp="1"/>
          </p:cNvSpPr>
          <p:nvPr>
            <p:ph type="dt" sz="half" idx="10"/>
          </p:nvPr>
        </p:nvSpPr>
        <p:spPr/>
        <p:txBody>
          <a:bodyPr/>
          <a:lstStyle/>
          <a:p>
            <a:fld id="{F0859A3C-EBFF-4099-9677-45671682F433}" type="datetimeFigureOut">
              <a:rPr lang="en-US" smtClean="0"/>
              <a:t>9/19/2025</a:t>
            </a:fld>
            <a:endParaRPr lang="en-US"/>
          </a:p>
        </p:txBody>
      </p:sp>
      <p:sp>
        <p:nvSpPr>
          <p:cNvPr id="4" name="Footer Placeholder 3">
            <a:extLst>
              <a:ext uri="{FF2B5EF4-FFF2-40B4-BE49-F238E27FC236}">
                <a16:creationId xmlns:a16="http://schemas.microsoft.com/office/drawing/2014/main" id="{9236F1BE-85C0-4B50-A59D-C88F7DE587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FC5703-55CD-4C75-9CCF-98EA437DD6D2}"/>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1309815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99E72C-A32D-4BD8-9C46-2AD5DDF10356}"/>
              </a:ext>
            </a:extLst>
          </p:cNvPr>
          <p:cNvSpPr>
            <a:spLocks noGrp="1"/>
          </p:cNvSpPr>
          <p:nvPr>
            <p:ph type="dt" sz="half" idx="10"/>
          </p:nvPr>
        </p:nvSpPr>
        <p:spPr/>
        <p:txBody>
          <a:bodyPr/>
          <a:lstStyle/>
          <a:p>
            <a:fld id="{F0859A3C-EBFF-4099-9677-45671682F433}" type="datetimeFigureOut">
              <a:rPr lang="en-US" smtClean="0"/>
              <a:t>9/19/2025</a:t>
            </a:fld>
            <a:endParaRPr lang="en-US"/>
          </a:p>
        </p:txBody>
      </p:sp>
      <p:sp>
        <p:nvSpPr>
          <p:cNvPr id="3" name="Footer Placeholder 2">
            <a:extLst>
              <a:ext uri="{FF2B5EF4-FFF2-40B4-BE49-F238E27FC236}">
                <a16:creationId xmlns:a16="http://schemas.microsoft.com/office/drawing/2014/main" id="{A922C2C5-CBFC-43A6-AEA8-87444D71AC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72903B-F13B-44C1-8182-185FBEF2D533}"/>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3590787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B2682-EFA0-449B-8230-202CFCC7FD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E572AE-647A-47E1-A45B-FAFC2C73C0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851253-B247-451C-9895-0D20D4BFC6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795103-8092-4DFE-94C0-E3B39969D301}"/>
              </a:ext>
            </a:extLst>
          </p:cNvPr>
          <p:cNvSpPr>
            <a:spLocks noGrp="1"/>
          </p:cNvSpPr>
          <p:nvPr>
            <p:ph type="dt" sz="half" idx="10"/>
          </p:nvPr>
        </p:nvSpPr>
        <p:spPr/>
        <p:txBody>
          <a:bodyPr/>
          <a:lstStyle/>
          <a:p>
            <a:fld id="{F0859A3C-EBFF-4099-9677-45671682F433}" type="datetimeFigureOut">
              <a:rPr lang="en-US" smtClean="0"/>
              <a:t>9/19/2025</a:t>
            </a:fld>
            <a:endParaRPr lang="en-US"/>
          </a:p>
        </p:txBody>
      </p:sp>
      <p:sp>
        <p:nvSpPr>
          <p:cNvPr id="6" name="Footer Placeholder 5">
            <a:extLst>
              <a:ext uri="{FF2B5EF4-FFF2-40B4-BE49-F238E27FC236}">
                <a16:creationId xmlns:a16="http://schemas.microsoft.com/office/drawing/2014/main" id="{0EB9C38B-8295-4053-B777-B0A9A97390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27B815-E840-4709-AB53-3DBF2C178129}"/>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1718886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6A048-3A0B-4C5B-A634-AE217CDD0E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9D0866-7DB6-40C2-82FF-FD7D52DD89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F673FB-A185-4BB2-AC18-26C1AEA46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6F8F5-6072-40EC-AA62-8648DCAB4592}"/>
              </a:ext>
            </a:extLst>
          </p:cNvPr>
          <p:cNvSpPr>
            <a:spLocks noGrp="1"/>
          </p:cNvSpPr>
          <p:nvPr>
            <p:ph type="dt" sz="half" idx="10"/>
          </p:nvPr>
        </p:nvSpPr>
        <p:spPr/>
        <p:txBody>
          <a:bodyPr/>
          <a:lstStyle/>
          <a:p>
            <a:fld id="{F0859A3C-EBFF-4099-9677-45671682F433}" type="datetimeFigureOut">
              <a:rPr lang="en-US" smtClean="0"/>
              <a:t>9/19/2025</a:t>
            </a:fld>
            <a:endParaRPr lang="en-US"/>
          </a:p>
        </p:txBody>
      </p:sp>
      <p:sp>
        <p:nvSpPr>
          <p:cNvPr id="6" name="Footer Placeholder 5">
            <a:extLst>
              <a:ext uri="{FF2B5EF4-FFF2-40B4-BE49-F238E27FC236}">
                <a16:creationId xmlns:a16="http://schemas.microsoft.com/office/drawing/2014/main" id="{171EB464-D851-45A1-9383-EB47377FE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114406-C3B3-4651-A103-2A72C29AC5B6}"/>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2856247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vmlDrawing" Target="../drawings/vmlDrawing1.vml"/><Relationship Id="rId13" Type="http://schemas.openxmlformats.org/officeDocument/2006/relationships/oleObject" Target="../embeddings/oleObject1.bin"/><Relationship Id="rId3" Type="http://schemas.openxmlformats.org/officeDocument/2006/relationships/slideLayout" Target="../slideLayouts/slideLayout17.xml"/><Relationship Id="rId7" Type="http://schemas.openxmlformats.org/officeDocument/2006/relationships/theme" Target="../theme/theme2.xml"/><Relationship Id="rId12" Type="http://schemas.openxmlformats.org/officeDocument/2006/relationships/image" Target="../media/image6.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5.png"/><Relationship Id="rId5" Type="http://schemas.openxmlformats.org/officeDocument/2006/relationships/slideLayout" Target="../slideLayouts/slideLayout19.xml"/><Relationship Id="rId10" Type="http://schemas.openxmlformats.org/officeDocument/2006/relationships/tags" Target="../tags/tag2.xml"/><Relationship Id="rId4" Type="http://schemas.openxmlformats.org/officeDocument/2006/relationships/slideLayout" Target="../slideLayouts/slideLayout18.xml"/><Relationship Id="rId9" Type="http://schemas.openxmlformats.org/officeDocument/2006/relationships/tags" Target="../tags/tag1.xml"/><Relationship Id="rId14"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5.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theme" Target="../theme/theme3.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CEFDDA-0606-4479-8A0E-75EA20B78B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389C92-CFE6-4854-868E-C7F85E5CBD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391BB9-D968-4C71-8177-A89B0D6F45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859A3C-EBFF-4099-9677-45671682F433}" type="datetimeFigureOut">
              <a:rPr lang="en-US" smtClean="0"/>
              <a:t>9/19/2025</a:t>
            </a:fld>
            <a:endParaRPr lang="en-US"/>
          </a:p>
        </p:txBody>
      </p:sp>
      <p:sp>
        <p:nvSpPr>
          <p:cNvPr id="5" name="Footer Placeholder 4">
            <a:extLst>
              <a:ext uri="{FF2B5EF4-FFF2-40B4-BE49-F238E27FC236}">
                <a16:creationId xmlns:a16="http://schemas.microsoft.com/office/drawing/2014/main" id="{03EDE88D-4C21-4C77-9E48-88A0530F5A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6346AD-E348-4F21-9553-4F55C2C847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C97EF6-BE3C-4807-B335-5B970DDD1B47}" type="slidenum">
              <a:rPr lang="en-US" smtClean="0"/>
              <a:t>‹#›</a:t>
            </a:fld>
            <a:endParaRPr lang="en-US"/>
          </a:p>
        </p:txBody>
      </p:sp>
    </p:spTree>
    <p:extLst>
      <p:ext uri="{BB962C8B-B14F-4D97-AF65-F5344CB8AC3E}">
        <p14:creationId xmlns:p14="http://schemas.microsoft.com/office/powerpoint/2010/main" val="901461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4" r:id="rId12"/>
    <p:sldLayoutId id="2147483725" r:id="rId13"/>
    <p:sldLayoutId id="214748372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A0EFFF-3145-6EE3-59F5-B6EB269D4944}"/>
              </a:ext>
            </a:extLst>
          </p:cNvPr>
          <p:cNvSpPr/>
          <p:nvPr/>
        </p:nvSpPr>
        <p:spPr>
          <a:xfrm>
            <a:off x="1380931" y="1564"/>
            <a:ext cx="10811068" cy="825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342C243E-A2C9-F453-6701-8A757855AB49}"/>
              </a:ext>
            </a:extLst>
          </p:cNvPr>
          <p:cNvSpPr/>
          <p:nvPr/>
        </p:nvSpPr>
        <p:spPr>
          <a:xfrm rot="5400000">
            <a:off x="-574289" y="574290"/>
            <a:ext cx="3100041" cy="1951463"/>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C803E82-0CA3-6BE4-4F1B-2E4DDBCAED4E}"/>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 y="349458"/>
            <a:ext cx="11822805" cy="1180762"/>
          </a:xfrm>
          <a:prstGeom prst="rect">
            <a:avLst/>
          </a:prstGeom>
        </p:spPr>
      </p:pic>
      <p:pic>
        <p:nvPicPr>
          <p:cNvPr id="7" name="Content Placeholder 5" descr="Icon&#10;&#10;Description automatically generated">
            <a:extLst>
              <a:ext uri="{FF2B5EF4-FFF2-40B4-BE49-F238E27FC236}">
                <a16:creationId xmlns:a16="http://schemas.microsoft.com/office/drawing/2014/main" id="{389BC139-4E46-D7FA-0D1B-9A70EB633296}"/>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733732" y="4001294"/>
            <a:ext cx="7458267" cy="2856706"/>
          </a:xfrm>
          <a:prstGeom prst="rect">
            <a:avLst/>
          </a:prstGeom>
        </p:spPr>
      </p:pic>
      <p:sp>
        <p:nvSpPr>
          <p:cNvPr id="2" name="Title Placeholder 1">
            <a:extLst>
              <a:ext uri="{FF2B5EF4-FFF2-40B4-BE49-F238E27FC236}">
                <a16:creationId xmlns:a16="http://schemas.microsoft.com/office/drawing/2014/main" id="{A8AE9679-86F9-DBEB-C0E9-41B539282119}"/>
              </a:ext>
            </a:extLst>
          </p:cNvPr>
          <p:cNvSpPr>
            <a:spLocks noGrp="1"/>
          </p:cNvSpPr>
          <p:nvPr>
            <p:ph type="title"/>
          </p:nvPr>
        </p:nvSpPr>
        <p:spPr>
          <a:xfrm>
            <a:off x="838200" y="34945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52526D-F614-E410-BA94-77067DE09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AEC42-6C4C-51DA-CDE1-3BC1047EAB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316D87F-E68E-3586-E579-6813B854C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MMEC Proprietary  </a:t>
            </a:r>
          </a:p>
        </p:txBody>
      </p:sp>
      <p:sp>
        <p:nvSpPr>
          <p:cNvPr id="6" name="Slide Number Placeholder 5">
            <a:extLst>
              <a:ext uri="{FF2B5EF4-FFF2-40B4-BE49-F238E27FC236}">
                <a16:creationId xmlns:a16="http://schemas.microsoft.com/office/drawing/2014/main" id="{A2D96B5B-5267-084B-B14C-C6C4AC5749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9008A-481B-4F65-A514-1AA65EA0FD53}" type="slidenum">
              <a:rPr lang="en-US" smtClean="0"/>
              <a:pPr/>
              <a:t>‹#›</a:t>
            </a:fld>
            <a:endParaRPr lang="en-US"/>
          </a:p>
        </p:txBody>
      </p:sp>
      <p:graphicFrame>
        <p:nvGraphicFramePr>
          <p:cNvPr id="10" name="Object 9" hidden="1">
            <a:extLst>
              <a:ext uri="{FF2B5EF4-FFF2-40B4-BE49-F238E27FC236}">
                <a16:creationId xmlns:a16="http://schemas.microsoft.com/office/drawing/2014/main" id="{4C772037-C3BA-E37D-1D0C-B85DA68BF4C5}"/>
              </a:ext>
            </a:extLst>
          </p:cNvPr>
          <p:cNvGraphicFramePr>
            <a:graphicFrameLocks noChangeAspect="1"/>
          </p:cNvGraphicFramePr>
          <p:nvPr userDrawn="1">
            <p:custDataLst>
              <p:tags r:id="rId9"/>
            </p:custDataLst>
            <p:extLst>
              <p:ext uri="{D42A27DB-BD31-4B8C-83A1-F6EECF244321}">
                <p14:modId xmlns:p14="http://schemas.microsoft.com/office/powerpoint/2010/main" val="158024014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26" name="think-cell Slide" r:id="rId13" imgW="270" imgH="270" progId="TCLayout.ActiveDocument.1">
                  <p:embed/>
                </p:oleObj>
              </mc:Choice>
              <mc:Fallback>
                <p:oleObj name="think-cell Slide" r:id="rId13" imgW="270" imgH="270" progId="TCLayout.ActiveDocument.1">
                  <p:embed/>
                  <p:pic>
                    <p:nvPicPr>
                      <p:cNvPr id="10" name="Object 9" hidden="1">
                        <a:extLst>
                          <a:ext uri="{FF2B5EF4-FFF2-40B4-BE49-F238E27FC236}">
                            <a16:creationId xmlns:a16="http://schemas.microsoft.com/office/drawing/2014/main" id="{4C772037-C3BA-E37D-1D0C-B85DA68BF4C5}"/>
                          </a:ext>
                        </a:extLst>
                      </p:cNvPr>
                      <p:cNvPicPr/>
                      <p:nvPr/>
                    </p:nvPicPr>
                    <p:blipFill>
                      <a:blip r:embed="rId14"/>
                      <a:stretch>
                        <a:fillRect/>
                      </a:stretch>
                    </p:blipFill>
                    <p:spPr>
                      <a:xfrm>
                        <a:off x="2118" y="1589"/>
                        <a:ext cx="2116" cy="1587"/>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3F659771-117C-094A-8F14-2066F1B7BB10}"/>
              </a:ext>
            </a:extLst>
          </p:cNvPr>
          <p:cNvSpPr/>
          <p:nvPr userDrawn="1">
            <p:custDataLst>
              <p:tags r:id="rId10"/>
            </p:custDataLst>
          </p:nvPr>
        </p:nvSpPr>
        <p:spPr bwMode="auto">
          <a:xfrm>
            <a:off x="0" y="0"/>
            <a:ext cx="158750" cy="158750"/>
          </a:xfrm>
          <a:prstGeom prst="rect">
            <a:avLst/>
          </a:prstGeom>
          <a:gradFill rotWithShape="0">
            <a:gsLst>
              <a:gs pos="0">
                <a:srgbClr val="EAEAEA"/>
              </a:gs>
              <a:gs pos="100000">
                <a:schemeClr val="bg2"/>
              </a:gs>
            </a:gsLst>
            <a:lin ang="5400000" scaled="1"/>
          </a:gradFill>
          <a:ln w="12700" cap="flat" cmpd="sng" algn="ctr">
            <a:solidFill>
              <a:srgbClr val="404040"/>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ea typeface="+mj-ea"/>
              <a:cs typeface="+mj-cs"/>
              <a:sym typeface="Arial" panose="020B0604020202020204" pitchFamily="34" charset="0"/>
            </a:endParaRPr>
          </a:p>
        </p:txBody>
      </p:sp>
    </p:spTree>
    <p:extLst>
      <p:ext uri="{BB962C8B-B14F-4D97-AF65-F5344CB8AC3E}">
        <p14:creationId xmlns:p14="http://schemas.microsoft.com/office/powerpoint/2010/main" val="2904484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dt="0"/>
  <p:txStyles>
    <p:titleStyle>
      <a:lvl1pPr algn="l" defTabSz="914400" rtl="0" eaLnBrk="1" latinLnBrk="0" hangingPunct="1">
        <a:lnSpc>
          <a:spcPct val="90000"/>
        </a:lnSpc>
        <a:spcBef>
          <a:spcPct val="0"/>
        </a:spcBef>
        <a:buNone/>
        <a:defRPr sz="3600" b="1" i="0" kern="1200">
          <a:solidFill>
            <a:schemeClr val="bg1"/>
          </a:solidFill>
          <a:latin typeface="Avenir Heavy" panose="02000503020000020003" pitchFamily="2"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rgbClr val="0C909D"/>
          </a:solidFill>
          <a:latin typeface="Avenir Book" panose="02000503020000020003"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rgbClr val="0C909D"/>
          </a:solidFill>
          <a:latin typeface="Avenir Book" panose="02000503020000020003" pitchFamily="2"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0C909D"/>
          </a:solidFill>
          <a:latin typeface="Avenir Book" panose="02000503020000020003" pitchFamily="2"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0C909D"/>
          </a:solidFill>
          <a:latin typeface="Avenir Book" panose="02000503020000020003" pitchFamily="2"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0C909D"/>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9">
          <p15:clr>
            <a:srgbClr val="F26B43"/>
          </p15:clr>
        </p15:guide>
        <p15:guide id="4" pos="7385">
          <p15:clr>
            <a:srgbClr val="F26B43"/>
          </p15:clr>
        </p15:guide>
        <p15:guide id="5" orient="horz" pos="931">
          <p15:clr>
            <a:srgbClr val="F26B43"/>
          </p15:clr>
        </p15:guide>
        <p15:guide id="6" orient="horz" pos="877">
          <p15:clr>
            <a:srgbClr val="F26B43"/>
          </p15:clr>
        </p15:guide>
        <p15:guide id="7" orient="horz" pos="261">
          <p15:clr>
            <a:srgbClr val="F26B43"/>
          </p15:clr>
        </p15:guide>
        <p15:guide id="8" orient="horz" pos="3858">
          <p15:clr>
            <a:srgbClr val="F26B43"/>
          </p15:clr>
        </p15:guide>
        <p15:guide id="9" orient="horz" pos="420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Content Placeholder 3" descr="A picture containing text, electronics&#10;&#10;Description automatically generated">
            <a:extLst>
              <a:ext uri="{FF2B5EF4-FFF2-40B4-BE49-F238E27FC236}">
                <a16:creationId xmlns:a16="http://schemas.microsoft.com/office/drawing/2014/main" id="{65A82287-9B8E-C0BE-9768-EDCE00663190}"/>
              </a:ext>
            </a:extLst>
          </p:cNvPr>
          <p:cNvPicPr>
            <a:picLocks noChangeAspect="1"/>
          </p:cNvPicPr>
          <p:nvPr/>
        </p:nvPicPr>
        <p:blipFill>
          <a:blip r:embed="rId6"/>
          <a:stretch>
            <a:fillRect/>
          </a:stretch>
        </p:blipFill>
        <p:spPr>
          <a:xfrm>
            <a:off x="-1" y="-1829"/>
            <a:ext cx="12192000" cy="6858000"/>
          </a:xfrm>
          <a:prstGeom prst="rect">
            <a:avLst/>
          </a:prstGeom>
        </p:spPr>
      </p:pic>
      <p:sp>
        <p:nvSpPr>
          <p:cNvPr id="8" name="Rectangle 7">
            <a:extLst>
              <a:ext uri="{FF2B5EF4-FFF2-40B4-BE49-F238E27FC236}">
                <a16:creationId xmlns:a16="http://schemas.microsoft.com/office/drawing/2014/main" id="{FF757486-75AB-C78C-8AA0-5737F1D85CC9}"/>
              </a:ext>
            </a:extLst>
          </p:cNvPr>
          <p:cNvSpPr/>
          <p:nvPr/>
        </p:nvSpPr>
        <p:spPr>
          <a:xfrm>
            <a:off x="1380931" y="0"/>
            <a:ext cx="10811068" cy="8255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92A682F1-B71C-AE86-A033-FB5CCAEE6E88}"/>
              </a:ext>
            </a:extLst>
          </p:cNvPr>
          <p:cNvSpPr/>
          <p:nvPr/>
        </p:nvSpPr>
        <p:spPr>
          <a:xfrm rot="5400000">
            <a:off x="-574289" y="574290"/>
            <a:ext cx="3100041" cy="1951463"/>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57D9219-DF9D-BCB2-4A8C-A629D28BF6D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746" y="349417"/>
            <a:ext cx="11822805" cy="1180762"/>
          </a:xfrm>
          <a:prstGeom prst="rect">
            <a:avLst/>
          </a:prstGeom>
        </p:spPr>
      </p:pic>
      <p:sp>
        <p:nvSpPr>
          <p:cNvPr id="2" name="Title Placeholder 1">
            <a:extLst>
              <a:ext uri="{FF2B5EF4-FFF2-40B4-BE49-F238E27FC236}">
                <a16:creationId xmlns:a16="http://schemas.microsoft.com/office/drawing/2014/main" id="{3FC5ABDE-7ACD-7E9A-C1F4-A5E8190A63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4" name="Date Placeholder 3">
            <a:extLst>
              <a:ext uri="{FF2B5EF4-FFF2-40B4-BE49-F238E27FC236}">
                <a16:creationId xmlns:a16="http://schemas.microsoft.com/office/drawing/2014/main" id="{4D088D84-9722-1989-7E11-5ED78DB9DA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8DCAF40-3A48-B870-60BB-35BC71D83E19}"/>
              </a:ext>
            </a:extLst>
          </p:cNvPr>
          <p:cNvSpPr>
            <a:spLocks noGrp="1"/>
          </p:cNvSpPr>
          <p:nvPr>
            <p:ph type="ftr" sz="quarter" idx="3"/>
          </p:nvPr>
        </p:nvSpPr>
        <p:spPr>
          <a:xfrm>
            <a:off x="3758184" y="6356350"/>
            <a:ext cx="4718304"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MMEC Proprietary  </a:t>
            </a:r>
            <a:endParaRPr lang="en-US" sz="800"/>
          </a:p>
        </p:txBody>
      </p:sp>
      <p:sp>
        <p:nvSpPr>
          <p:cNvPr id="6" name="Slide Number Placeholder 5">
            <a:extLst>
              <a:ext uri="{FF2B5EF4-FFF2-40B4-BE49-F238E27FC236}">
                <a16:creationId xmlns:a16="http://schemas.microsoft.com/office/drawing/2014/main" id="{DE402D3D-06C1-3910-CC08-136540233C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B14FED-A694-DD4E-9C0F-10BD5455EBBF}" type="slidenum">
              <a:rPr lang="en-US" smtClean="0"/>
              <a:t>‹#›</a:t>
            </a:fld>
            <a:endParaRPr lang="en-US"/>
          </a:p>
        </p:txBody>
      </p:sp>
      <p:sp>
        <p:nvSpPr>
          <p:cNvPr id="3" name="Text Placeholder 2">
            <a:extLst>
              <a:ext uri="{FF2B5EF4-FFF2-40B4-BE49-F238E27FC236}">
                <a16:creationId xmlns:a16="http://schemas.microsoft.com/office/drawing/2014/main" id="{C66E7A99-2A8B-CE67-1A53-9C91D1C5ED00}"/>
              </a:ext>
            </a:extLst>
          </p:cNvPr>
          <p:cNvSpPr>
            <a:spLocks noGrp="1"/>
          </p:cNvSpPr>
          <p:nvPr>
            <p:ph type="body" idx="1"/>
          </p:nvPr>
        </p:nvSpPr>
        <p:spPr>
          <a:xfrm>
            <a:off x="838200" y="1690688"/>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627677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hf hdr="0" dt="0"/>
  <p:txStyles>
    <p:titleStyle>
      <a:lvl1pPr algn="l" defTabSz="914400" rtl="0" eaLnBrk="1" latinLnBrk="0" hangingPunct="1">
        <a:lnSpc>
          <a:spcPct val="90000"/>
        </a:lnSpc>
        <a:spcBef>
          <a:spcPct val="0"/>
        </a:spcBef>
        <a:buNone/>
        <a:defRPr sz="3600" b="1" i="0" kern="1200">
          <a:solidFill>
            <a:schemeClr val="bg1"/>
          </a:solidFill>
          <a:latin typeface="Avenir Heavy" panose="02000503020000020003" pitchFamily="2"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1">
              <a:lumMod val="85000"/>
            </a:schemeClr>
          </a:solidFill>
          <a:latin typeface="Avenir Book" panose="02000503020000020003"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1">
              <a:lumMod val="85000"/>
            </a:schemeClr>
          </a:solidFill>
          <a:latin typeface="Avenir Book" panose="02000503020000020003" pitchFamily="2"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lumMod val="85000"/>
            </a:schemeClr>
          </a:solidFill>
          <a:latin typeface="Avenir Book" panose="02000503020000020003" pitchFamily="2"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1">
              <a:lumMod val="85000"/>
            </a:schemeClr>
          </a:solidFill>
          <a:latin typeface="Avenir Book" panose="02000503020000020003" pitchFamily="2"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1">
              <a:lumMod val="85000"/>
            </a:schemeClr>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65079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3.jpe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image" Target="../media/image17.jpeg"/><Relationship Id="rId16" Type="http://schemas.openxmlformats.org/officeDocument/2006/relationships/image" Target="../media/image31.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mailto:usotalent@lorainccc.edu"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jpe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3.jpeg"/><Relationship Id="rId3" Type="http://schemas.openxmlformats.org/officeDocument/2006/relationships/image" Target="../media/image17.jpe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notesSlide" Target="../notesSlides/notesSlide1.xml"/><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35.svg"/><Relationship Id="rId15" Type="http://schemas.openxmlformats.org/officeDocument/2006/relationships/image" Target="../media/image29.svg"/><Relationship Id="rId10" Type="http://schemas.openxmlformats.org/officeDocument/2006/relationships/image" Target="../media/image24.png"/><Relationship Id="rId19" Type="http://schemas.openxmlformats.org/officeDocument/2006/relationships/image" Target="../media/image36.jpeg"/><Relationship Id="rId4" Type="http://schemas.openxmlformats.org/officeDocument/2006/relationships/image" Target="../media/image34.png"/><Relationship Id="rId9" Type="http://schemas.openxmlformats.org/officeDocument/2006/relationships/image" Target="../media/image23.svg"/><Relationship Id="rId1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microsoft.com/office/2007/relationships/hdphoto" Target="../media/hdphoto1.wdp"/><Relationship Id="rId3" Type="http://schemas.openxmlformats.org/officeDocument/2006/relationships/image" Target="../media/image17.jpe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7.png"/><Relationship Id="rId2" Type="http://schemas.openxmlformats.org/officeDocument/2006/relationships/notesSlide" Target="../notesSlides/notesSlide2.xml"/><Relationship Id="rId16"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2.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cid:image004.jpg@01D30C5D.E4C0D19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www.vri.org/" TargetMode="External"/><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8.png"/><Relationship Id="rId3" Type="http://schemas.openxmlformats.org/officeDocument/2006/relationships/image" Target="../media/image17.jpe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hyperlink" Target="https://campaignlp.constantcontact.com/em/1123965953934/b69cd8b7-849b-43d2-b6d4-b3fd171e65f5" TargetMode="External"/><Relationship Id="rId2" Type="http://schemas.openxmlformats.org/officeDocument/2006/relationships/notesSlide" Target="../notesSlides/notesSlide3.xml"/><Relationship Id="rId16"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40.xml.rels><?xml version="1.0" encoding="UTF-8" standalone="yes"?>
<Relationships xmlns="http://schemas.openxmlformats.org/package/2006/relationships"><Relationship Id="rId3" Type="http://schemas.openxmlformats.org/officeDocument/2006/relationships/hyperlink" Target="mailto:cwenz@lorainccc.edu"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hyperlink" Target="http://www.ohiotalent.org/" TargetMode="External"/><Relationship Id="rId4" Type="http://schemas.openxmlformats.org/officeDocument/2006/relationships/hyperlink" Target="mailto:ohiotalent@lorainccc.edu"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7.jpe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65.jpeg"/><Relationship Id="rId2" Type="http://schemas.openxmlformats.org/officeDocument/2006/relationships/notesSlide" Target="../notesSlides/notesSlide24.xml"/><Relationship Id="rId16"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7.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4.xml"/><Relationship Id="rId16"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50.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notesSlide" Target="../notesSlides/notesSlide26.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hyperlink" Target="https://dam.assets.ohio.gov/image/upload/transfercredit.ohio.gov/files/ot36/learning-outcomes/Technical_Calculus_I_Learning_Outcomes_July_2025-Final.pdf" TargetMode="External"/><Relationship Id="rId5" Type="http://schemas.openxmlformats.org/officeDocument/2006/relationships/hyperlink" Target="https://transfercredit.ohio.gov/educational-partners/educational-partner-initiatives/ohio-transfer-36/learning-outcomes" TargetMode="Externa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7.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27.xml"/><Relationship Id="rId16"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52.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76.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hyperlink" Target="https://www.linkedin.com/company/ohio-technet/?viewAsMember=true" TargetMode="External"/><Relationship Id="rId2" Type="http://schemas.openxmlformats.org/officeDocument/2006/relationships/image" Target="../media/image17.jpeg"/><Relationship Id="rId16"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3.jpe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slides/_rels/slide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9.jpe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3464" y="2778"/>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18444"/>
            </a:stretch>
          </a:blipFill>
        </p:spPr>
        <p:txBody>
          <a:bodyPr/>
          <a:lstStyle/>
          <a:p>
            <a:endParaRPr lang="en-US" sz="1200" dirty="0"/>
          </a:p>
        </p:txBody>
      </p:sp>
      <p:sp>
        <p:nvSpPr>
          <p:cNvPr id="4" name="Freeform 4"/>
          <p:cNvSpPr/>
          <p:nvPr/>
        </p:nvSpPr>
        <p:spPr>
          <a:xfrm>
            <a:off x="54166" y="3932482"/>
            <a:ext cx="439749" cy="439749"/>
          </a:xfrm>
          <a:custGeom>
            <a:avLst/>
            <a:gdLst/>
            <a:ahLst/>
            <a:cxnLst/>
            <a:rect l="l" t="t" r="r" b="b"/>
            <a:pathLst>
              <a:path w="659624" h="659624">
                <a:moveTo>
                  <a:pt x="0" y="0"/>
                </a:moveTo>
                <a:lnTo>
                  <a:pt x="659624" y="0"/>
                </a:lnTo>
                <a:lnTo>
                  <a:pt x="659624" y="659624"/>
                </a:lnTo>
                <a:lnTo>
                  <a:pt x="0" y="659624"/>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p:spPr>
      </p:sp>
      <p:sp>
        <p:nvSpPr>
          <p:cNvPr id="5" name="Freeform 5"/>
          <p:cNvSpPr/>
          <p:nvPr/>
        </p:nvSpPr>
        <p:spPr>
          <a:xfrm>
            <a:off x="2388399" y="3931711"/>
            <a:ext cx="439749" cy="439749"/>
          </a:xfrm>
          <a:custGeom>
            <a:avLst/>
            <a:gdLst/>
            <a:ahLst/>
            <a:cxnLst/>
            <a:rect l="l" t="t" r="r" b="b"/>
            <a:pathLst>
              <a:path w="659624" h="659624">
                <a:moveTo>
                  <a:pt x="0" y="0"/>
                </a:moveTo>
                <a:lnTo>
                  <a:pt x="659624" y="0"/>
                </a:lnTo>
                <a:lnTo>
                  <a:pt x="659624" y="659624"/>
                </a:lnTo>
                <a:lnTo>
                  <a:pt x="0" y="659624"/>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p:spPr>
      </p:sp>
      <p:sp>
        <p:nvSpPr>
          <p:cNvPr id="7" name="Freeform 7"/>
          <p:cNvSpPr/>
          <p:nvPr/>
        </p:nvSpPr>
        <p:spPr>
          <a:xfrm>
            <a:off x="4378206" y="3964066"/>
            <a:ext cx="439749" cy="439749"/>
          </a:xfrm>
          <a:custGeom>
            <a:avLst/>
            <a:gdLst/>
            <a:ahLst/>
            <a:cxnLst/>
            <a:rect l="l" t="t" r="r" b="b"/>
            <a:pathLst>
              <a:path w="659624" h="659624">
                <a:moveTo>
                  <a:pt x="0" y="0"/>
                </a:moveTo>
                <a:lnTo>
                  <a:pt x="659624" y="0"/>
                </a:lnTo>
                <a:lnTo>
                  <a:pt x="659624" y="659624"/>
                </a:lnTo>
                <a:lnTo>
                  <a:pt x="0" y="659624"/>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p:spPr>
        <p:txBody>
          <a:bodyPr/>
          <a:lstStyle/>
          <a:p>
            <a:endParaRPr lang="en-US" dirty="0"/>
          </a:p>
        </p:txBody>
      </p:sp>
      <p:grpSp>
        <p:nvGrpSpPr>
          <p:cNvPr id="8" name="Group 8"/>
          <p:cNvGrpSpPr/>
          <p:nvPr/>
        </p:nvGrpSpPr>
        <p:grpSpPr>
          <a:xfrm>
            <a:off x="156822" y="3988788"/>
            <a:ext cx="327139" cy="32713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57150" cap="sq">
              <a:solidFill>
                <a:srgbClr val="FFFFFF"/>
              </a:solidFill>
              <a:prstDash val="solid"/>
              <a:miter/>
            </a:ln>
          </p:spPr>
        </p:sp>
        <p:sp>
          <p:nvSpPr>
            <p:cNvPr id="10" name="TextBox 10"/>
            <p:cNvSpPr txBox="1"/>
            <p:nvPr/>
          </p:nvSpPr>
          <p:spPr>
            <a:xfrm>
              <a:off x="76200" y="19050"/>
              <a:ext cx="660400" cy="717550"/>
            </a:xfrm>
            <a:prstGeom prst="rect">
              <a:avLst/>
            </a:prstGeom>
          </p:spPr>
          <p:txBody>
            <a:bodyPr lIns="33867" tIns="33867" rIns="33867" bIns="33867" rtlCol="0" anchor="ctr"/>
            <a:lstStyle/>
            <a:p>
              <a:pPr algn="ctr">
                <a:lnSpc>
                  <a:spcPts val="2333"/>
                </a:lnSpc>
              </a:pPr>
              <a:endParaRPr sz="1200"/>
            </a:p>
          </p:txBody>
        </p:sp>
      </p:grpSp>
      <p:grpSp>
        <p:nvGrpSpPr>
          <p:cNvPr id="11" name="Group 11"/>
          <p:cNvGrpSpPr/>
          <p:nvPr/>
        </p:nvGrpSpPr>
        <p:grpSpPr>
          <a:xfrm>
            <a:off x="2457656" y="3999518"/>
            <a:ext cx="327139" cy="32713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51F19"/>
            </a:solidFill>
            <a:ln w="57150" cap="sq">
              <a:solidFill>
                <a:srgbClr val="FFFFFF"/>
              </a:solidFill>
              <a:prstDash val="solid"/>
              <a:miter/>
            </a:ln>
          </p:spPr>
        </p:sp>
        <p:sp>
          <p:nvSpPr>
            <p:cNvPr id="13" name="TextBox 13"/>
            <p:cNvSpPr txBox="1"/>
            <p:nvPr/>
          </p:nvSpPr>
          <p:spPr>
            <a:xfrm>
              <a:off x="76200" y="19050"/>
              <a:ext cx="660400" cy="717550"/>
            </a:xfrm>
            <a:prstGeom prst="rect">
              <a:avLst/>
            </a:prstGeom>
          </p:spPr>
          <p:txBody>
            <a:bodyPr lIns="33867" tIns="33867" rIns="33867" bIns="33867" rtlCol="0" anchor="ctr"/>
            <a:lstStyle/>
            <a:p>
              <a:pPr algn="ctr">
                <a:lnSpc>
                  <a:spcPts val="2333"/>
                </a:lnSpc>
              </a:pPr>
              <a:endParaRPr sz="1200"/>
            </a:p>
          </p:txBody>
        </p:sp>
      </p:grpSp>
      <p:grpSp>
        <p:nvGrpSpPr>
          <p:cNvPr id="17" name="Group 17"/>
          <p:cNvGrpSpPr/>
          <p:nvPr/>
        </p:nvGrpSpPr>
        <p:grpSpPr>
          <a:xfrm>
            <a:off x="4433974" y="4014243"/>
            <a:ext cx="327139" cy="327139"/>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3733"/>
            </a:solidFill>
            <a:ln w="57150" cap="sq">
              <a:solidFill>
                <a:srgbClr val="FFFFFF"/>
              </a:solidFill>
              <a:prstDash val="solid"/>
              <a:miter/>
            </a:ln>
          </p:spPr>
        </p:sp>
        <p:sp>
          <p:nvSpPr>
            <p:cNvPr id="19" name="TextBox 19"/>
            <p:cNvSpPr txBox="1"/>
            <p:nvPr/>
          </p:nvSpPr>
          <p:spPr>
            <a:xfrm>
              <a:off x="76200" y="19050"/>
              <a:ext cx="660400" cy="717550"/>
            </a:xfrm>
            <a:prstGeom prst="rect">
              <a:avLst/>
            </a:prstGeom>
          </p:spPr>
          <p:txBody>
            <a:bodyPr lIns="33867" tIns="33867" rIns="33867" bIns="33867" rtlCol="0" anchor="ctr"/>
            <a:lstStyle/>
            <a:p>
              <a:pPr algn="ctr">
                <a:lnSpc>
                  <a:spcPts val="2333"/>
                </a:lnSpc>
              </a:pPr>
              <a:endParaRPr sz="1200" dirty="0"/>
            </a:p>
          </p:txBody>
        </p:sp>
      </p:gr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33" name="TextBox 33"/>
          <p:cNvSpPr txBox="1"/>
          <p:nvPr/>
        </p:nvSpPr>
        <p:spPr>
          <a:xfrm>
            <a:off x="143394" y="4434761"/>
            <a:ext cx="2126640" cy="1292662"/>
          </a:xfrm>
          <a:prstGeom prst="rect">
            <a:avLst/>
          </a:prstGeom>
        </p:spPr>
        <p:txBody>
          <a:bodyPr wrap="square" lIns="0" tIns="0" rIns="0" bIns="0" rtlCol="0" anchor="t">
            <a:spAutoFit/>
          </a:bodyPr>
          <a:lstStyle/>
          <a:p>
            <a:pPr defTabSz="304815">
              <a:defRPr/>
            </a:pPr>
            <a:r>
              <a:rPr lang="en-US" sz="1050" dirty="0">
                <a:solidFill>
                  <a:srgbClr val="242424"/>
                </a:solidFill>
                <a:latin typeface="Aptos" panose="020B0004020202020204" pitchFamily="34" charset="0"/>
                <a:cs typeface="Arial"/>
              </a:rPr>
              <a:t>The members of the Ohio Technical Skills Innovation Network, or Ohio TechNet, are nationally recognized for partnering with industry to implement collaborative, innovative solutions that meet manufacturing and tech workforce needs.  </a:t>
            </a:r>
          </a:p>
        </p:txBody>
      </p:sp>
      <p:sp>
        <p:nvSpPr>
          <p:cNvPr id="34" name="TextBox 34"/>
          <p:cNvSpPr txBox="1"/>
          <p:nvPr/>
        </p:nvSpPr>
        <p:spPr>
          <a:xfrm>
            <a:off x="2453447" y="4426834"/>
            <a:ext cx="1789994" cy="1292662"/>
          </a:xfrm>
          <a:prstGeom prst="rect">
            <a:avLst/>
          </a:prstGeom>
        </p:spPr>
        <p:txBody>
          <a:bodyPr wrap="square" lIns="0" tIns="0" rIns="0" bIns="0" rtlCol="0" anchor="t">
            <a:spAutoFit/>
          </a:bodyPr>
          <a:lstStyle/>
          <a:p>
            <a:r>
              <a:rPr lang="en-US" sz="1050" dirty="0">
                <a:solidFill>
                  <a:srgbClr val="242424"/>
                </a:solidFill>
                <a:latin typeface="Aptos" panose="020B0004020202020204" pitchFamily="34" charset="0"/>
                <a:cs typeface="Arial"/>
              </a:rPr>
              <a:t>Ohio TechNet supports workforce development and academic professionals to incubate, develop and sustain programming that accelerates the growth of Ohio’s manufacturing &amp; technical workforce. </a:t>
            </a:r>
          </a:p>
        </p:txBody>
      </p:sp>
      <p:sp>
        <p:nvSpPr>
          <p:cNvPr id="35" name="TextBox 35"/>
          <p:cNvSpPr txBox="1"/>
          <p:nvPr/>
        </p:nvSpPr>
        <p:spPr>
          <a:xfrm>
            <a:off x="239287" y="755972"/>
            <a:ext cx="5029676" cy="242631"/>
          </a:xfrm>
          <a:prstGeom prst="rect">
            <a:avLst/>
          </a:prstGeom>
        </p:spPr>
        <p:txBody>
          <a:bodyPr wrap="square" lIns="0" tIns="0" rIns="0" bIns="0" rtlCol="0" anchor="t">
            <a:spAutoFit/>
          </a:bodyPr>
          <a:lstStyle/>
          <a:p>
            <a:pPr>
              <a:lnSpc>
                <a:spcPts val="2147"/>
              </a:lnSpc>
            </a:pPr>
            <a:r>
              <a:rPr lang="en-US" sz="1200" b="1" dirty="0">
                <a:solidFill>
                  <a:srgbClr val="1D1A1B"/>
                </a:solidFill>
                <a:latin typeface="Aptos" panose="020B0004020202020204" pitchFamily="34" charset="0"/>
                <a:ea typeface="Public Sans"/>
                <a:cs typeface="Public Sans"/>
                <a:sym typeface="Public Sans"/>
              </a:rPr>
              <a:t>Partners in Training Ohio’s Manufacturing Workforce</a:t>
            </a:r>
          </a:p>
        </p:txBody>
      </p:sp>
      <p:sp>
        <p:nvSpPr>
          <p:cNvPr id="36" name="TextBox 36"/>
          <p:cNvSpPr txBox="1"/>
          <p:nvPr/>
        </p:nvSpPr>
        <p:spPr>
          <a:xfrm>
            <a:off x="583905" y="4007943"/>
            <a:ext cx="3055659" cy="269817"/>
          </a:xfrm>
          <a:prstGeom prst="rect">
            <a:avLst/>
          </a:prstGeom>
        </p:spPr>
        <p:txBody>
          <a:bodyPr lIns="0" tIns="0" rIns="0" bIns="0" rtlCol="0" anchor="t">
            <a:spAutoFit/>
          </a:bodyPr>
          <a:lstStyle/>
          <a:p>
            <a:pPr>
              <a:lnSpc>
                <a:spcPts val="2333"/>
              </a:lnSpc>
            </a:pPr>
            <a:r>
              <a:rPr lang="en-US" sz="1666" b="1" dirty="0">
                <a:solidFill>
                  <a:srgbClr val="1D1A1B"/>
                </a:solidFill>
                <a:latin typeface="Public Sans Bold"/>
                <a:ea typeface="Public Sans Bold"/>
                <a:cs typeface="Public Sans Bold"/>
                <a:sym typeface="Public Sans Bold"/>
              </a:rPr>
              <a:t>Vision</a:t>
            </a:r>
          </a:p>
        </p:txBody>
      </p:sp>
      <p:sp>
        <p:nvSpPr>
          <p:cNvPr id="37" name="TextBox 37"/>
          <p:cNvSpPr txBox="1"/>
          <p:nvPr/>
        </p:nvSpPr>
        <p:spPr>
          <a:xfrm>
            <a:off x="2896452" y="4019517"/>
            <a:ext cx="3055659" cy="269817"/>
          </a:xfrm>
          <a:prstGeom prst="rect">
            <a:avLst/>
          </a:prstGeom>
        </p:spPr>
        <p:txBody>
          <a:bodyPr lIns="0" tIns="0" rIns="0" bIns="0" rtlCol="0" anchor="t">
            <a:spAutoFit/>
          </a:bodyPr>
          <a:lstStyle/>
          <a:p>
            <a:pPr>
              <a:lnSpc>
                <a:spcPts val="2333"/>
              </a:lnSpc>
            </a:pPr>
            <a:r>
              <a:rPr lang="en-US" sz="1666" b="1" dirty="0">
                <a:solidFill>
                  <a:srgbClr val="1D1A1B"/>
                </a:solidFill>
                <a:latin typeface="Public Sans Bold"/>
                <a:ea typeface="Public Sans Bold"/>
                <a:cs typeface="Public Sans Bold"/>
                <a:sym typeface="Public Sans Bold"/>
              </a:rPr>
              <a:t>Mission</a:t>
            </a:r>
          </a:p>
        </p:txBody>
      </p:sp>
      <p:sp>
        <p:nvSpPr>
          <p:cNvPr id="38" name="TextBox 38"/>
          <p:cNvSpPr txBox="1"/>
          <p:nvPr/>
        </p:nvSpPr>
        <p:spPr>
          <a:xfrm>
            <a:off x="4481697" y="4406052"/>
            <a:ext cx="1868837" cy="1454244"/>
          </a:xfrm>
          <a:prstGeom prst="rect">
            <a:avLst/>
          </a:prstGeom>
        </p:spPr>
        <p:txBody>
          <a:bodyPr wrap="square" lIns="0" tIns="0" rIns="0" bIns="0" rtlCol="0" anchor="t">
            <a:spAutoFit/>
          </a:bodyPr>
          <a:lstStyle/>
          <a:p>
            <a:r>
              <a:rPr lang="en-US" sz="1050" dirty="0">
                <a:latin typeface="Aptos" panose="020B0004020202020204" pitchFamily="34" charset="0"/>
                <a:cs typeface="Arial" panose="020B0604020202020204" pitchFamily="34" charset="0"/>
              </a:rPr>
              <a:t>Ohio TechNet partners benefit from peer-to-peer collaboration, technical assistance and access to resources, making program expansion and innovation at their institution more efficient, faster to implement and easier to sustain.</a:t>
            </a:r>
            <a:endParaRPr lang="en-US" sz="700" dirty="0">
              <a:latin typeface="Aptos" panose="020B0004020202020204" pitchFamily="34" charset="0"/>
              <a:cs typeface="Arial" panose="020B0604020202020204" pitchFamily="34" charset="0"/>
              <a:sym typeface="Wingdings" panose="05000000000000000000" pitchFamily="2" charset="2"/>
            </a:endParaRPr>
          </a:p>
        </p:txBody>
      </p:sp>
      <p:sp>
        <p:nvSpPr>
          <p:cNvPr id="39" name="TextBox 39"/>
          <p:cNvSpPr txBox="1"/>
          <p:nvPr/>
        </p:nvSpPr>
        <p:spPr>
          <a:xfrm>
            <a:off x="4874659" y="4029149"/>
            <a:ext cx="3055659" cy="269817"/>
          </a:xfrm>
          <a:prstGeom prst="rect">
            <a:avLst/>
          </a:prstGeom>
        </p:spPr>
        <p:txBody>
          <a:bodyPr lIns="0" tIns="0" rIns="0" bIns="0" rtlCol="0" anchor="t">
            <a:spAutoFit/>
          </a:bodyPr>
          <a:lstStyle/>
          <a:p>
            <a:pPr>
              <a:lnSpc>
                <a:spcPts val="2333"/>
              </a:lnSpc>
            </a:pPr>
            <a:r>
              <a:rPr lang="en-US" sz="1666" b="1" dirty="0">
                <a:solidFill>
                  <a:srgbClr val="1D1A1B"/>
                </a:solidFill>
                <a:latin typeface="Public Sans Bold"/>
                <a:ea typeface="Public Sans Bold"/>
                <a:cs typeface="Public Sans Bold"/>
                <a:sym typeface="Public Sans Bold"/>
              </a:rPr>
              <a:t>Purpose</a:t>
            </a:r>
          </a:p>
        </p:txBody>
      </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5">
              <a:extLst>
                <a:ext uri="{96DAC541-7B7A-43D3-8B79-37D633B846F1}">
                  <asvg:svgBlip xmlns:asvg="http://schemas.microsoft.com/office/drawing/2016/SVG/main" r:embed="rId6"/>
                </a:ext>
              </a:extLst>
            </a:blip>
            <a:stretch>
              <a:fillRect t="-23484"/>
            </a:stretch>
          </a:blipFill>
        </p:spPr>
      </p:sp>
      <p:sp>
        <p:nvSpPr>
          <p:cNvPr id="43" name="Freeform 43"/>
          <p:cNvSpPr/>
          <p:nvPr/>
        </p:nvSpPr>
        <p:spPr>
          <a:xfrm>
            <a:off x="-709169" y="151627"/>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3">
              <a:extLst>
                <a:ext uri="{96DAC541-7B7A-43D3-8B79-37D633B846F1}">
                  <asvg:svgBlip xmlns:asvg="http://schemas.microsoft.com/office/drawing/2016/SVG/main" r:embed="rId14"/>
                </a:ext>
              </a:extLst>
            </a:blip>
            <a:stretch>
              <a:fillRect t="-561128"/>
            </a:stretch>
          </a:blipFill>
        </p:spPr>
      </p:sp>
      <p:sp>
        <p:nvSpPr>
          <p:cNvPr id="47" name="Freeform 47"/>
          <p:cNvSpPr/>
          <p:nvPr/>
        </p:nvSpPr>
        <p:spPr>
          <a:xfrm flipH="1">
            <a:off x="11362267" y="5851492"/>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5">
              <a:extLst>
                <a:ext uri="{96DAC541-7B7A-43D3-8B79-37D633B846F1}">
                  <asvg:svgBlip xmlns:asvg="http://schemas.microsoft.com/office/drawing/2016/SVG/main" r:embed="rId16"/>
                </a:ext>
              </a:extLst>
            </a:blip>
            <a:stretch>
              <a:fillRect/>
            </a:stretch>
          </a:blipFill>
        </p:spPr>
      </p:sp>
      <p:pic>
        <p:nvPicPr>
          <p:cNvPr id="48" name="Picture 47">
            <a:extLst>
              <a:ext uri="{FF2B5EF4-FFF2-40B4-BE49-F238E27FC236}">
                <a16:creationId xmlns:a16="http://schemas.microsoft.com/office/drawing/2014/main" id="{6F4C4BFA-F5B1-4273-A382-C8407AD37B41}"/>
              </a:ext>
            </a:extLst>
          </p:cNvPr>
          <p:cNvPicPr>
            <a:picLocks noChangeAspect="1"/>
          </p:cNvPicPr>
          <p:nvPr/>
        </p:nvPicPr>
        <p:blipFill>
          <a:blip r:embed="rId17">
            <a:clrChange>
              <a:clrFrom>
                <a:srgbClr val="353535"/>
              </a:clrFrom>
              <a:clrTo>
                <a:srgbClr val="353535">
                  <a:alpha val="0"/>
                </a:srgbClr>
              </a:clrTo>
            </a:clrChange>
          </a:blip>
          <a:stretch>
            <a:fillRect/>
          </a:stretch>
        </p:blipFill>
        <p:spPr>
          <a:xfrm>
            <a:off x="536913" y="1255379"/>
            <a:ext cx="2305211" cy="2169335"/>
          </a:xfrm>
          <a:prstGeom prst="rect">
            <a:avLst/>
          </a:prstGeom>
        </p:spPr>
      </p:pic>
      <p:sp>
        <p:nvSpPr>
          <p:cNvPr id="50" name="TextBox 49">
            <a:extLst>
              <a:ext uri="{FF2B5EF4-FFF2-40B4-BE49-F238E27FC236}">
                <a16:creationId xmlns:a16="http://schemas.microsoft.com/office/drawing/2014/main" id="{E2B64ADE-BC38-4898-A680-01C062154ABF}"/>
              </a:ext>
            </a:extLst>
          </p:cNvPr>
          <p:cNvSpPr txBox="1"/>
          <p:nvPr/>
        </p:nvSpPr>
        <p:spPr>
          <a:xfrm>
            <a:off x="3314582" y="1493752"/>
            <a:ext cx="2150553" cy="1600438"/>
          </a:xfrm>
          <a:prstGeom prst="rect">
            <a:avLst/>
          </a:prstGeom>
          <a:noFill/>
        </p:spPr>
        <p:txBody>
          <a:bodyPr wrap="square" rtlCol="0">
            <a:spAutoFit/>
          </a:bodyPr>
          <a:lstStyle/>
          <a:p>
            <a:r>
              <a:rPr lang="en-US" sz="1400" b="1" dirty="0">
                <a:latin typeface="Aptos" panose="020B0004020202020204" pitchFamily="34" charset="0"/>
              </a:rPr>
              <a:t>OTN Members:</a:t>
            </a:r>
          </a:p>
          <a:p>
            <a:endParaRPr lang="en-US" sz="1400" dirty="0">
              <a:latin typeface="Aptos" panose="020B0004020202020204" pitchFamily="34" charset="0"/>
            </a:endParaRPr>
          </a:p>
          <a:p>
            <a:r>
              <a:rPr lang="en-US" sz="1400" dirty="0">
                <a:latin typeface="Aptos" panose="020B0004020202020204" pitchFamily="34" charset="0"/>
              </a:rPr>
              <a:t>     Community College</a:t>
            </a:r>
            <a:br>
              <a:rPr lang="en-US" sz="1400" dirty="0">
                <a:latin typeface="Aptos" panose="020B0004020202020204" pitchFamily="34" charset="0"/>
              </a:rPr>
            </a:br>
            <a:br>
              <a:rPr lang="en-US" sz="1400" dirty="0">
                <a:latin typeface="Aptos" panose="020B0004020202020204" pitchFamily="34" charset="0"/>
              </a:rPr>
            </a:br>
            <a:r>
              <a:rPr lang="en-US" sz="1400" dirty="0">
                <a:latin typeface="Aptos" panose="020B0004020202020204" pitchFamily="34" charset="0"/>
              </a:rPr>
              <a:t>     Technical Center</a:t>
            </a:r>
            <a:br>
              <a:rPr lang="en-US" sz="1400" dirty="0">
                <a:latin typeface="Aptos" panose="020B0004020202020204" pitchFamily="34" charset="0"/>
              </a:rPr>
            </a:br>
            <a:br>
              <a:rPr lang="en-US" sz="1400" dirty="0">
                <a:latin typeface="Aptos" panose="020B0004020202020204" pitchFamily="34" charset="0"/>
              </a:rPr>
            </a:br>
            <a:r>
              <a:rPr lang="en-US" sz="1400" dirty="0">
                <a:latin typeface="Aptos" panose="020B0004020202020204" pitchFamily="34" charset="0"/>
              </a:rPr>
              <a:t>     University</a:t>
            </a:r>
          </a:p>
        </p:txBody>
      </p:sp>
      <p:sp>
        <p:nvSpPr>
          <p:cNvPr id="51" name="Oval 50">
            <a:extLst>
              <a:ext uri="{FF2B5EF4-FFF2-40B4-BE49-F238E27FC236}">
                <a16:creationId xmlns:a16="http://schemas.microsoft.com/office/drawing/2014/main" id="{09996A10-775D-497B-B0D7-C59BBE74637B}"/>
              </a:ext>
            </a:extLst>
          </p:cNvPr>
          <p:cNvSpPr/>
          <p:nvPr/>
        </p:nvSpPr>
        <p:spPr>
          <a:xfrm>
            <a:off x="3361831" y="2004469"/>
            <a:ext cx="121920" cy="11279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2" name="Oval 51">
            <a:extLst>
              <a:ext uri="{FF2B5EF4-FFF2-40B4-BE49-F238E27FC236}">
                <a16:creationId xmlns:a16="http://schemas.microsoft.com/office/drawing/2014/main" id="{DC2FC20D-AE07-4D49-BBCA-B0E2DFAF9A5D}"/>
              </a:ext>
            </a:extLst>
          </p:cNvPr>
          <p:cNvSpPr/>
          <p:nvPr/>
        </p:nvSpPr>
        <p:spPr>
          <a:xfrm>
            <a:off x="3365793" y="2436537"/>
            <a:ext cx="121920" cy="11279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3" name="Oval 52">
            <a:extLst>
              <a:ext uri="{FF2B5EF4-FFF2-40B4-BE49-F238E27FC236}">
                <a16:creationId xmlns:a16="http://schemas.microsoft.com/office/drawing/2014/main" id="{9F82D114-AD92-4586-AD14-886FCC1EDA88}"/>
              </a:ext>
            </a:extLst>
          </p:cNvPr>
          <p:cNvSpPr/>
          <p:nvPr/>
        </p:nvSpPr>
        <p:spPr>
          <a:xfrm>
            <a:off x="3361831" y="2893390"/>
            <a:ext cx="121920" cy="112792"/>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4" name="Picture 53">
            <a:extLst>
              <a:ext uri="{FF2B5EF4-FFF2-40B4-BE49-F238E27FC236}">
                <a16:creationId xmlns:a16="http://schemas.microsoft.com/office/drawing/2014/main" id="{3067D24A-1042-4329-83B8-3078934EFA11}"/>
              </a:ext>
            </a:extLst>
          </p:cNvPr>
          <p:cNvPicPr>
            <a:picLocks noChangeAspect="1"/>
          </p:cNvPicPr>
          <p:nvPr/>
        </p:nvPicPr>
        <p:blipFill>
          <a:blip r:embed="rId18">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215460" y="108718"/>
            <a:ext cx="2723636" cy="727072"/>
          </a:xfrm>
          <a:prstGeom prst="rect">
            <a:avLst/>
          </a:prstGeom>
        </p:spPr>
      </p:pic>
      <p:sp>
        <p:nvSpPr>
          <p:cNvPr id="14" name="TextBox 13">
            <a:extLst>
              <a:ext uri="{FF2B5EF4-FFF2-40B4-BE49-F238E27FC236}">
                <a16:creationId xmlns:a16="http://schemas.microsoft.com/office/drawing/2014/main" id="{6642A4AE-A477-433F-A418-8347C3C2262D}"/>
              </a:ext>
            </a:extLst>
          </p:cNvPr>
          <p:cNvSpPr txBox="1"/>
          <p:nvPr/>
        </p:nvSpPr>
        <p:spPr>
          <a:xfrm>
            <a:off x="6763559" y="727660"/>
            <a:ext cx="4461532" cy="400110"/>
          </a:xfrm>
          <a:prstGeom prst="rect">
            <a:avLst/>
          </a:prstGeom>
          <a:noFill/>
        </p:spPr>
        <p:txBody>
          <a:bodyPr wrap="square" rtlCol="0">
            <a:spAutoFit/>
          </a:bodyPr>
          <a:lstStyle/>
          <a:p>
            <a:r>
              <a:rPr lang="en-US" sz="2000" b="1" dirty="0">
                <a:latin typeface="Aptos" panose="020B0004020202020204" pitchFamily="34" charset="0"/>
              </a:rPr>
              <a:t>Strategic Focus Areas</a:t>
            </a:r>
          </a:p>
        </p:txBody>
      </p:sp>
      <p:sp>
        <p:nvSpPr>
          <p:cNvPr id="49" name="TextBox 48">
            <a:extLst>
              <a:ext uri="{FF2B5EF4-FFF2-40B4-BE49-F238E27FC236}">
                <a16:creationId xmlns:a16="http://schemas.microsoft.com/office/drawing/2014/main" id="{F83B4B02-9700-43D3-B307-EFEA9BE01B52}"/>
              </a:ext>
            </a:extLst>
          </p:cNvPr>
          <p:cNvSpPr txBox="1"/>
          <p:nvPr/>
        </p:nvSpPr>
        <p:spPr>
          <a:xfrm>
            <a:off x="6790431" y="1177894"/>
            <a:ext cx="5151114" cy="707694"/>
          </a:xfrm>
          <a:prstGeom prst="rect">
            <a:avLst/>
          </a:prstGeom>
          <a:noFill/>
        </p:spPr>
        <p:txBody>
          <a:bodyPr wrap="square" rtlCol="0">
            <a:spAutoFit/>
          </a:bodyPr>
          <a:lstStyle/>
          <a:p>
            <a:r>
              <a:rPr lang="en-US" sz="1333" dirty="0">
                <a:latin typeface="Aptos" panose="020B0004020202020204" pitchFamily="34" charset="0"/>
              </a:rPr>
              <a:t>Ohio TechNet’s strategic focus areas provide partners with best practices, models, and technical assistance to address the critical workforce needs in the state.</a:t>
            </a:r>
          </a:p>
        </p:txBody>
      </p:sp>
      <p:sp>
        <p:nvSpPr>
          <p:cNvPr id="59" name="TextBox 36">
            <a:extLst>
              <a:ext uri="{FF2B5EF4-FFF2-40B4-BE49-F238E27FC236}">
                <a16:creationId xmlns:a16="http://schemas.microsoft.com/office/drawing/2014/main" id="{7F5AD0B0-6F3F-416B-9E15-ECE9266B9DC7}"/>
              </a:ext>
            </a:extLst>
          </p:cNvPr>
          <p:cNvSpPr txBox="1"/>
          <p:nvPr/>
        </p:nvSpPr>
        <p:spPr>
          <a:xfrm>
            <a:off x="7626002" y="2207331"/>
            <a:ext cx="3055659" cy="269817"/>
          </a:xfrm>
          <a:prstGeom prst="rect">
            <a:avLst/>
          </a:prstGeom>
        </p:spPr>
        <p:txBody>
          <a:bodyPr lIns="0" tIns="0" rIns="0" bIns="0" rtlCol="0" anchor="t">
            <a:spAutoFit/>
          </a:bodyPr>
          <a:lstStyle/>
          <a:p>
            <a:pPr>
              <a:lnSpc>
                <a:spcPts val="2333"/>
              </a:lnSpc>
            </a:pPr>
            <a:r>
              <a:rPr lang="en-US" sz="1666" b="1" dirty="0">
                <a:solidFill>
                  <a:srgbClr val="1D1A1B"/>
                </a:solidFill>
                <a:latin typeface="Public Sans Bold"/>
                <a:ea typeface="Public Sans Bold"/>
                <a:cs typeface="Public Sans Bold"/>
                <a:sym typeface="Public Sans Bold"/>
              </a:rPr>
              <a:t>Guided Pathways for Youth</a:t>
            </a:r>
          </a:p>
        </p:txBody>
      </p:sp>
      <p:sp>
        <p:nvSpPr>
          <p:cNvPr id="60" name="TextBox 37">
            <a:extLst>
              <a:ext uri="{FF2B5EF4-FFF2-40B4-BE49-F238E27FC236}">
                <a16:creationId xmlns:a16="http://schemas.microsoft.com/office/drawing/2014/main" id="{6B9EFD42-1665-4776-B29F-BD4F4341583B}"/>
              </a:ext>
            </a:extLst>
          </p:cNvPr>
          <p:cNvSpPr txBox="1"/>
          <p:nvPr/>
        </p:nvSpPr>
        <p:spPr>
          <a:xfrm>
            <a:off x="7626002" y="3054923"/>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Reaching New Audiences</a:t>
            </a:r>
          </a:p>
        </p:txBody>
      </p:sp>
      <p:sp>
        <p:nvSpPr>
          <p:cNvPr id="61" name="TextBox 39">
            <a:extLst>
              <a:ext uri="{FF2B5EF4-FFF2-40B4-BE49-F238E27FC236}">
                <a16:creationId xmlns:a16="http://schemas.microsoft.com/office/drawing/2014/main" id="{52BA1B44-7A4F-4452-AA27-C86BADFD4A93}"/>
              </a:ext>
            </a:extLst>
          </p:cNvPr>
          <p:cNvSpPr txBox="1"/>
          <p:nvPr/>
        </p:nvSpPr>
        <p:spPr>
          <a:xfrm>
            <a:off x="7626002" y="3961255"/>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Innovative Earn and Learn </a:t>
            </a:r>
          </a:p>
        </p:txBody>
      </p:sp>
      <p:sp>
        <p:nvSpPr>
          <p:cNvPr id="62" name="TextBox 41">
            <a:extLst>
              <a:ext uri="{FF2B5EF4-FFF2-40B4-BE49-F238E27FC236}">
                <a16:creationId xmlns:a16="http://schemas.microsoft.com/office/drawing/2014/main" id="{F6B7CDB1-E2EA-4BC8-AE0E-5BDFDEE531F5}"/>
              </a:ext>
            </a:extLst>
          </p:cNvPr>
          <p:cNvSpPr txBox="1"/>
          <p:nvPr/>
        </p:nvSpPr>
        <p:spPr>
          <a:xfrm>
            <a:off x="7626003" y="4819995"/>
            <a:ext cx="3578809" cy="269817"/>
          </a:xfrm>
          <a:prstGeom prst="rect">
            <a:avLst/>
          </a:prstGeom>
        </p:spPr>
        <p:txBody>
          <a:bodyPr wrap="square"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Faculty and Educator Development </a:t>
            </a:r>
          </a:p>
        </p:txBody>
      </p:sp>
      <p:sp>
        <p:nvSpPr>
          <p:cNvPr id="63" name="TextBox 41">
            <a:extLst>
              <a:ext uri="{FF2B5EF4-FFF2-40B4-BE49-F238E27FC236}">
                <a16:creationId xmlns:a16="http://schemas.microsoft.com/office/drawing/2014/main" id="{707DD098-AE2C-4ED9-8BAE-723735760E9E}"/>
              </a:ext>
            </a:extLst>
          </p:cNvPr>
          <p:cNvSpPr txBox="1"/>
          <p:nvPr/>
        </p:nvSpPr>
        <p:spPr>
          <a:xfrm>
            <a:off x="7626003" y="5644769"/>
            <a:ext cx="3578809" cy="269817"/>
          </a:xfrm>
          <a:prstGeom prst="rect">
            <a:avLst/>
          </a:prstGeom>
        </p:spPr>
        <p:txBody>
          <a:bodyPr wrap="square"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Partnering with Industry </a:t>
            </a:r>
          </a:p>
        </p:txBody>
      </p:sp>
      <p:cxnSp>
        <p:nvCxnSpPr>
          <p:cNvPr id="16" name="Straight Connector 15">
            <a:extLst>
              <a:ext uri="{FF2B5EF4-FFF2-40B4-BE49-F238E27FC236}">
                <a16:creationId xmlns:a16="http://schemas.microsoft.com/office/drawing/2014/main" id="{D50E0157-3EDA-44B0-B43E-F323AEF19EEC}"/>
              </a:ext>
            </a:extLst>
          </p:cNvPr>
          <p:cNvCxnSpPr/>
          <p:nvPr/>
        </p:nvCxnSpPr>
        <p:spPr>
          <a:xfrm>
            <a:off x="7071873" y="2154866"/>
            <a:ext cx="10160" cy="4079952"/>
          </a:xfrm>
          <a:prstGeom prst="line">
            <a:avLst/>
          </a:prstGeom>
        </p:spPr>
        <p:style>
          <a:lnRef idx="1">
            <a:schemeClr val="dk1"/>
          </a:lnRef>
          <a:fillRef idx="0">
            <a:schemeClr val="dk1"/>
          </a:fillRef>
          <a:effectRef idx="0">
            <a:schemeClr val="dk1"/>
          </a:effectRef>
          <a:fontRef idx="minor">
            <a:schemeClr val="tx1"/>
          </a:fontRef>
        </p:style>
      </p:cxnSp>
      <p:sp>
        <p:nvSpPr>
          <p:cNvPr id="67" name="Freeform 9">
            <a:extLst>
              <a:ext uri="{FF2B5EF4-FFF2-40B4-BE49-F238E27FC236}">
                <a16:creationId xmlns:a16="http://schemas.microsoft.com/office/drawing/2014/main" id="{DAC22775-268A-480A-A14F-C6233CB1A66D}"/>
              </a:ext>
            </a:extLst>
          </p:cNvPr>
          <p:cNvSpPr/>
          <p:nvPr/>
        </p:nvSpPr>
        <p:spPr>
          <a:xfrm>
            <a:off x="6914756" y="5674138"/>
            <a:ext cx="327139" cy="32713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76200" cap="sq">
            <a:solidFill>
              <a:schemeClr val="bg1"/>
            </a:solidFill>
            <a:prstDash val="solid"/>
            <a:miter/>
          </a:ln>
        </p:spPr>
      </p:sp>
      <p:grpSp>
        <p:nvGrpSpPr>
          <p:cNvPr id="56" name="Group 8">
            <a:extLst>
              <a:ext uri="{FF2B5EF4-FFF2-40B4-BE49-F238E27FC236}">
                <a16:creationId xmlns:a16="http://schemas.microsoft.com/office/drawing/2014/main" id="{1718BC06-A5AD-4672-BE9D-1929D8050CC2}"/>
              </a:ext>
            </a:extLst>
          </p:cNvPr>
          <p:cNvGrpSpPr/>
          <p:nvPr/>
        </p:nvGrpSpPr>
        <p:grpSpPr>
          <a:xfrm>
            <a:off x="6904596" y="2185962"/>
            <a:ext cx="327139" cy="327139"/>
            <a:chOff x="0" y="0"/>
            <a:chExt cx="812800" cy="812800"/>
          </a:xfrm>
        </p:grpSpPr>
        <p:sp>
          <p:nvSpPr>
            <p:cNvPr id="57" name="Freeform 9">
              <a:extLst>
                <a:ext uri="{FF2B5EF4-FFF2-40B4-BE49-F238E27FC236}">
                  <a16:creationId xmlns:a16="http://schemas.microsoft.com/office/drawing/2014/main" id="{1DD9CE3E-A684-4473-AC02-6A2DD8589DA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57150" cap="sq">
              <a:solidFill>
                <a:srgbClr val="FFFFFF"/>
              </a:solidFill>
              <a:prstDash val="solid"/>
              <a:miter/>
            </a:ln>
          </p:spPr>
        </p:sp>
        <p:sp>
          <p:nvSpPr>
            <p:cNvPr id="58" name="TextBox 10">
              <a:extLst>
                <a:ext uri="{FF2B5EF4-FFF2-40B4-BE49-F238E27FC236}">
                  <a16:creationId xmlns:a16="http://schemas.microsoft.com/office/drawing/2014/main" id="{B791649C-0E7A-4D6E-A89A-02EDC1E4B452}"/>
                </a:ext>
              </a:extLst>
            </p:cNvPr>
            <p:cNvSpPr txBox="1"/>
            <p:nvPr/>
          </p:nvSpPr>
          <p:spPr>
            <a:xfrm>
              <a:off x="76200" y="19050"/>
              <a:ext cx="660400" cy="717550"/>
            </a:xfrm>
            <a:prstGeom prst="rect">
              <a:avLst/>
            </a:prstGeom>
          </p:spPr>
          <p:txBody>
            <a:bodyPr lIns="33867" tIns="33867" rIns="33867" bIns="33867" rtlCol="0" anchor="ctr"/>
            <a:lstStyle/>
            <a:p>
              <a:pPr algn="ctr">
                <a:lnSpc>
                  <a:spcPts val="2333"/>
                </a:lnSpc>
              </a:pPr>
              <a:endParaRPr sz="1200"/>
            </a:p>
          </p:txBody>
        </p:sp>
      </p:grpSp>
      <p:sp>
        <p:nvSpPr>
          <p:cNvPr id="64" name="Freeform 9">
            <a:extLst>
              <a:ext uri="{FF2B5EF4-FFF2-40B4-BE49-F238E27FC236}">
                <a16:creationId xmlns:a16="http://schemas.microsoft.com/office/drawing/2014/main" id="{29258C1D-E953-45FE-91C1-B9BB3D3942AE}"/>
              </a:ext>
            </a:extLst>
          </p:cNvPr>
          <p:cNvSpPr/>
          <p:nvPr/>
        </p:nvSpPr>
        <p:spPr>
          <a:xfrm>
            <a:off x="6893974" y="3034017"/>
            <a:ext cx="327139" cy="32713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76200" cap="sq">
            <a:solidFill>
              <a:schemeClr val="bg1"/>
            </a:solidFill>
            <a:prstDash val="solid"/>
            <a:miter/>
          </a:ln>
        </p:spPr>
      </p:sp>
      <p:sp>
        <p:nvSpPr>
          <p:cNvPr id="65" name="Freeform 9">
            <a:extLst>
              <a:ext uri="{FF2B5EF4-FFF2-40B4-BE49-F238E27FC236}">
                <a16:creationId xmlns:a16="http://schemas.microsoft.com/office/drawing/2014/main" id="{A6EE1867-4A25-45A8-9A05-B514F8015A37}"/>
              </a:ext>
            </a:extLst>
          </p:cNvPr>
          <p:cNvSpPr/>
          <p:nvPr/>
        </p:nvSpPr>
        <p:spPr>
          <a:xfrm>
            <a:off x="6920067" y="3950508"/>
            <a:ext cx="327139" cy="32713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76200" cap="sq">
            <a:solidFill>
              <a:schemeClr val="bg1"/>
            </a:solidFill>
            <a:prstDash val="solid"/>
            <a:miter/>
          </a:ln>
        </p:spPr>
      </p:sp>
      <p:sp>
        <p:nvSpPr>
          <p:cNvPr id="66" name="Freeform 9">
            <a:extLst>
              <a:ext uri="{FF2B5EF4-FFF2-40B4-BE49-F238E27FC236}">
                <a16:creationId xmlns:a16="http://schemas.microsoft.com/office/drawing/2014/main" id="{9B2CD4A5-89BA-42CA-A039-5B96E5D2FDBE}"/>
              </a:ext>
            </a:extLst>
          </p:cNvPr>
          <p:cNvSpPr/>
          <p:nvPr/>
        </p:nvSpPr>
        <p:spPr>
          <a:xfrm>
            <a:off x="6899054" y="4793194"/>
            <a:ext cx="327139" cy="32713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76200" cap="sq">
            <a:solidFill>
              <a:schemeClr val="bg1"/>
            </a:solidFill>
            <a:prstDash val="solid"/>
            <a:miter/>
          </a:ln>
        </p:spPr>
      </p:sp>
      <p:cxnSp>
        <p:nvCxnSpPr>
          <p:cNvPr id="40" name="Straight Connector 39">
            <a:extLst>
              <a:ext uri="{FF2B5EF4-FFF2-40B4-BE49-F238E27FC236}">
                <a16:creationId xmlns:a16="http://schemas.microsoft.com/office/drawing/2014/main" id="{47FCCA88-6A3E-4C37-B134-6561C8FEAFAB}"/>
              </a:ext>
            </a:extLst>
          </p:cNvPr>
          <p:cNvCxnSpPr>
            <a:cxnSpLocks/>
          </p:cNvCxnSpPr>
          <p:nvPr/>
        </p:nvCxnSpPr>
        <p:spPr>
          <a:xfrm>
            <a:off x="6566001" y="382042"/>
            <a:ext cx="8963" cy="5976994"/>
          </a:xfrm>
          <a:prstGeom prst="line">
            <a:avLst/>
          </a:prstGeom>
          <a:ln>
            <a:prstDash val="lg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8821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5"/>
          <p:cNvPicPr>
            <a:picLocks noChangeAspect="1" noChangeArrowheads="1"/>
          </p:cNvPicPr>
          <p:nvPr/>
        </p:nvPicPr>
        <p:blipFill>
          <a:blip r:embed="rId3">
            <a:extLst>
              <a:ext uri="{28A0092B-C50C-407E-A947-70E740481C1C}">
                <a14:useLocalDpi xmlns:a14="http://schemas.microsoft.com/office/drawing/2010/main" val="0"/>
              </a:ext>
            </a:extLst>
          </a:blip>
          <a:srcRect l="14584" t="30769" r="53685" b="57053"/>
          <a:stretch>
            <a:fillRect/>
          </a:stretch>
        </p:blipFill>
        <p:spPr bwMode="auto">
          <a:xfrm>
            <a:off x="1971447" y="176213"/>
            <a:ext cx="2381250" cy="561975"/>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1600200" y="685800"/>
            <a:ext cx="8991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itle 1"/>
          <p:cNvSpPr txBox="1">
            <a:spLocks/>
          </p:cNvSpPr>
          <p:nvPr/>
        </p:nvSpPr>
        <p:spPr>
          <a:xfrm>
            <a:off x="1600200" y="274638"/>
            <a:ext cx="8991600" cy="1143000"/>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endParaRPr lang="en-US" altLang="en-US" sz="3200" b="1" dirty="0">
              <a:solidFill>
                <a:srgbClr val="CC0000"/>
              </a:solidFill>
              <a:latin typeface="Calibri" panose="020F0502020204030204" pitchFamily="34" charset="0"/>
            </a:endParaRPr>
          </a:p>
        </p:txBody>
      </p:sp>
      <p:sp>
        <p:nvSpPr>
          <p:cNvPr id="23" name="Content Placeholder 2"/>
          <p:cNvSpPr>
            <a:spLocks noGrp="1"/>
          </p:cNvSpPr>
          <p:nvPr>
            <p:ph sz="quarter" idx="1"/>
          </p:nvPr>
        </p:nvSpPr>
        <p:spPr>
          <a:xfrm>
            <a:off x="1828801" y="2319528"/>
            <a:ext cx="8610599" cy="4538472"/>
          </a:xfrm>
        </p:spPr>
        <p:txBody>
          <a:bodyPr>
            <a:normAutofit/>
          </a:bodyPr>
          <a:lstStyle/>
          <a:p>
            <a:pPr marL="502920" indent="-342900">
              <a:spcBef>
                <a:spcPts val="370"/>
              </a:spcBef>
              <a:buSzPct val="100000"/>
              <a:defRPr/>
            </a:pPr>
            <a:endParaRPr lang="en-US" sz="2300" dirty="0">
              <a:latin typeface="Calibri" panose="020F0502020204030204" pitchFamily="34" charset="0"/>
              <a:cs typeface="Arial" panose="020B0604020202020204" pitchFamily="34" charset="0"/>
            </a:endParaRPr>
          </a:p>
          <a:p>
            <a:pPr marL="319088" lvl="1" indent="0">
              <a:buNone/>
              <a:defRPr/>
            </a:pPr>
            <a:endParaRPr lang="en-US" dirty="0"/>
          </a:p>
        </p:txBody>
      </p:sp>
      <p:sp>
        <p:nvSpPr>
          <p:cNvPr id="3" name="TextBox 2">
            <a:extLst>
              <a:ext uri="{FF2B5EF4-FFF2-40B4-BE49-F238E27FC236}">
                <a16:creationId xmlns:a16="http://schemas.microsoft.com/office/drawing/2014/main" id="{19CD6AC2-BCD7-4AE9-B522-65BCAD2EAE1C}"/>
              </a:ext>
            </a:extLst>
          </p:cNvPr>
          <p:cNvSpPr txBox="1"/>
          <p:nvPr/>
        </p:nvSpPr>
        <p:spPr>
          <a:xfrm>
            <a:off x="1981200" y="2102350"/>
            <a:ext cx="8467952" cy="3416320"/>
          </a:xfrm>
          <a:prstGeom prst="rect">
            <a:avLst/>
          </a:prstGeom>
          <a:noFill/>
        </p:spPr>
        <p:txBody>
          <a:bodyPr wrap="square" rtlCol="0">
            <a:spAutoFit/>
          </a:bodyPr>
          <a:lstStyle/>
          <a:p>
            <a:pPr marL="342900" indent="-342900" fontAlgn="base">
              <a:spcBef>
                <a:spcPct val="0"/>
              </a:spcBef>
              <a:spcAft>
                <a:spcPct val="0"/>
              </a:spcAft>
              <a:buClr>
                <a:srgbClr val="FF0000"/>
              </a:buClr>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Served 1000+ Corporate and State Agency Clients </a:t>
            </a:r>
          </a:p>
          <a:p>
            <a:pPr marL="342900" indent="-342900" fontAlgn="base">
              <a:spcBef>
                <a:spcPct val="0"/>
              </a:spcBef>
              <a:spcAft>
                <a:spcPct val="0"/>
              </a:spcAft>
              <a:buClr>
                <a:srgbClr val="FF0000"/>
              </a:buClr>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Profiled over 500 jobs across numerous industries</a:t>
            </a:r>
          </a:p>
          <a:p>
            <a:pPr marL="342900" indent="-342900" fontAlgn="base">
              <a:spcBef>
                <a:spcPct val="0"/>
              </a:spcBef>
              <a:spcAft>
                <a:spcPct val="0"/>
              </a:spcAft>
              <a:buClr>
                <a:srgbClr val="FF0000"/>
              </a:buClr>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Delivered more than 415,000 assessments, 109,000 Certifications (primarily IT), and 29,000 GED Tests</a:t>
            </a:r>
          </a:p>
          <a:p>
            <a:pPr marL="342900" indent="-342900" fontAlgn="base">
              <a:spcBef>
                <a:spcPct val="0"/>
              </a:spcBef>
              <a:spcAft>
                <a:spcPct val="0"/>
              </a:spcAft>
              <a:buClr>
                <a:srgbClr val="FF0000"/>
              </a:buClr>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Helped over 134,821 Ohioans earn ACT </a:t>
            </a:r>
            <a:r>
              <a:rPr lang="en-US" dirty="0" err="1">
                <a:solidFill>
                  <a:prstClr val="black"/>
                </a:solidFill>
                <a:latin typeface="Arial" panose="020B0604020202020204" pitchFamily="34" charset="0"/>
                <a:cs typeface="Arial" panose="020B0604020202020204" pitchFamily="34" charset="0"/>
              </a:rPr>
              <a:t>WorkKeys</a:t>
            </a:r>
            <a:r>
              <a:rPr lang="en-US" dirty="0">
                <a:solidFill>
                  <a:prstClr val="black"/>
                </a:solidFill>
                <a:latin typeface="Arial" panose="020B0604020202020204" pitchFamily="34" charset="0"/>
                <a:cs typeface="Arial" panose="020B0604020202020204" pitchFamily="34" charset="0"/>
              </a:rPr>
              <a:t>’ National Career Readiness Certificate (NCRC)</a:t>
            </a:r>
          </a:p>
          <a:p>
            <a:pPr marL="800100" lvl="1" indent="-342900" fontAlgn="base">
              <a:spcBef>
                <a:spcPct val="0"/>
              </a:spcBef>
              <a:spcAft>
                <a:spcPct val="0"/>
              </a:spcAft>
              <a:buClr>
                <a:srgbClr val="FF0000"/>
              </a:buClr>
              <a:buFont typeface="Wingdings" panose="05000000000000000000" pitchFamily="2" charset="2"/>
              <a:buChar char="Ø"/>
              <a:defRPr/>
            </a:pPr>
            <a:r>
              <a:rPr lang="en-US" dirty="0">
                <a:solidFill>
                  <a:prstClr val="black"/>
                </a:solidFill>
                <a:latin typeface="Arial" panose="020B0604020202020204" pitchFamily="34" charset="0"/>
                <a:cs typeface="Arial" panose="020B0604020202020204" pitchFamily="34" charset="0"/>
              </a:rPr>
              <a:t>461 Platinum</a:t>
            </a:r>
          </a:p>
          <a:p>
            <a:pPr marL="800100" lvl="1" indent="-342900" fontAlgn="base">
              <a:spcBef>
                <a:spcPct val="0"/>
              </a:spcBef>
              <a:spcAft>
                <a:spcPct val="0"/>
              </a:spcAft>
              <a:buClr>
                <a:srgbClr val="FF0000"/>
              </a:buClr>
              <a:buFont typeface="Wingdings" panose="05000000000000000000" pitchFamily="2" charset="2"/>
              <a:buChar char="Ø"/>
              <a:defRPr/>
            </a:pPr>
            <a:r>
              <a:rPr lang="en-US" dirty="0">
                <a:solidFill>
                  <a:prstClr val="black"/>
                </a:solidFill>
                <a:latin typeface="Arial" panose="020B0604020202020204" pitchFamily="34" charset="0"/>
                <a:cs typeface="Arial" panose="020B0604020202020204" pitchFamily="34" charset="0"/>
              </a:rPr>
              <a:t>29,226 Gold </a:t>
            </a:r>
          </a:p>
          <a:p>
            <a:pPr marL="800100" lvl="1" indent="-342900" fontAlgn="base">
              <a:spcBef>
                <a:spcPct val="0"/>
              </a:spcBef>
              <a:spcAft>
                <a:spcPct val="0"/>
              </a:spcAft>
              <a:buClr>
                <a:srgbClr val="FF0000"/>
              </a:buClr>
              <a:buFont typeface="Wingdings" panose="05000000000000000000" pitchFamily="2" charset="2"/>
              <a:buChar char="Ø"/>
              <a:defRPr/>
            </a:pPr>
            <a:r>
              <a:rPr lang="en-US" dirty="0">
                <a:solidFill>
                  <a:prstClr val="black"/>
                </a:solidFill>
                <a:latin typeface="Arial" panose="020B0604020202020204" pitchFamily="34" charset="0"/>
                <a:cs typeface="Arial" panose="020B0604020202020204" pitchFamily="34" charset="0"/>
              </a:rPr>
              <a:t>83,556 Silver</a:t>
            </a:r>
          </a:p>
          <a:p>
            <a:pPr marL="800100" lvl="1" indent="-342900" fontAlgn="base">
              <a:spcBef>
                <a:spcPct val="0"/>
              </a:spcBef>
              <a:spcAft>
                <a:spcPct val="0"/>
              </a:spcAft>
              <a:buClr>
                <a:srgbClr val="FF0000"/>
              </a:buClr>
              <a:buFont typeface="Wingdings" panose="05000000000000000000" pitchFamily="2" charset="2"/>
              <a:buChar char="Ø"/>
              <a:defRPr/>
            </a:pPr>
            <a:r>
              <a:rPr lang="en-US" dirty="0">
                <a:solidFill>
                  <a:prstClr val="black"/>
                </a:solidFill>
                <a:latin typeface="Arial" panose="020B0604020202020204" pitchFamily="34" charset="0"/>
                <a:cs typeface="Arial" panose="020B0604020202020204" pitchFamily="34" charset="0"/>
              </a:rPr>
              <a:t>21,578 Bronze </a:t>
            </a:r>
          </a:p>
          <a:p>
            <a:pPr marL="342900" indent="-342900" fontAlgn="base">
              <a:spcBef>
                <a:spcPct val="0"/>
              </a:spcBef>
              <a:spcAft>
                <a:spcPct val="0"/>
              </a:spcAft>
              <a:buClr>
                <a:srgbClr val="FF0000"/>
              </a:buClr>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Verifies individuals are “work ready” &amp; have essential core employability skills (Applied Math, Graphic Literacy, and Workplace Documents)</a:t>
            </a:r>
          </a:p>
        </p:txBody>
      </p:sp>
      <p:sp>
        <p:nvSpPr>
          <p:cNvPr id="4" name="Arrow: Curved Left 3">
            <a:extLst>
              <a:ext uri="{FF2B5EF4-FFF2-40B4-BE49-F238E27FC236}">
                <a16:creationId xmlns:a16="http://schemas.microsoft.com/office/drawing/2014/main" id="{CD9D0819-35DB-4A20-9D9E-D75A5129BDFB}"/>
              </a:ext>
            </a:extLst>
          </p:cNvPr>
          <p:cNvSpPr/>
          <p:nvPr/>
        </p:nvSpPr>
        <p:spPr>
          <a:xfrm>
            <a:off x="8305800" y="998421"/>
            <a:ext cx="1905000" cy="1633577"/>
          </a:xfrm>
          <a:prstGeom prst="curvedLeftArrow">
            <a:avLst/>
          </a:prstGeom>
          <a:solidFill>
            <a:srgbClr val="9B2D1F"/>
          </a:solidFill>
          <a:ln>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730D21E3-7A48-4D1D-9381-BDB0A301DCC7}"/>
              </a:ext>
            </a:extLst>
          </p:cNvPr>
          <p:cNvSpPr/>
          <p:nvPr/>
        </p:nvSpPr>
        <p:spPr>
          <a:xfrm>
            <a:off x="1981200" y="842185"/>
            <a:ext cx="8229600" cy="769441"/>
          </a:xfrm>
          <a:prstGeom prst="rect">
            <a:avLst/>
          </a:prstGeom>
          <a:solidFill>
            <a:srgbClr val="9B2D1F"/>
          </a:solidFill>
          <a:ln>
            <a:solidFill>
              <a:schemeClr val="tx1">
                <a:lumMod val="95000"/>
                <a:lumOff val="5000"/>
              </a:scheme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chemeClr val="bg1"/>
                </a:solidFill>
                <a:latin typeface="Arial" panose="020B0604020202020204" pitchFamily="34" charset="0"/>
                <a:cs typeface="Arial" panose="020B0604020202020204" pitchFamily="34" charset="0"/>
              </a:rPr>
              <a:t>Since 2001, the Network…</a:t>
            </a:r>
          </a:p>
        </p:txBody>
      </p:sp>
    </p:spTree>
    <p:extLst>
      <p:ext uri="{BB962C8B-B14F-4D97-AF65-F5344CB8AC3E}">
        <p14:creationId xmlns:p14="http://schemas.microsoft.com/office/powerpoint/2010/main" val="4055314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447379" y="4921095"/>
            <a:ext cx="7448550" cy="1775935"/>
          </a:xfrm>
        </p:spPr>
        <p:txBody>
          <a:bodyPr>
            <a:noAutofit/>
          </a:bodyPr>
          <a:lstStyle/>
          <a:p>
            <a:pPr marL="0" indent="0" algn="ctr">
              <a:buNone/>
            </a:pPr>
            <a:r>
              <a:rPr lang="en-US" sz="1600" dirty="0">
                <a:latin typeface="Arial" panose="020B0604020202020204" pitchFamily="34" charset="0"/>
                <a:cs typeface="Arial" panose="020B0604020202020204" pitchFamily="34" charset="0"/>
              </a:rPr>
              <a:t>The OTDN, supported by the OTDN Resource Center located at Lorain County Community College (LCCC) and in collaboration with the Ohio Department of Higher Education (ODHE), brings together vendor partners of human capital development tools. Member schools deliver products and services to create tailored solutions for employers, educational institutions, individuals and government entities at affordable prices.</a:t>
            </a:r>
            <a:endParaRPr lang="en-US" sz="1600" dirty="0"/>
          </a:p>
        </p:txBody>
      </p:sp>
      <p:pic>
        <p:nvPicPr>
          <p:cNvPr id="4" name="Picture 15"/>
          <p:cNvPicPr>
            <a:picLocks noChangeAspect="1" noChangeArrowheads="1"/>
          </p:cNvPicPr>
          <p:nvPr/>
        </p:nvPicPr>
        <p:blipFill>
          <a:blip r:embed="rId2">
            <a:extLst>
              <a:ext uri="{28A0092B-C50C-407E-A947-70E740481C1C}">
                <a14:useLocalDpi xmlns:a14="http://schemas.microsoft.com/office/drawing/2010/main" val="0"/>
              </a:ext>
            </a:extLst>
          </a:blip>
          <a:srcRect l="14584" t="30769" r="53685" b="57053"/>
          <a:stretch>
            <a:fillRect/>
          </a:stretch>
        </p:blipFill>
        <p:spPr bwMode="auto">
          <a:xfrm>
            <a:off x="1971447" y="176213"/>
            <a:ext cx="2381250" cy="5619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Diagram 11"/>
          <p:cNvGraphicFramePr/>
          <p:nvPr/>
        </p:nvGraphicFramePr>
        <p:xfrm>
          <a:off x="2590800" y="1334837"/>
          <a:ext cx="7172325" cy="3294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p:cNvSpPr txBox="1"/>
          <p:nvPr/>
        </p:nvSpPr>
        <p:spPr>
          <a:xfrm>
            <a:off x="5486400" y="2514601"/>
            <a:ext cx="1370508" cy="1015663"/>
          </a:xfrm>
          <a:prstGeom prst="rect">
            <a:avLst/>
          </a:prstGeom>
          <a:noFill/>
        </p:spPr>
        <p:txBody>
          <a:bodyPr wrap="square" rtlCol="0">
            <a:spAutoFit/>
          </a:bodyPr>
          <a:lstStyle/>
          <a:p>
            <a:pPr algn="ctr"/>
            <a:r>
              <a:rPr lang="en-US" sz="2000" dirty="0">
                <a:latin typeface="Calibri" panose="020F0502020204030204" pitchFamily="34" charset="0"/>
              </a:rPr>
              <a:t>OTDN</a:t>
            </a:r>
          </a:p>
          <a:p>
            <a:pPr algn="ctr"/>
            <a:r>
              <a:rPr lang="en-US" sz="2000" dirty="0">
                <a:latin typeface="Calibri" panose="020F0502020204030204" pitchFamily="34" charset="0"/>
              </a:rPr>
              <a:t>Resource </a:t>
            </a:r>
          </a:p>
          <a:p>
            <a:pPr algn="ctr"/>
            <a:r>
              <a:rPr lang="en-US" sz="2000" dirty="0">
                <a:latin typeface="Calibri" panose="020F0502020204030204" pitchFamily="34" charset="0"/>
              </a:rPr>
              <a:t>Center</a:t>
            </a:r>
          </a:p>
        </p:txBody>
      </p:sp>
      <p:sp>
        <p:nvSpPr>
          <p:cNvPr id="17" name="TextBox 16"/>
          <p:cNvSpPr txBox="1"/>
          <p:nvPr/>
        </p:nvSpPr>
        <p:spPr>
          <a:xfrm>
            <a:off x="1529399" y="750062"/>
            <a:ext cx="9144000" cy="523220"/>
          </a:xfrm>
          <a:prstGeom prst="rect">
            <a:avLst/>
          </a:prstGeom>
          <a:noFill/>
        </p:spPr>
        <p:txBody>
          <a:bodyPr wrap="square" rtlCol="0">
            <a:spAutoFit/>
          </a:bodyPr>
          <a:lstStyle/>
          <a:p>
            <a:pPr algn="ctr"/>
            <a:r>
              <a:rPr lang="en-US" sz="2800" b="1" dirty="0">
                <a:solidFill>
                  <a:srgbClr val="9B2D1F"/>
                </a:solidFill>
                <a:latin typeface="Arial" panose="020B0604020202020204" pitchFamily="34" charset="0"/>
                <a:cs typeface="Arial" panose="020B0604020202020204" pitchFamily="34" charset="0"/>
              </a:rPr>
              <a:t>Ohio Talent Development Network (OTDN) </a:t>
            </a:r>
          </a:p>
        </p:txBody>
      </p:sp>
      <p:cxnSp>
        <p:nvCxnSpPr>
          <p:cNvPr id="7" name="Straight Connector 6">
            <a:extLst>
              <a:ext uri="{FF2B5EF4-FFF2-40B4-BE49-F238E27FC236}">
                <a16:creationId xmlns:a16="http://schemas.microsoft.com/office/drawing/2014/main" id="{FA2CEFBA-BE9D-4403-9147-A466F5E7F6ED}"/>
              </a:ext>
            </a:extLst>
          </p:cNvPr>
          <p:cNvCxnSpPr/>
          <p:nvPr/>
        </p:nvCxnSpPr>
        <p:spPr>
          <a:xfrm>
            <a:off x="1600200" y="685800"/>
            <a:ext cx="8991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256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861391"/>
            <a:ext cx="7772400" cy="1219200"/>
          </a:xfrm>
        </p:spPr>
        <p:txBody>
          <a:bodyPr>
            <a:normAutofit/>
          </a:bodyPr>
          <a:lstStyle/>
          <a:p>
            <a:pPr algn="ctr"/>
            <a:r>
              <a:rPr lang="en-US" sz="2800" b="1" dirty="0">
                <a:solidFill>
                  <a:srgbClr val="9B2D1F"/>
                </a:solidFill>
                <a:latin typeface="Arial" panose="020B0604020202020204" pitchFamily="34" charset="0"/>
                <a:cs typeface="Arial" panose="020B0604020202020204" pitchFamily="34" charset="0"/>
              </a:rPr>
              <a:t>OTDN Resource Center</a:t>
            </a:r>
            <a:br>
              <a:rPr lang="en-US" sz="2800" dirty="0">
                <a:solidFill>
                  <a:srgbClr val="9B2D1F"/>
                </a:solidFill>
                <a:latin typeface="Arial" panose="020B0604020202020204" pitchFamily="34" charset="0"/>
                <a:cs typeface="Arial" panose="020B0604020202020204" pitchFamily="34" charset="0"/>
              </a:rPr>
            </a:br>
            <a:r>
              <a:rPr lang="en-US" sz="2800" b="1" dirty="0">
                <a:solidFill>
                  <a:srgbClr val="9B2D1F"/>
                </a:solidFill>
                <a:latin typeface="Arial" panose="020B0604020202020204" pitchFamily="34" charset="0"/>
                <a:cs typeface="Arial" panose="020B0604020202020204" pitchFamily="34" charset="0"/>
              </a:rPr>
              <a:t>Contact Information</a:t>
            </a:r>
          </a:p>
        </p:txBody>
      </p:sp>
      <p:sp>
        <p:nvSpPr>
          <p:cNvPr id="4" name="Rectangle 3">
            <a:extLst>
              <a:ext uri="{FF2B5EF4-FFF2-40B4-BE49-F238E27FC236}">
                <a16:creationId xmlns:a16="http://schemas.microsoft.com/office/drawing/2014/main" id="{CE05F9F8-53C3-4360-AB49-9B1BF2F2CC52}"/>
              </a:ext>
            </a:extLst>
          </p:cNvPr>
          <p:cNvSpPr/>
          <p:nvPr/>
        </p:nvSpPr>
        <p:spPr>
          <a:xfrm>
            <a:off x="2209800" y="2203796"/>
            <a:ext cx="7848600" cy="3816005"/>
          </a:xfrm>
          <a:prstGeom prst="rect">
            <a:avLst/>
          </a:prstGeom>
          <a:solidFill>
            <a:schemeClr val="accent2">
              <a:lumMod val="75000"/>
            </a:schemeClr>
          </a:solidFill>
          <a:ln>
            <a:solidFill>
              <a:schemeClr val="tx1">
                <a:lumMod val="65000"/>
                <a:lumOff val="3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
          </p:nvPr>
        </p:nvSpPr>
        <p:spPr>
          <a:xfrm>
            <a:off x="1790700" y="2110411"/>
            <a:ext cx="8610600" cy="3886199"/>
          </a:xfrm>
        </p:spPr>
        <p:txBody>
          <a:bodyPr>
            <a:normAutofit fontScale="70000" lnSpcReduction="20000"/>
          </a:bodyPr>
          <a:lstStyle/>
          <a:p>
            <a:pPr algn="ctr"/>
            <a:endParaRPr lang="en-US" sz="3200" dirty="0">
              <a:solidFill>
                <a:srgbClr val="CC9900"/>
              </a:solidFill>
              <a:hlinkClick r:id="rId2">
                <a:extLst>
                  <a:ext uri="{A12FA001-AC4F-418D-AE19-62706E023703}">
                    <ahyp:hlinkClr xmlns:ahyp="http://schemas.microsoft.com/office/drawing/2018/hyperlinkcolor" val="tx"/>
                  </a:ext>
                </a:extLst>
              </a:hlinkClick>
            </a:endParaRPr>
          </a:p>
          <a:p>
            <a:pPr marL="0" indent="0" algn="ctr">
              <a:buNone/>
            </a:pPr>
            <a:r>
              <a:rPr lang="en-US" sz="3200" b="1"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ohiotalent@lorainccc.edu</a:t>
            </a:r>
            <a:endParaRPr lang="en-US" sz="3200" b="1" dirty="0">
              <a:solidFill>
                <a:schemeClr val="bg1"/>
              </a:solidFill>
              <a:latin typeface="Arial" panose="020B0604020202020204" pitchFamily="34" charset="0"/>
              <a:cs typeface="Arial" panose="020B0604020202020204" pitchFamily="34" charset="0"/>
            </a:endParaRPr>
          </a:p>
          <a:p>
            <a:pPr marL="0" indent="0" algn="ctr">
              <a:buNone/>
            </a:pPr>
            <a:r>
              <a:rPr lang="en-US" sz="3200" dirty="0">
                <a:solidFill>
                  <a:schemeClr val="bg1"/>
                </a:solidFill>
                <a:latin typeface="Arial" panose="020B0604020202020204" pitchFamily="34" charset="0"/>
                <a:cs typeface="Arial" panose="020B0604020202020204" pitchFamily="34" charset="0"/>
              </a:rPr>
              <a:t>440-366-7679</a:t>
            </a:r>
          </a:p>
          <a:p>
            <a:pPr marL="0" indent="0" algn="ctr">
              <a:buNone/>
            </a:pPr>
            <a:r>
              <a:rPr lang="en-US" sz="3200" b="1" dirty="0">
                <a:solidFill>
                  <a:schemeClr val="bg1"/>
                </a:solidFill>
                <a:latin typeface="Arial" panose="020B0604020202020204" pitchFamily="34" charset="0"/>
                <a:cs typeface="Arial" panose="020B0604020202020204" pitchFamily="34" charset="0"/>
              </a:rPr>
              <a:t>Chris Wenz</a:t>
            </a:r>
          </a:p>
          <a:p>
            <a:pPr marL="0" indent="0" algn="ctr">
              <a:buNone/>
            </a:pPr>
            <a:r>
              <a:rPr lang="en-US" dirty="0">
                <a:solidFill>
                  <a:schemeClr val="bg1"/>
                </a:solidFill>
                <a:latin typeface="Arial" panose="020B0604020202020204" pitchFamily="34" charset="0"/>
                <a:cs typeface="Arial" panose="020B0604020202020204" pitchFamily="34" charset="0"/>
              </a:rPr>
              <a:t>Director</a:t>
            </a:r>
          </a:p>
          <a:p>
            <a:pPr marL="0" indent="0" algn="ctr">
              <a:buNone/>
            </a:pPr>
            <a:r>
              <a:rPr lang="en-US" dirty="0">
                <a:solidFill>
                  <a:schemeClr val="bg1"/>
                </a:solidFill>
                <a:latin typeface="Arial" panose="020B0604020202020204" pitchFamily="34" charset="0"/>
                <a:cs typeface="Arial" panose="020B0604020202020204" pitchFamily="34" charset="0"/>
              </a:rPr>
              <a:t>OTDN Resource Center</a:t>
            </a:r>
          </a:p>
          <a:p>
            <a:pPr marL="0" indent="0" algn="ctr">
              <a:buNone/>
            </a:pPr>
            <a:r>
              <a:rPr lang="en-US" dirty="0" err="1">
                <a:solidFill>
                  <a:schemeClr val="bg1"/>
                </a:solidFill>
                <a:latin typeface="Arial" panose="020B0604020202020204" pitchFamily="34" charset="0"/>
                <a:cs typeface="Arial" panose="020B0604020202020204" pitchFamily="34" charset="0"/>
              </a:rPr>
              <a:t>cwenz@lorainccc.edu</a:t>
            </a:r>
            <a:endParaRPr lang="en-US" dirty="0">
              <a:solidFill>
                <a:schemeClr val="bg1"/>
              </a:solidFill>
              <a:latin typeface="Arial" panose="020B0604020202020204" pitchFamily="34" charset="0"/>
              <a:cs typeface="Arial" panose="020B0604020202020204" pitchFamily="34" charset="0"/>
            </a:endParaRPr>
          </a:p>
          <a:p>
            <a:pPr marL="0" indent="0" algn="ctr">
              <a:buNone/>
            </a:pPr>
            <a:endParaRPr lang="en-US" dirty="0">
              <a:solidFill>
                <a:schemeClr val="bg1"/>
              </a:solidFill>
              <a:latin typeface="Arial" panose="020B0604020202020204" pitchFamily="34" charset="0"/>
              <a:cs typeface="Arial" panose="020B0604020202020204" pitchFamily="34" charset="0"/>
            </a:endParaRPr>
          </a:p>
          <a:p>
            <a:pPr marL="0" indent="0" algn="ctr">
              <a:buNone/>
            </a:pPr>
            <a:r>
              <a:rPr lang="en-US" sz="3200" b="1" dirty="0">
                <a:solidFill>
                  <a:schemeClr val="bg1"/>
                </a:solidFill>
                <a:latin typeface="Arial" panose="020B0604020202020204" pitchFamily="34" charset="0"/>
                <a:cs typeface="Arial" panose="020B0604020202020204" pitchFamily="34" charset="0"/>
              </a:rPr>
              <a:t>Alison Church</a:t>
            </a:r>
          </a:p>
          <a:p>
            <a:pPr marL="0" indent="0" algn="ctr">
              <a:buNone/>
            </a:pPr>
            <a:r>
              <a:rPr lang="en-US" dirty="0">
                <a:solidFill>
                  <a:schemeClr val="bg1"/>
                </a:solidFill>
                <a:latin typeface="Arial" panose="020B0604020202020204" pitchFamily="34" charset="0"/>
                <a:cs typeface="Arial" panose="020B0604020202020204" pitchFamily="34" charset="0"/>
              </a:rPr>
              <a:t>Project Coordinator</a:t>
            </a:r>
          </a:p>
          <a:p>
            <a:pPr marL="0" indent="0" algn="ctr">
              <a:buNone/>
            </a:pPr>
            <a:r>
              <a:rPr lang="en-US" b="1" dirty="0">
                <a:solidFill>
                  <a:schemeClr val="bg1"/>
                </a:solidFill>
                <a:latin typeface="Arial" panose="020B0604020202020204" pitchFamily="34" charset="0"/>
                <a:cs typeface="Arial" panose="020B0604020202020204" pitchFamily="34" charset="0"/>
              </a:rPr>
              <a:t>achurch@lorainccc.edu</a:t>
            </a:r>
          </a:p>
        </p:txBody>
      </p:sp>
      <p:pic>
        <p:nvPicPr>
          <p:cNvPr id="5" name="Picture 15"/>
          <p:cNvPicPr>
            <a:picLocks noChangeAspect="1" noChangeArrowheads="1"/>
          </p:cNvPicPr>
          <p:nvPr/>
        </p:nvPicPr>
        <p:blipFill>
          <a:blip r:embed="rId3">
            <a:extLst>
              <a:ext uri="{28A0092B-C50C-407E-A947-70E740481C1C}">
                <a14:useLocalDpi xmlns:a14="http://schemas.microsoft.com/office/drawing/2010/main" val="0"/>
              </a:ext>
            </a:extLst>
          </a:blip>
          <a:srcRect l="14584" t="30769" r="53685" b="57053"/>
          <a:stretch>
            <a:fillRect/>
          </a:stretch>
        </p:blipFill>
        <p:spPr bwMode="auto">
          <a:xfrm>
            <a:off x="1971447" y="176213"/>
            <a:ext cx="2381250" cy="56197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31B57617-48F1-45AA-B9CF-63707065AA91}"/>
              </a:ext>
            </a:extLst>
          </p:cNvPr>
          <p:cNvCxnSpPr/>
          <p:nvPr/>
        </p:nvCxnSpPr>
        <p:spPr>
          <a:xfrm>
            <a:off x="1600200" y="685800"/>
            <a:ext cx="8991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276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idx="4294967295"/>
          </p:nvPr>
        </p:nvSpPr>
        <p:spPr>
          <a:xfrm>
            <a:off x="1838862" y="954590"/>
            <a:ext cx="8067138" cy="561975"/>
          </a:xfrm>
        </p:spPr>
        <p:txBody>
          <a:bodyPr vert="horz" lIns="91440" tIns="45720" rIns="91440" bIns="45720" rtlCol="0" anchor="t">
            <a:normAutofit/>
          </a:bodyPr>
          <a:lstStyle/>
          <a:p>
            <a:r>
              <a:rPr lang="en-US" altLang="en-US" sz="3200" b="1" dirty="0">
                <a:solidFill>
                  <a:srgbClr val="9B2D1F"/>
                </a:solidFill>
                <a:latin typeface="Arial" panose="020B0604020202020204" pitchFamily="34" charset="0"/>
                <a:cs typeface="Arial" panose="020B0604020202020204" pitchFamily="34" charset="0"/>
              </a:rPr>
              <a:t>OTDN Advisory Committee Members</a:t>
            </a:r>
          </a:p>
        </p:txBody>
      </p:sp>
      <p:sp>
        <p:nvSpPr>
          <p:cNvPr id="10" name="Rectangle 3"/>
          <p:cNvSpPr txBox="1">
            <a:spLocks noChangeArrowheads="1"/>
          </p:cNvSpPr>
          <p:nvPr/>
        </p:nvSpPr>
        <p:spPr>
          <a:xfrm>
            <a:off x="1838862" y="1727982"/>
            <a:ext cx="4343400" cy="4596618"/>
          </a:xfrm>
          <a:prstGeom prst="rect">
            <a:avLst/>
          </a:prstGeom>
          <a:solidFill>
            <a:schemeClr val="bg2"/>
          </a:solidFill>
          <a:ln>
            <a:solidFill>
              <a:schemeClr val="tx1"/>
            </a:solidFill>
          </a:ln>
          <a:effectLst>
            <a:outerShdw blurRad="50800" dist="38100" dir="5400000" algn="t" rotWithShape="0">
              <a:prstClr val="black">
                <a:alpha val="40000"/>
              </a:prstClr>
            </a:outerShdw>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1588" eaLnBrk="1" hangingPunct="1">
              <a:lnSpc>
                <a:spcPct val="80000"/>
              </a:lnSpc>
              <a:buNone/>
              <a:defRPr/>
            </a:pPr>
            <a:r>
              <a:rPr lang="en-US" sz="1600" b="1" i="1" dirty="0">
                <a:latin typeface="Arial" panose="020B0604020202020204" pitchFamily="34" charset="0"/>
                <a:cs typeface="Arial" panose="020B0604020202020204" pitchFamily="34" charset="0"/>
              </a:rPr>
              <a:t>Krista Richardson</a:t>
            </a:r>
          </a:p>
          <a:p>
            <a:pPr marL="0" indent="1588" eaLnBrk="1" hangingPunct="1">
              <a:lnSpc>
                <a:spcPct val="80000"/>
              </a:lnSpc>
              <a:buNone/>
              <a:defRPr/>
            </a:pPr>
            <a:r>
              <a:rPr lang="en-US" sz="1600" dirty="0">
                <a:latin typeface="Arial" panose="020B0604020202020204" pitchFamily="34" charset="0"/>
                <a:cs typeface="Arial" panose="020B0604020202020204" pitchFamily="34" charset="0"/>
              </a:rPr>
              <a:t>Director Workforce and Community Engagement – Career Development</a:t>
            </a:r>
          </a:p>
          <a:p>
            <a:pPr marL="0" indent="1588" eaLnBrk="1" hangingPunct="1">
              <a:lnSpc>
                <a:spcPct val="80000"/>
              </a:lnSpc>
              <a:buNone/>
              <a:defRPr/>
            </a:pPr>
            <a:r>
              <a:rPr lang="en-US" sz="1600" dirty="0">
                <a:latin typeface="Arial" panose="020B0604020202020204" pitchFamily="34" charset="0"/>
                <a:cs typeface="Arial" panose="020B0604020202020204" pitchFamily="34" charset="0"/>
              </a:rPr>
              <a:t>Rhodes State College</a:t>
            </a:r>
          </a:p>
          <a:p>
            <a:pPr marL="0" indent="0" eaLnBrk="1" hangingPunct="1">
              <a:buNone/>
              <a:defRPr/>
            </a:pPr>
            <a:endParaRPr lang="en-US" sz="1600" b="1" i="1" dirty="0">
              <a:latin typeface="Arial" panose="020B0604020202020204" pitchFamily="34" charset="0"/>
              <a:cs typeface="Arial" panose="020B0604020202020204" pitchFamily="34" charset="0"/>
            </a:endParaRPr>
          </a:p>
          <a:p>
            <a:pPr marL="0" indent="1588" eaLnBrk="1" hangingPunct="1">
              <a:lnSpc>
                <a:spcPct val="80000"/>
              </a:lnSpc>
              <a:buNone/>
              <a:defRPr/>
            </a:pPr>
            <a:r>
              <a:rPr lang="en-US" sz="1600" b="1" i="1" dirty="0">
                <a:latin typeface="Arial" panose="020B0604020202020204" pitchFamily="34" charset="0"/>
                <a:cs typeface="Arial" panose="020B0604020202020204" pitchFamily="34" charset="0"/>
              </a:rPr>
              <a:t>Anne Bowman</a:t>
            </a:r>
          </a:p>
          <a:p>
            <a:pPr marL="0" indent="1588" eaLnBrk="1" hangingPunct="1">
              <a:lnSpc>
                <a:spcPct val="80000"/>
              </a:lnSpc>
              <a:buNone/>
              <a:defRPr/>
            </a:pPr>
            <a:r>
              <a:rPr lang="en-US" sz="1600" dirty="0">
                <a:latin typeface="Arial" panose="020B0604020202020204" pitchFamily="34" charset="0"/>
                <a:cs typeface="Arial" panose="020B0604020202020204" pitchFamily="34" charset="0"/>
              </a:rPr>
              <a:t>Coordinator, Assessment and Talent Management </a:t>
            </a:r>
          </a:p>
          <a:p>
            <a:pPr marL="0" indent="1588" eaLnBrk="1" hangingPunct="1">
              <a:lnSpc>
                <a:spcPct val="80000"/>
              </a:lnSpc>
              <a:buNone/>
              <a:defRPr/>
            </a:pPr>
            <a:r>
              <a:rPr lang="en-US" sz="1600" dirty="0">
                <a:latin typeface="Arial" panose="020B0604020202020204" pitchFamily="34" charset="0"/>
                <a:cs typeface="Arial" panose="020B0604020202020204" pitchFamily="34" charset="0"/>
              </a:rPr>
              <a:t>Career &amp; Technology Education Centers</a:t>
            </a:r>
          </a:p>
          <a:p>
            <a:pPr marL="0" indent="1588" eaLnBrk="1" hangingPunct="1">
              <a:lnSpc>
                <a:spcPct val="80000"/>
              </a:lnSpc>
              <a:buNone/>
              <a:defRPr/>
            </a:pPr>
            <a:r>
              <a:rPr lang="en-US" sz="1600" dirty="0">
                <a:latin typeface="Arial" panose="020B0604020202020204" pitchFamily="34" charset="0"/>
                <a:cs typeface="Arial" panose="020B0604020202020204" pitchFamily="34" charset="0"/>
              </a:rPr>
              <a:t>(C-TEC )</a:t>
            </a:r>
          </a:p>
          <a:p>
            <a:pPr marL="0" indent="1588" eaLnBrk="1" hangingPunct="1">
              <a:lnSpc>
                <a:spcPct val="80000"/>
              </a:lnSpc>
              <a:buNone/>
              <a:defRPr/>
            </a:pPr>
            <a:endParaRPr lang="en-US" sz="1600" b="1" i="1" dirty="0">
              <a:latin typeface="Arial" panose="020B0604020202020204" pitchFamily="34" charset="0"/>
              <a:cs typeface="Arial" panose="020B0604020202020204" pitchFamily="34" charset="0"/>
            </a:endParaRPr>
          </a:p>
          <a:p>
            <a:pPr marL="0" indent="1588" eaLnBrk="1" hangingPunct="1">
              <a:lnSpc>
                <a:spcPct val="80000"/>
              </a:lnSpc>
              <a:buNone/>
              <a:defRPr/>
            </a:pPr>
            <a:r>
              <a:rPr lang="en-US" sz="1600" b="1" i="1" dirty="0">
                <a:latin typeface="Arial" panose="020B0604020202020204" pitchFamily="34" charset="0"/>
                <a:cs typeface="Arial" panose="020B0604020202020204" pitchFamily="34" charset="0"/>
              </a:rPr>
              <a:t>Erika DeBorde</a:t>
            </a:r>
          </a:p>
          <a:p>
            <a:pPr marL="0" indent="1588" eaLnBrk="1" hangingPunct="1">
              <a:lnSpc>
                <a:spcPct val="80000"/>
              </a:lnSpc>
              <a:buNone/>
              <a:defRPr/>
            </a:pPr>
            <a:r>
              <a:rPr lang="en-US" sz="1600" dirty="0">
                <a:latin typeface="Arial" panose="020B0604020202020204" pitchFamily="34" charset="0"/>
                <a:cs typeface="Arial" panose="020B0604020202020204" pitchFamily="34" charset="0"/>
              </a:rPr>
              <a:t>Senior Operations Manager</a:t>
            </a:r>
          </a:p>
          <a:p>
            <a:pPr marL="0" indent="1588" eaLnBrk="1" hangingPunct="1">
              <a:lnSpc>
                <a:spcPct val="80000"/>
              </a:lnSpc>
              <a:buNone/>
              <a:defRPr/>
            </a:pPr>
            <a:r>
              <a:rPr lang="en-US" sz="1600" dirty="0">
                <a:latin typeface="Arial" panose="020B0604020202020204" pitchFamily="34" charset="0"/>
                <a:cs typeface="Arial" panose="020B0604020202020204" pitchFamily="34" charset="0"/>
              </a:rPr>
              <a:t>Sinclair Community College</a:t>
            </a:r>
          </a:p>
          <a:p>
            <a:pPr marL="0" indent="1588" eaLnBrk="1" hangingPunct="1">
              <a:lnSpc>
                <a:spcPct val="80000"/>
              </a:lnSpc>
              <a:buNone/>
              <a:defRPr/>
            </a:pPr>
            <a:endParaRPr lang="en-US" sz="1600" dirty="0">
              <a:latin typeface="Arial" panose="020B0604020202020204" pitchFamily="34" charset="0"/>
              <a:cs typeface="Arial" panose="020B0604020202020204" pitchFamily="34" charset="0"/>
            </a:endParaRPr>
          </a:p>
          <a:p>
            <a:pPr marL="0" indent="1588" eaLnBrk="1" hangingPunct="1">
              <a:lnSpc>
                <a:spcPct val="80000"/>
              </a:lnSpc>
              <a:buNone/>
              <a:defRPr/>
            </a:pPr>
            <a:r>
              <a:rPr lang="en-US" sz="1600" b="1" i="1" dirty="0">
                <a:latin typeface="Arial" panose="020B0604020202020204" pitchFamily="34" charset="0"/>
                <a:cs typeface="Arial" panose="020B0604020202020204" pitchFamily="34" charset="0"/>
              </a:rPr>
              <a:t>Roe Schroeder</a:t>
            </a:r>
          </a:p>
          <a:p>
            <a:pPr marL="0" indent="1588" eaLnBrk="1" hangingPunct="1">
              <a:lnSpc>
                <a:spcPct val="80000"/>
              </a:lnSpc>
              <a:buNone/>
              <a:defRPr/>
            </a:pPr>
            <a:r>
              <a:rPr lang="en-US" sz="1600" dirty="0">
                <a:latin typeface="Arial" panose="020B0604020202020204" pitchFamily="34" charset="0"/>
                <a:cs typeface="Arial" panose="020B0604020202020204" pitchFamily="34" charset="0"/>
              </a:rPr>
              <a:t>Assessment Center Coordinator</a:t>
            </a:r>
          </a:p>
          <a:p>
            <a:pPr marL="0" indent="1588" eaLnBrk="1" hangingPunct="1">
              <a:lnSpc>
                <a:spcPct val="80000"/>
              </a:lnSpc>
              <a:buNone/>
              <a:defRPr/>
            </a:pPr>
            <a:r>
              <a:rPr lang="en-US" sz="1600" dirty="0">
                <a:latin typeface="Arial" panose="020B0604020202020204" pitchFamily="34" charset="0"/>
                <a:cs typeface="Arial" panose="020B0604020202020204" pitchFamily="34" charset="0"/>
              </a:rPr>
              <a:t>Warren County Adult Technical Center</a:t>
            </a:r>
          </a:p>
        </p:txBody>
      </p:sp>
      <p:sp>
        <p:nvSpPr>
          <p:cNvPr id="11" name="Rectangle 4"/>
          <p:cNvSpPr txBox="1">
            <a:spLocks noChangeArrowheads="1"/>
          </p:cNvSpPr>
          <p:nvPr/>
        </p:nvSpPr>
        <p:spPr bwMode="auto">
          <a:xfrm>
            <a:off x="6182262" y="1727982"/>
            <a:ext cx="4170876" cy="4596618"/>
          </a:xfrm>
          <a:prstGeom prst="rect">
            <a:avLst/>
          </a:prstGeom>
          <a:solidFill>
            <a:schemeClr val="bg2"/>
          </a:solidFill>
          <a:ln w="9525">
            <a:solidFill>
              <a:schemeClr val="tx1"/>
            </a:solidFill>
            <a:miter lim="800000"/>
            <a:headEnd/>
            <a:tailEnd/>
          </a:ln>
          <a:effectLst>
            <a:outerShdw blurRad="50800" dist="38100" dir="2700000" algn="tl" rotWithShape="0">
              <a:prstClr val="black">
                <a:alpha val="40000"/>
              </a:prstClr>
            </a:outerShdw>
          </a:effectLst>
        </p:spPr>
        <p:txBody>
          <a:bodyPr/>
          <a:lstStyle/>
          <a:p>
            <a:pPr>
              <a:defRPr/>
            </a:pPr>
            <a:r>
              <a:rPr lang="en-US" sz="1600" b="1" i="1" dirty="0">
                <a:latin typeface="Arial" panose="020B0604020202020204" pitchFamily="34" charset="0"/>
                <a:cs typeface="Arial" panose="020B0604020202020204" pitchFamily="34" charset="0"/>
              </a:rPr>
              <a:t>Mike </a:t>
            </a:r>
            <a:r>
              <a:rPr lang="en-US" sz="1600" b="1" i="1" dirty="0" err="1">
                <a:latin typeface="Arial" panose="020B0604020202020204" pitchFamily="34" charset="0"/>
                <a:cs typeface="Arial" panose="020B0604020202020204" pitchFamily="34" charset="0"/>
              </a:rPr>
              <a:t>Augenstein</a:t>
            </a:r>
            <a:endParaRPr lang="en-US" sz="1600" b="1" i="1" dirty="0">
              <a:latin typeface="Arial" panose="020B0604020202020204" pitchFamily="34" charset="0"/>
              <a:cs typeface="Arial" panose="020B0604020202020204" pitchFamily="34" charset="0"/>
            </a:endParaRPr>
          </a:p>
          <a:p>
            <a:pPr>
              <a:defRPr/>
            </a:pPr>
            <a:r>
              <a:rPr lang="en-US" sz="1600" dirty="0">
                <a:latin typeface="Arial" panose="020B0604020202020204" pitchFamily="34" charset="0"/>
                <a:cs typeface="Arial" panose="020B0604020202020204" pitchFamily="34" charset="0"/>
              </a:rPr>
              <a:t>Director of Workforce Solutions</a:t>
            </a:r>
          </a:p>
          <a:p>
            <a:pPr>
              <a:defRPr/>
            </a:pPr>
            <a:r>
              <a:rPr lang="en-US" sz="1600" dirty="0">
                <a:latin typeface="Arial" panose="020B0604020202020204" pitchFamily="34" charset="0"/>
                <a:cs typeface="Arial" panose="020B0604020202020204" pitchFamily="34" charset="0"/>
              </a:rPr>
              <a:t>Marion Technical College</a:t>
            </a:r>
          </a:p>
          <a:p>
            <a:pPr>
              <a:defRPr/>
            </a:pPr>
            <a:endParaRPr lang="en-US" sz="1600" dirty="0">
              <a:latin typeface="Arial" panose="020B0604020202020204" pitchFamily="34" charset="0"/>
              <a:cs typeface="Arial" panose="020B0604020202020204" pitchFamily="34" charset="0"/>
            </a:endParaRPr>
          </a:p>
          <a:p>
            <a:pPr indent="1588">
              <a:lnSpc>
                <a:spcPct val="80000"/>
              </a:lnSpc>
              <a:defRPr/>
            </a:pPr>
            <a:endParaRPr lang="en-US" sz="1600" b="1" i="1" dirty="0">
              <a:latin typeface="Arial" panose="020B0604020202020204" pitchFamily="34" charset="0"/>
              <a:cs typeface="Arial" panose="020B0604020202020204" pitchFamily="34" charset="0"/>
            </a:endParaRPr>
          </a:p>
          <a:p>
            <a:pPr indent="1588">
              <a:lnSpc>
                <a:spcPct val="80000"/>
              </a:lnSpc>
              <a:spcBef>
                <a:spcPct val="20000"/>
              </a:spcBef>
              <a:defRPr/>
            </a:pPr>
            <a:r>
              <a:rPr lang="en-US" sz="1600" b="1" i="1" dirty="0">
                <a:latin typeface="Arial" panose="020B0604020202020204" pitchFamily="34" charset="0"/>
                <a:cs typeface="Arial" panose="020B0604020202020204" pitchFamily="34" charset="0"/>
              </a:rPr>
              <a:t>Sandy Elliott</a:t>
            </a:r>
          </a:p>
          <a:p>
            <a:pPr indent="1588">
              <a:lnSpc>
                <a:spcPct val="80000"/>
              </a:lnSpc>
              <a:spcBef>
                <a:spcPct val="20000"/>
              </a:spcBef>
              <a:defRPr/>
            </a:pPr>
            <a:r>
              <a:rPr lang="en-US" sz="1600" dirty="0">
                <a:latin typeface="Arial" panose="020B0604020202020204" pitchFamily="34" charset="0"/>
                <a:cs typeface="Arial" panose="020B0604020202020204" pitchFamily="34" charset="0"/>
              </a:rPr>
              <a:t>Career Technical Supervisor</a:t>
            </a:r>
          </a:p>
          <a:p>
            <a:pPr indent="1588">
              <a:lnSpc>
                <a:spcPct val="80000"/>
              </a:lnSpc>
              <a:spcBef>
                <a:spcPct val="20000"/>
              </a:spcBef>
              <a:defRPr/>
            </a:pPr>
            <a:r>
              <a:rPr lang="en-US" sz="1600" dirty="0">
                <a:latin typeface="Arial" panose="020B0604020202020204" pitchFamily="34" charset="0"/>
                <a:cs typeface="Arial" panose="020B0604020202020204" pitchFamily="34" charset="0"/>
              </a:rPr>
              <a:t>Wayne County Schools Career Center</a:t>
            </a:r>
          </a:p>
          <a:p>
            <a:pPr indent="1588">
              <a:lnSpc>
                <a:spcPct val="80000"/>
              </a:lnSpc>
              <a:spcBef>
                <a:spcPct val="20000"/>
              </a:spcBef>
              <a:defRPr/>
            </a:pPr>
            <a:endParaRPr lang="en-US" sz="1600" b="1" u="sng" dirty="0">
              <a:latin typeface="Arial" panose="020B0604020202020204" pitchFamily="34" charset="0"/>
              <a:cs typeface="Arial" panose="020B0604020202020204" pitchFamily="34" charset="0"/>
            </a:endParaRPr>
          </a:p>
          <a:p>
            <a:pPr indent="1588">
              <a:lnSpc>
                <a:spcPct val="80000"/>
              </a:lnSpc>
              <a:spcBef>
                <a:spcPct val="20000"/>
              </a:spcBef>
              <a:defRPr/>
            </a:pPr>
            <a:endParaRPr lang="en-US" sz="1600" b="1" u="sng" dirty="0">
              <a:latin typeface="Arial" panose="020B0604020202020204" pitchFamily="34" charset="0"/>
              <a:cs typeface="Arial" panose="020B0604020202020204" pitchFamily="34" charset="0"/>
            </a:endParaRPr>
          </a:p>
          <a:p>
            <a:pPr indent="1588">
              <a:lnSpc>
                <a:spcPct val="80000"/>
              </a:lnSpc>
              <a:spcBef>
                <a:spcPct val="20000"/>
              </a:spcBef>
              <a:defRPr/>
            </a:pPr>
            <a:r>
              <a:rPr lang="en-US" sz="1600" b="1" u="sng" dirty="0">
                <a:latin typeface="Arial" panose="020B0604020202020204" pitchFamily="34" charset="0"/>
                <a:cs typeface="Arial" panose="020B0604020202020204" pitchFamily="34" charset="0"/>
              </a:rPr>
              <a:t>Ex-Officio</a:t>
            </a:r>
            <a:endParaRPr lang="en-US" sz="1600" b="1" i="1" u="sng" dirty="0">
              <a:latin typeface="Arial" panose="020B0604020202020204" pitchFamily="34" charset="0"/>
              <a:cs typeface="Arial" panose="020B0604020202020204" pitchFamily="34" charset="0"/>
            </a:endParaRPr>
          </a:p>
          <a:p>
            <a:pPr eaLnBrk="1" hangingPunct="1">
              <a:lnSpc>
                <a:spcPct val="80000"/>
              </a:lnSpc>
              <a:spcBef>
                <a:spcPct val="20000"/>
              </a:spcBef>
              <a:defRPr/>
            </a:pPr>
            <a:r>
              <a:rPr lang="en-US" sz="1600" b="1" dirty="0">
                <a:latin typeface="Arial" panose="020B0604020202020204" pitchFamily="34" charset="0"/>
                <a:cs typeface="Arial" panose="020B0604020202020204" pitchFamily="34" charset="0"/>
              </a:rPr>
              <a:t>John Magill</a:t>
            </a:r>
          </a:p>
          <a:p>
            <a:pPr eaLnBrk="1" hangingPunct="1">
              <a:lnSpc>
                <a:spcPct val="80000"/>
              </a:lnSpc>
              <a:spcBef>
                <a:spcPct val="20000"/>
              </a:spcBef>
              <a:defRPr/>
            </a:pPr>
            <a:r>
              <a:rPr lang="en-US" sz="1600" dirty="0">
                <a:latin typeface="Arial" panose="020B0604020202020204" pitchFamily="34" charset="0"/>
                <a:cs typeface="Arial" panose="020B0604020202020204" pitchFamily="34" charset="0"/>
              </a:rPr>
              <a:t>Associate Vice Chancellor </a:t>
            </a:r>
          </a:p>
          <a:p>
            <a:pPr eaLnBrk="1" hangingPunct="1">
              <a:lnSpc>
                <a:spcPct val="80000"/>
              </a:lnSpc>
              <a:spcBef>
                <a:spcPct val="20000"/>
              </a:spcBef>
              <a:defRPr/>
            </a:pPr>
            <a:r>
              <a:rPr lang="en-US" sz="1600" dirty="0">
                <a:latin typeface="Arial" panose="020B0604020202020204" pitchFamily="34" charset="0"/>
                <a:cs typeface="Arial" panose="020B0604020202020204" pitchFamily="34" charset="0"/>
              </a:rPr>
              <a:t>Economic Advancement</a:t>
            </a:r>
          </a:p>
          <a:p>
            <a:pPr indent="1588">
              <a:lnSpc>
                <a:spcPct val="80000"/>
              </a:lnSpc>
              <a:spcBef>
                <a:spcPct val="20000"/>
              </a:spcBef>
              <a:defRPr/>
            </a:pPr>
            <a:r>
              <a:rPr lang="en-US" sz="1600" dirty="0">
                <a:latin typeface="Arial" panose="020B0604020202020204" pitchFamily="34" charset="0"/>
                <a:cs typeface="Arial" panose="020B0604020202020204" pitchFamily="34" charset="0"/>
              </a:rPr>
              <a:t>Ohio Department of Higher Education (ODHE)</a:t>
            </a:r>
          </a:p>
          <a:p>
            <a:pPr indent="1588">
              <a:lnSpc>
                <a:spcPct val="80000"/>
              </a:lnSpc>
              <a:spcBef>
                <a:spcPct val="20000"/>
              </a:spcBef>
              <a:defRPr/>
            </a:pPr>
            <a:endParaRPr lang="en-US" sz="1400" dirty="0"/>
          </a:p>
        </p:txBody>
      </p:sp>
      <p:pic>
        <p:nvPicPr>
          <p:cNvPr id="2" name="Picture 15">
            <a:extLst>
              <a:ext uri="{FF2B5EF4-FFF2-40B4-BE49-F238E27FC236}">
                <a16:creationId xmlns:a16="http://schemas.microsoft.com/office/drawing/2014/main" id="{5B65B279-BE2F-4D1D-8F3F-5D8EF03E5A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584" t="30769" r="53685" b="57053"/>
          <a:stretch>
            <a:fillRect/>
          </a:stretch>
        </p:blipFill>
        <p:spPr bwMode="auto">
          <a:xfrm>
            <a:off x="1971447" y="176213"/>
            <a:ext cx="2381250" cy="56197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33555FE6-BA98-4E12-A395-F4B47F85D7EE}"/>
              </a:ext>
            </a:extLst>
          </p:cNvPr>
          <p:cNvCxnSpPr/>
          <p:nvPr/>
        </p:nvCxnSpPr>
        <p:spPr>
          <a:xfrm>
            <a:off x="1600200" y="685800"/>
            <a:ext cx="8991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0377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5"/>
          <p:cNvPicPr>
            <a:picLocks noChangeAspect="1" noChangeArrowheads="1"/>
          </p:cNvPicPr>
          <p:nvPr/>
        </p:nvPicPr>
        <p:blipFill>
          <a:blip r:embed="rId3">
            <a:extLst>
              <a:ext uri="{28A0092B-C50C-407E-A947-70E740481C1C}">
                <a14:useLocalDpi xmlns:a14="http://schemas.microsoft.com/office/drawing/2010/main" val="0"/>
              </a:ext>
            </a:extLst>
          </a:blip>
          <a:srcRect l="14584" t="30769" r="53685" b="57053"/>
          <a:stretch>
            <a:fillRect/>
          </a:stretch>
        </p:blipFill>
        <p:spPr bwMode="auto">
          <a:xfrm>
            <a:off x="1952643" y="129358"/>
            <a:ext cx="2381250" cy="56197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1600200" y="685800"/>
            <a:ext cx="8991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795490" y="762000"/>
            <a:ext cx="2695557" cy="3785652"/>
          </a:xfrm>
          <a:prstGeom prst="rect">
            <a:avLst/>
          </a:prstGeom>
          <a:noFill/>
        </p:spPr>
        <p:txBody>
          <a:bodyPr wrap="square" rtlCol="0">
            <a:spAutoFit/>
          </a:bodyPr>
          <a:lstStyle/>
          <a:p>
            <a:r>
              <a:rPr lang="en-US" sz="1000" b="1" i="1" dirty="0">
                <a:latin typeface="Arial" panose="020B0604020202020204" pitchFamily="34" charset="0"/>
                <a:cs typeface="Arial" panose="020B0604020202020204" pitchFamily="34" charset="0"/>
              </a:rPr>
              <a:t>CENTRAL REGION (1)</a:t>
            </a:r>
          </a:p>
          <a:p>
            <a:r>
              <a:rPr lang="en-US" sz="1000" dirty="0">
                <a:latin typeface="Arial" panose="020B0604020202020204" pitchFamily="34" charset="0"/>
                <a:cs typeface="Arial" panose="020B0604020202020204" pitchFamily="34" charset="0"/>
              </a:rPr>
              <a:t>Central Ohio Technical College IIC</a:t>
            </a:r>
          </a:p>
          <a:p>
            <a:r>
              <a:rPr lang="en-US" sz="1000" dirty="0">
                <a:latin typeface="Arial" panose="020B0604020202020204" pitchFamily="34" charset="0"/>
                <a:cs typeface="Arial" panose="020B0604020202020204" pitchFamily="34" charset="0"/>
              </a:rPr>
              <a:t>Columbus City Schools IIC</a:t>
            </a:r>
          </a:p>
          <a:p>
            <a:r>
              <a:rPr lang="en-US" sz="1000" dirty="0">
                <a:latin typeface="Arial" panose="020B0604020202020204" pitchFamily="34" charset="0"/>
                <a:cs typeface="Arial" panose="020B0604020202020204" pitchFamily="34" charset="0"/>
              </a:rPr>
              <a:t>Columbus State Community College  IB</a:t>
            </a:r>
          </a:p>
          <a:p>
            <a:r>
              <a:rPr lang="en-US" sz="1000" dirty="0">
                <a:latin typeface="Arial" panose="020B0604020202020204" pitchFamily="34" charset="0"/>
                <a:cs typeface="Arial" panose="020B0604020202020204" pitchFamily="34" charset="0"/>
              </a:rPr>
              <a:t>Career and Technology Education Centers of Licking County (C-TEC) IB</a:t>
            </a:r>
          </a:p>
          <a:p>
            <a:r>
              <a:rPr lang="en-US" sz="1000" dirty="0">
                <a:latin typeface="Arial" panose="020B0604020202020204" pitchFamily="34" charset="0"/>
                <a:cs typeface="Arial" panose="020B0604020202020204" pitchFamily="34" charset="0"/>
              </a:rPr>
              <a:t>Delaware Area Career Center IIC</a:t>
            </a:r>
          </a:p>
          <a:p>
            <a:r>
              <a:rPr lang="en-US" sz="1000" dirty="0">
                <a:latin typeface="Arial" panose="020B0604020202020204" pitchFamily="34" charset="0"/>
                <a:cs typeface="Arial" panose="020B0604020202020204" pitchFamily="34" charset="0"/>
              </a:rPr>
              <a:t>Eastland Fairfield Career &amp;Tech IA</a:t>
            </a:r>
          </a:p>
          <a:p>
            <a:r>
              <a:rPr lang="en-US" sz="1000" dirty="0">
                <a:latin typeface="Arial" panose="020B0604020202020204" pitchFamily="34" charset="0"/>
                <a:cs typeface="Arial" panose="020B0604020202020204" pitchFamily="34" charset="0"/>
              </a:rPr>
              <a:t>Marion Technical Center IIA</a:t>
            </a:r>
          </a:p>
          <a:p>
            <a:r>
              <a:rPr lang="en-US" sz="1000" dirty="0">
                <a:latin typeface="Arial" panose="020B0604020202020204" pitchFamily="34" charset="0"/>
                <a:cs typeface="Arial" panose="020B0604020202020204" pitchFamily="34" charset="0"/>
              </a:rPr>
              <a:t>Ohio Central School System IIB</a:t>
            </a:r>
          </a:p>
          <a:p>
            <a:r>
              <a:rPr lang="en-US" sz="1000" dirty="0" err="1">
                <a:latin typeface="Arial" panose="020B0604020202020204" pitchFamily="34" charset="0"/>
                <a:cs typeface="Arial" panose="020B0604020202020204" pitchFamily="34" charset="0"/>
              </a:rPr>
              <a:t>Tolles</a:t>
            </a:r>
            <a:r>
              <a:rPr lang="en-US" sz="1000" dirty="0">
                <a:latin typeface="Arial" panose="020B0604020202020204" pitchFamily="34" charset="0"/>
                <a:cs typeface="Arial" panose="020B0604020202020204" pitchFamily="34" charset="0"/>
              </a:rPr>
              <a:t> Career &amp; Technical Center IIC</a:t>
            </a:r>
          </a:p>
          <a:p>
            <a:r>
              <a:rPr lang="en-US" sz="1000" dirty="0">
                <a:latin typeface="Arial" panose="020B0604020202020204" pitchFamily="34" charset="0"/>
                <a:cs typeface="Arial" panose="020B0604020202020204" pitchFamily="34" charset="0"/>
              </a:rPr>
              <a:t>Tri-Rivers Career Center IIC</a:t>
            </a:r>
          </a:p>
          <a:p>
            <a:endParaRPr lang="en-US" sz="1000" dirty="0">
              <a:latin typeface="Arial" panose="020B0604020202020204" pitchFamily="34" charset="0"/>
              <a:cs typeface="Arial" panose="020B0604020202020204" pitchFamily="34" charset="0"/>
            </a:endParaRPr>
          </a:p>
          <a:p>
            <a:r>
              <a:rPr lang="en-US" sz="1000" b="1" i="1" dirty="0">
                <a:latin typeface="Arial" panose="020B0604020202020204" pitchFamily="34" charset="0"/>
                <a:cs typeface="Arial" panose="020B0604020202020204" pitchFamily="34" charset="0"/>
              </a:rPr>
              <a:t>NORTHWEST REGION (2)</a:t>
            </a:r>
          </a:p>
          <a:p>
            <a:r>
              <a:rPr lang="en-US" sz="1000" dirty="0">
                <a:latin typeface="Arial" panose="020B0604020202020204" pitchFamily="34" charset="0"/>
                <a:cs typeface="Arial" panose="020B0604020202020204" pitchFamily="34" charset="0"/>
              </a:rPr>
              <a:t>Apollo Career Center IIC</a:t>
            </a:r>
          </a:p>
          <a:p>
            <a:r>
              <a:rPr lang="en-US" sz="1000" dirty="0">
                <a:latin typeface="Arial" panose="020B0604020202020204" pitchFamily="34" charset="0"/>
                <a:cs typeface="Arial" panose="020B0604020202020204" pitchFamily="34" charset="0"/>
              </a:rPr>
              <a:t>Four County Career Center IIB</a:t>
            </a:r>
          </a:p>
          <a:p>
            <a:r>
              <a:rPr lang="en-US" sz="1000" dirty="0">
                <a:latin typeface="Arial" panose="020B0604020202020204" pitchFamily="34" charset="0"/>
                <a:cs typeface="Arial" panose="020B0604020202020204" pitchFamily="34" charset="0"/>
              </a:rPr>
              <a:t>Penta Career Center IIC</a:t>
            </a:r>
          </a:p>
          <a:p>
            <a:r>
              <a:rPr lang="en-US" sz="1000" dirty="0">
                <a:latin typeface="Arial" panose="020B0604020202020204" pitchFamily="34" charset="0"/>
                <a:cs typeface="Arial" panose="020B0604020202020204" pitchFamily="34" charset="0"/>
              </a:rPr>
              <a:t>Rhodes State College IB</a:t>
            </a:r>
          </a:p>
          <a:p>
            <a:r>
              <a:rPr lang="en-US" sz="1000" dirty="0">
                <a:latin typeface="Arial" panose="020B0604020202020204" pitchFamily="34" charset="0"/>
                <a:cs typeface="Arial" panose="020B0604020202020204" pitchFamily="34" charset="0"/>
              </a:rPr>
              <a:t>Vantage Career Center IB</a:t>
            </a:r>
          </a:p>
          <a:p>
            <a:endParaRPr lang="en-US" sz="1000" dirty="0">
              <a:latin typeface="Arial" panose="020B0604020202020204" pitchFamily="34" charset="0"/>
              <a:cs typeface="Arial" panose="020B0604020202020204" pitchFamily="34" charset="0"/>
            </a:endParaRPr>
          </a:p>
          <a:p>
            <a:r>
              <a:rPr lang="en-US" sz="1000" b="1" i="1" dirty="0">
                <a:latin typeface="Arial" panose="020B0604020202020204" pitchFamily="34" charset="0"/>
                <a:cs typeface="Arial" panose="020B0604020202020204" pitchFamily="34" charset="0"/>
              </a:rPr>
              <a:t>WESTERN REGION (3)</a:t>
            </a:r>
          </a:p>
          <a:p>
            <a:r>
              <a:rPr lang="en-US" sz="1000" dirty="0">
                <a:latin typeface="Arial" panose="020B0604020202020204" pitchFamily="34" charset="0"/>
                <a:cs typeface="Arial" panose="020B0604020202020204" pitchFamily="34" charset="0"/>
              </a:rPr>
              <a:t>Clark State Community College IB</a:t>
            </a:r>
          </a:p>
          <a:p>
            <a:r>
              <a:rPr lang="en-US" sz="1000" dirty="0">
                <a:latin typeface="Arial" panose="020B0604020202020204" pitchFamily="34" charset="0"/>
                <a:cs typeface="Arial" panose="020B0604020202020204" pitchFamily="34" charset="0"/>
              </a:rPr>
              <a:t>Sinclair Community College IB</a:t>
            </a:r>
          </a:p>
          <a:p>
            <a:r>
              <a:rPr lang="en-US" sz="1000" dirty="0">
                <a:latin typeface="Arial" panose="020B0604020202020204" pitchFamily="34" charset="0"/>
                <a:cs typeface="Arial" panose="020B0604020202020204" pitchFamily="34" charset="0"/>
              </a:rPr>
              <a:t>Upper Valley Career Center IB</a:t>
            </a:r>
          </a:p>
        </p:txBody>
      </p:sp>
      <p:sp>
        <p:nvSpPr>
          <p:cNvPr id="19" name="TextBox 18"/>
          <p:cNvSpPr txBox="1"/>
          <p:nvPr/>
        </p:nvSpPr>
        <p:spPr>
          <a:xfrm>
            <a:off x="4225378" y="767532"/>
            <a:ext cx="3318422" cy="3185487"/>
          </a:xfrm>
          <a:prstGeom prst="rect">
            <a:avLst/>
          </a:prstGeom>
          <a:noFill/>
        </p:spPr>
        <p:txBody>
          <a:bodyPr wrap="square" rtlCol="0">
            <a:spAutoFit/>
          </a:bodyPr>
          <a:lstStyle/>
          <a:p>
            <a:r>
              <a:rPr lang="en-US" sz="1000" b="1" i="1" dirty="0">
                <a:latin typeface="Arial" panose="020B0604020202020204" pitchFamily="34" charset="0"/>
                <a:cs typeface="Arial" panose="020B0604020202020204" pitchFamily="34" charset="0"/>
              </a:rPr>
              <a:t>SOUTHWEST REGION (4)</a:t>
            </a:r>
          </a:p>
          <a:p>
            <a:r>
              <a:rPr lang="en-US" sz="1000" dirty="0">
                <a:latin typeface="Arial" panose="020B0604020202020204" pitchFamily="34" charset="0"/>
                <a:cs typeface="Arial" panose="020B0604020202020204" pitchFamily="34" charset="0"/>
              </a:rPr>
              <a:t>Butler Tech &amp; Career Development Schools IB</a:t>
            </a:r>
          </a:p>
          <a:p>
            <a:r>
              <a:rPr lang="en-US" sz="1000" dirty="0">
                <a:latin typeface="Arial" panose="020B0604020202020204" pitchFamily="34" charset="0"/>
                <a:cs typeface="Arial" panose="020B0604020202020204" pitchFamily="34" charset="0"/>
              </a:rPr>
              <a:t>Cincinnati State Tech College IIC</a:t>
            </a:r>
          </a:p>
          <a:p>
            <a:r>
              <a:rPr lang="en-US" sz="1000" dirty="0">
                <a:latin typeface="Arial" panose="020B0604020202020204" pitchFamily="34" charset="0"/>
                <a:cs typeface="Arial" panose="020B0604020202020204" pitchFamily="34" charset="0"/>
              </a:rPr>
              <a:t>Great Oaks Career Campuses IIC</a:t>
            </a:r>
          </a:p>
          <a:p>
            <a:r>
              <a:rPr lang="en-US" sz="1000" dirty="0">
                <a:latin typeface="Arial" panose="020B0604020202020204" pitchFamily="34" charset="0"/>
                <a:cs typeface="Arial" panose="020B0604020202020204" pitchFamily="34" charset="0"/>
              </a:rPr>
              <a:t>Miami Valley Career Tech Center IA</a:t>
            </a:r>
          </a:p>
          <a:p>
            <a:r>
              <a:rPr lang="en-US" sz="1000" dirty="0">
                <a:latin typeface="Arial" panose="020B0604020202020204" pitchFamily="34" charset="0"/>
                <a:cs typeface="Arial" panose="020B0604020202020204" pitchFamily="34" charset="0"/>
              </a:rPr>
              <a:t>Brown &amp; Clermont Adult Career Campuses Center) IIC</a:t>
            </a:r>
          </a:p>
          <a:p>
            <a:r>
              <a:rPr lang="en-US" sz="1000" dirty="0">
                <a:latin typeface="Arial" panose="020B0604020202020204" pitchFamily="34" charset="0"/>
                <a:cs typeface="Arial" panose="020B0604020202020204" pitchFamily="34" charset="0"/>
              </a:rPr>
              <a:t>Warren County JVS IB</a:t>
            </a:r>
          </a:p>
          <a:p>
            <a:endParaRPr lang="en-US" sz="1000" b="1" i="1" dirty="0">
              <a:latin typeface="Arial" panose="020B0604020202020204" pitchFamily="34" charset="0"/>
              <a:cs typeface="Arial" panose="020B0604020202020204" pitchFamily="34" charset="0"/>
            </a:endParaRPr>
          </a:p>
          <a:p>
            <a:r>
              <a:rPr lang="en-US" sz="1000" b="1" i="1" dirty="0">
                <a:latin typeface="Arial" panose="020B0604020202020204" pitchFamily="34" charset="0"/>
                <a:cs typeface="Arial" panose="020B0604020202020204" pitchFamily="34" charset="0"/>
              </a:rPr>
              <a:t>SOUTHEAST REGION (5)</a:t>
            </a:r>
          </a:p>
          <a:p>
            <a:r>
              <a:rPr lang="en-US" sz="1000" dirty="0">
                <a:latin typeface="Arial" panose="020B0604020202020204" pitchFamily="34" charset="0"/>
                <a:cs typeface="Arial" panose="020B0604020202020204" pitchFamily="34" charset="0"/>
              </a:rPr>
              <a:t>Belmont College IB</a:t>
            </a:r>
          </a:p>
          <a:p>
            <a:r>
              <a:rPr lang="en-US" sz="1000" dirty="0">
                <a:latin typeface="Arial" panose="020B0604020202020204" pitchFamily="34" charset="0"/>
                <a:cs typeface="Arial" panose="020B0604020202020204" pitchFamily="34" charset="0"/>
              </a:rPr>
              <a:t>Buckeye Hills Career Center (Gallia-Jackson Vinton JVS) IIC</a:t>
            </a:r>
          </a:p>
          <a:p>
            <a:r>
              <a:rPr lang="en-US" sz="1000" dirty="0">
                <a:latin typeface="Arial" panose="020B0604020202020204" pitchFamily="34" charset="0"/>
                <a:cs typeface="Arial" panose="020B0604020202020204" pitchFamily="34" charset="0"/>
              </a:rPr>
              <a:t>Mid-East Adult Center for Education IIB</a:t>
            </a:r>
          </a:p>
          <a:p>
            <a:r>
              <a:rPr lang="en-US" sz="1000" dirty="0">
                <a:latin typeface="Arial" panose="020B0604020202020204" pitchFamily="34" charset="0"/>
                <a:cs typeface="Arial" panose="020B0604020202020204" pitchFamily="34" charset="0"/>
              </a:rPr>
              <a:t>Pickaway-Ross Career &amp; Technology Center IB</a:t>
            </a:r>
          </a:p>
          <a:p>
            <a:r>
              <a:rPr lang="en-US" sz="1000" dirty="0">
                <a:latin typeface="Arial" panose="020B0604020202020204" pitchFamily="34" charset="0"/>
                <a:cs typeface="Arial" panose="020B0604020202020204" pitchFamily="34" charset="0"/>
              </a:rPr>
              <a:t>Pike County Career Tech Center IIC</a:t>
            </a:r>
          </a:p>
          <a:p>
            <a:r>
              <a:rPr lang="en-US" sz="1000" dirty="0">
                <a:latin typeface="Arial" panose="020B0604020202020204" pitchFamily="34" charset="0"/>
                <a:cs typeface="Arial" panose="020B0604020202020204" pitchFamily="34" charset="0"/>
              </a:rPr>
              <a:t>Scioto County Career Tech Center IIC</a:t>
            </a:r>
          </a:p>
          <a:p>
            <a:r>
              <a:rPr lang="en-US" sz="1000" dirty="0">
                <a:latin typeface="Arial" panose="020B0604020202020204" pitchFamily="34" charset="0"/>
                <a:cs typeface="Arial" panose="020B0604020202020204" pitchFamily="34" charset="0"/>
              </a:rPr>
              <a:t>Tri-County Career Center IB</a:t>
            </a:r>
          </a:p>
          <a:p>
            <a:r>
              <a:rPr lang="en-US" sz="1000" dirty="0">
                <a:latin typeface="Arial" panose="020B0604020202020204" pitchFamily="34" charset="0"/>
                <a:cs typeface="Arial" panose="020B0604020202020204" pitchFamily="34" charset="0"/>
              </a:rPr>
              <a:t>Washington County Career Center IB</a:t>
            </a:r>
          </a:p>
          <a:p>
            <a:r>
              <a:rPr lang="en-US" sz="1000" dirty="0">
                <a:latin typeface="Arial" panose="020B0604020202020204" pitchFamily="34" charset="0"/>
                <a:cs typeface="Arial" panose="020B0604020202020204" pitchFamily="34" charset="0"/>
              </a:rPr>
              <a:t>Washington State Community College IIA</a:t>
            </a:r>
          </a:p>
          <a:p>
            <a:endParaRPr lang="en-US" sz="1100" dirty="0"/>
          </a:p>
        </p:txBody>
      </p:sp>
      <p:cxnSp>
        <p:nvCxnSpPr>
          <p:cNvPr id="21" name="Straight Connector 20">
            <a:extLst>
              <a:ext uri="{FF2B5EF4-FFF2-40B4-BE49-F238E27FC236}">
                <a16:creationId xmlns:a16="http://schemas.microsoft.com/office/drawing/2014/main" id="{E9D4D015-7289-4ED4-AB34-5C6650CB9755}"/>
              </a:ext>
            </a:extLst>
          </p:cNvPr>
          <p:cNvCxnSpPr>
            <a:cxnSpLocks/>
          </p:cNvCxnSpPr>
          <p:nvPr/>
        </p:nvCxnSpPr>
        <p:spPr>
          <a:xfrm>
            <a:off x="7336432" y="4627955"/>
            <a:ext cx="324804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27E6606-5578-9939-9D18-4071DC15C4E2}"/>
              </a:ext>
            </a:extLst>
          </p:cNvPr>
          <p:cNvSpPr txBox="1"/>
          <p:nvPr/>
        </p:nvSpPr>
        <p:spPr>
          <a:xfrm>
            <a:off x="7381893" y="769158"/>
            <a:ext cx="3133706" cy="2862322"/>
          </a:xfrm>
          <a:prstGeom prst="rect">
            <a:avLst/>
          </a:prstGeom>
          <a:noFill/>
        </p:spPr>
        <p:txBody>
          <a:bodyPr wrap="square" rtlCol="0">
            <a:spAutoFit/>
          </a:bodyPr>
          <a:lstStyle/>
          <a:p>
            <a:r>
              <a:rPr lang="en-US" sz="1000" b="1" i="1" dirty="0">
                <a:latin typeface="Arial" panose="020B0604020202020204" pitchFamily="34" charset="0"/>
                <a:cs typeface="Arial" panose="020B0604020202020204" pitchFamily="34" charset="0"/>
              </a:rPr>
              <a:t>NORTHEAST REGION (6)</a:t>
            </a:r>
          </a:p>
          <a:p>
            <a:r>
              <a:rPr lang="en-US" sz="1000" dirty="0">
                <a:latin typeface="Arial" panose="020B0604020202020204" pitchFamily="34" charset="0"/>
                <a:cs typeface="Arial" panose="020B0604020202020204" pitchFamily="34" charset="0"/>
              </a:rPr>
              <a:t>Auburn Career Center IIC</a:t>
            </a:r>
          </a:p>
          <a:p>
            <a:r>
              <a:rPr lang="en-US" sz="1000" dirty="0">
                <a:latin typeface="Arial" panose="020B0604020202020204" pitchFamily="34" charset="0"/>
                <a:cs typeface="Arial" panose="020B0604020202020204" pitchFamily="34" charset="0"/>
              </a:rPr>
              <a:t>Buckeye Career Center IB</a:t>
            </a:r>
          </a:p>
          <a:p>
            <a:r>
              <a:rPr lang="en-US" sz="1000" dirty="0">
                <a:latin typeface="Arial" panose="020B0604020202020204" pitchFamily="34" charset="0"/>
                <a:cs typeface="Arial" panose="020B0604020202020204" pitchFamily="34" charset="0"/>
              </a:rPr>
              <a:t>Columbiana County Career &amp; Tech Center IIB</a:t>
            </a:r>
          </a:p>
          <a:p>
            <a:r>
              <a:rPr lang="en-US" sz="1000" dirty="0">
                <a:latin typeface="Arial" panose="020B0604020202020204" pitchFamily="34" charset="0"/>
                <a:cs typeface="Arial" panose="020B0604020202020204" pitchFamily="34" charset="0"/>
              </a:rPr>
              <a:t>Cuyahoga Valley Career Center IIC</a:t>
            </a:r>
          </a:p>
          <a:p>
            <a:r>
              <a:rPr lang="en-US" sz="1000" dirty="0">
                <a:latin typeface="Arial" panose="020B0604020202020204" pitchFamily="34" charset="0"/>
                <a:cs typeface="Arial" panose="020B0604020202020204" pitchFamily="34" charset="0"/>
              </a:rPr>
              <a:t>EHOVE Career Center IB</a:t>
            </a:r>
          </a:p>
          <a:p>
            <a:r>
              <a:rPr lang="en-US" sz="1000" dirty="0">
                <a:latin typeface="Arial" panose="020B0604020202020204" pitchFamily="34" charset="0"/>
                <a:cs typeface="Arial" panose="020B0604020202020204" pitchFamily="34" charset="0"/>
              </a:rPr>
              <a:t>Lakeland Community College IIA</a:t>
            </a:r>
          </a:p>
          <a:p>
            <a:r>
              <a:rPr lang="en-US" sz="1000" dirty="0">
                <a:latin typeface="Arial" panose="020B0604020202020204" pitchFamily="34" charset="0"/>
                <a:cs typeface="Arial" panose="020B0604020202020204" pitchFamily="34" charset="0"/>
              </a:rPr>
              <a:t>Lorain County Community College IB</a:t>
            </a:r>
          </a:p>
          <a:p>
            <a:r>
              <a:rPr lang="en-US" sz="1000" dirty="0">
                <a:latin typeface="Arial" panose="020B0604020202020204" pitchFamily="34" charset="0"/>
                <a:cs typeface="Arial" panose="020B0604020202020204" pitchFamily="34" charset="0"/>
              </a:rPr>
              <a:t>Lorain County JVS Adult Career Center IIB</a:t>
            </a:r>
          </a:p>
          <a:p>
            <a:r>
              <a:rPr lang="en-US" sz="1000" dirty="0">
                <a:latin typeface="Arial" panose="020B0604020202020204" pitchFamily="34" charset="0"/>
                <a:cs typeface="Arial" panose="020B0604020202020204" pitchFamily="34" charset="0"/>
              </a:rPr>
              <a:t>Madison Adult Career Center IIC</a:t>
            </a:r>
          </a:p>
          <a:p>
            <a:r>
              <a:rPr lang="en-US" sz="1000" dirty="0">
                <a:latin typeface="Arial" panose="020B0604020202020204" pitchFamily="34" charset="0"/>
                <a:cs typeface="Arial" panose="020B0604020202020204" pitchFamily="34" charset="0"/>
              </a:rPr>
              <a:t>Mahoning County Career &amp; Technical Center IIC</a:t>
            </a:r>
          </a:p>
          <a:p>
            <a:r>
              <a:rPr lang="en-US" sz="1000" dirty="0">
                <a:latin typeface="Arial" panose="020B0604020202020204" pitchFamily="34" charset="0"/>
                <a:cs typeface="Arial" panose="020B0604020202020204" pitchFamily="34" charset="0"/>
              </a:rPr>
              <a:t>North Central State College IB</a:t>
            </a:r>
          </a:p>
          <a:p>
            <a:r>
              <a:rPr lang="en-US" sz="1000" dirty="0">
                <a:latin typeface="Arial" panose="020B0604020202020204" pitchFamily="34" charset="0"/>
                <a:cs typeface="Arial" panose="020B0604020202020204" pitchFamily="34" charset="0"/>
              </a:rPr>
              <a:t>Ohio State University-ATI  IIA</a:t>
            </a:r>
          </a:p>
          <a:p>
            <a:r>
              <a:rPr lang="en-US" sz="1000" dirty="0">
                <a:latin typeface="Arial" panose="020B0604020202020204" pitchFamily="34" charset="0"/>
                <a:cs typeface="Arial" panose="020B0604020202020204" pitchFamily="34" charset="0"/>
              </a:rPr>
              <a:t>Pioneer Career &amp; Tech Center IIC</a:t>
            </a:r>
          </a:p>
          <a:p>
            <a:r>
              <a:rPr lang="en-US" sz="1000" dirty="0">
                <a:latin typeface="Arial" panose="020B0604020202020204" pitchFamily="34" charset="0"/>
                <a:cs typeface="Arial" panose="020B0604020202020204" pitchFamily="34" charset="0"/>
              </a:rPr>
              <a:t>Polaris Career Center IIC</a:t>
            </a:r>
          </a:p>
          <a:p>
            <a:r>
              <a:rPr lang="en-US" sz="1000" dirty="0">
                <a:latin typeface="Arial" panose="020B0604020202020204" pitchFamily="34" charset="0"/>
                <a:cs typeface="Arial" panose="020B0604020202020204" pitchFamily="34" charset="0"/>
              </a:rPr>
              <a:t>Sandusky Career Center IIC</a:t>
            </a:r>
          </a:p>
          <a:p>
            <a:r>
              <a:rPr lang="en-US" sz="1000" dirty="0">
                <a:latin typeface="Arial" panose="020B0604020202020204" pitchFamily="34" charset="0"/>
                <a:cs typeface="Arial" panose="020B0604020202020204" pitchFamily="34" charset="0"/>
              </a:rPr>
              <a:t>Trumbull Career &amp; Tech Center IB</a:t>
            </a:r>
          </a:p>
          <a:p>
            <a:r>
              <a:rPr lang="en-US" sz="1000" dirty="0">
                <a:latin typeface="Arial" panose="020B0604020202020204" pitchFamily="34" charset="0"/>
                <a:cs typeface="Arial" panose="020B0604020202020204" pitchFamily="34" charset="0"/>
              </a:rPr>
              <a:t>Wayne County Schools Career Center IB</a:t>
            </a:r>
          </a:p>
        </p:txBody>
      </p:sp>
      <p:pic>
        <p:nvPicPr>
          <p:cNvPr id="22" name="Picture 21" descr="A map of ohio with a member location&#10;&#10;AI-generated content may be incorrect.">
            <a:extLst>
              <a:ext uri="{FF2B5EF4-FFF2-40B4-BE49-F238E27FC236}">
                <a16:creationId xmlns:a16="http://schemas.microsoft.com/office/drawing/2014/main" id="{C80235B7-74C2-CF68-00EB-50B01A3764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1198" y="4034748"/>
            <a:ext cx="3030545" cy="2553360"/>
          </a:xfrm>
          <a:prstGeom prst="rect">
            <a:avLst/>
          </a:prstGeom>
        </p:spPr>
      </p:pic>
    </p:spTree>
    <p:extLst>
      <p:ext uri="{BB962C8B-B14F-4D97-AF65-F5344CB8AC3E}">
        <p14:creationId xmlns:p14="http://schemas.microsoft.com/office/powerpoint/2010/main" val="1996048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6733"/>
            <a:ext cx="9144000" cy="609600"/>
          </a:xfrm>
          <a:prstGeom prst="rect">
            <a:avLst/>
          </a:prstGeom>
          <a:solidFill>
            <a:srgbClr val="9B2D1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cs typeface="Arial" panose="020B0604020202020204" pitchFamily="34" charset="0"/>
              </a:rPr>
              <a:t> </a:t>
            </a:r>
            <a:r>
              <a:rPr lang="en-US" sz="3200" b="1" dirty="0">
                <a:solidFill>
                  <a:schemeClr val="bg1"/>
                </a:solidFill>
                <a:latin typeface="Arial" panose="020B0604020202020204" pitchFamily="34" charset="0"/>
                <a:cs typeface="Arial" panose="020B0604020202020204" pitchFamily="34" charset="0"/>
              </a:rPr>
              <a:t>OTDN Overview</a:t>
            </a:r>
            <a:endParaRPr lang="en-US" sz="3200"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524000" y="6477000"/>
            <a:ext cx="9144000" cy="381000"/>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998" y="6442126"/>
            <a:ext cx="1197334" cy="411960"/>
          </a:xfrm>
          <a:prstGeom prst="rect">
            <a:avLst/>
          </a:prstGeom>
        </p:spPr>
      </p:pic>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5309" y="1909821"/>
            <a:ext cx="2220912"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44864" y="3516674"/>
            <a:ext cx="2819400"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20345" y="4395452"/>
            <a:ext cx="19335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
          <p:cNvSpPr txBox="1">
            <a:spLocks noChangeArrowheads="1"/>
          </p:cNvSpPr>
          <p:nvPr/>
        </p:nvSpPr>
        <p:spPr bwMode="auto">
          <a:xfrm>
            <a:off x="1600200" y="1136753"/>
            <a:ext cx="8991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dirty="0">
                <a:solidFill>
                  <a:prstClr val="black"/>
                </a:solidFill>
                <a:cs typeface="Arial" charset="0"/>
              </a:rPr>
              <a:t>provides a variety of “Best in Class” national</a:t>
            </a:r>
            <a:endParaRPr lang="en-US" altLang="en-US" sz="1600" b="1" dirty="0">
              <a:solidFill>
                <a:prstClr val="white"/>
              </a:solidFill>
              <a:cs typeface="Arial" charset="0"/>
            </a:endParaRPr>
          </a:p>
          <a:p>
            <a:pPr algn="ctr" eaLnBrk="1" hangingPunct="1">
              <a:spcBef>
                <a:spcPct val="0"/>
              </a:spcBef>
              <a:buFontTx/>
              <a:buNone/>
            </a:pPr>
            <a:r>
              <a:rPr lang="en-US" altLang="en-US" sz="1600" dirty="0">
                <a:solidFill>
                  <a:prstClr val="black"/>
                </a:solidFill>
                <a:cs typeface="Arial" charset="0"/>
              </a:rPr>
              <a:t>and  international vendors to supply top notch </a:t>
            </a:r>
          </a:p>
          <a:p>
            <a:pPr algn="ctr" eaLnBrk="1" hangingPunct="1">
              <a:spcBef>
                <a:spcPct val="0"/>
              </a:spcBef>
              <a:buFontTx/>
              <a:buNone/>
            </a:pPr>
            <a:r>
              <a:rPr lang="en-US" altLang="en-US" sz="1600" dirty="0">
                <a:solidFill>
                  <a:prstClr val="black">
                    <a:lumMod val="75000"/>
                    <a:lumOff val="25000"/>
                  </a:prstClr>
                </a:solidFill>
                <a:cs typeface="Arial" charset="0"/>
              </a:rPr>
              <a:t>talent development services </a:t>
            </a:r>
            <a:r>
              <a:rPr lang="en-US" altLang="en-US" sz="1600" dirty="0">
                <a:solidFill>
                  <a:prstClr val="black"/>
                </a:solidFill>
                <a:cs typeface="Arial" charset="0"/>
              </a:rPr>
              <a:t>to individuals and employers </a:t>
            </a:r>
            <a:r>
              <a:rPr lang="en-US" altLang="en-US" sz="1600" dirty="0">
                <a:solidFill>
                  <a:prstClr val="black"/>
                </a:solidFill>
              </a:rPr>
              <a:t>at affordable prices</a:t>
            </a:r>
            <a:r>
              <a:rPr lang="en-US" altLang="en-US" sz="1600" b="1" dirty="0">
                <a:solidFill>
                  <a:prstClr val="black"/>
                </a:solidFill>
              </a:rPr>
              <a:t>.  </a:t>
            </a:r>
          </a:p>
          <a:p>
            <a:pPr eaLnBrk="1" hangingPunct="1">
              <a:spcBef>
                <a:spcPct val="0"/>
              </a:spcBef>
              <a:buFontTx/>
              <a:buNone/>
            </a:pPr>
            <a:endParaRPr lang="en-US" altLang="en-US" sz="1800" dirty="0">
              <a:solidFill>
                <a:prstClr val="black"/>
              </a:solidFill>
            </a:endParaRPr>
          </a:p>
        </p:txBody>
      </p:sp>
      <p:pic>
        <p:nvPicPr>
          <p:cNvPr id="15"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4567576"/>
            <a:ext cx="2260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3"/>
          <p:cNvSpPr txBox="1">
            <a:spLocks noChangeArrowheads="1"/>
          </p:cNvSpPr>
          <p:nvPr/>
        </p:nvSpPr>
        <p:spPr bwMode="auto">
          <a:xfrm>
            <a:off x="1524000" y="693881"/>
            <a:ext cx="91440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800" b="1" dirty="0">
                <a:solidFill>
                  <a:prstClr val="black"/>
                </a:solidFill>
              </a:rPr>
              <a:t>Ohio Talent Development Network   </a:t>
            </a:r>
          </a:p>
          <a:p>
            <a:pPr eaLnBrk="1" hangingPunct="1">
              <a:spcBef>
                <a:spcPct val="0"/>
              </a:spcBef>
              <a:buFontTx/>
              <a:buNone/>
            </a:pPr>
            <a:endParaRPr lang="en-US" altLang="en-US" sz="1800" dirty="0">
              <a:solidFill>
                <a:prstClr val="black"/>
              </a:solidFill>
            </a:endParaRPr>
          </a:p>
        </p:txBody>
      </p:sp>
      <p:pic>
        <p:nvPicPr>
          <p:cNvPr id="17"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63964" y="2142708"/>
            <a:ext cx="1981200" cy="100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id:image001.png@01D1C8AB.D951E2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2293" y="3041662"/>
            <a:ext cx="1818845"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MSS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37557" y="5071177"/>
            <a:ext cx="1524000" cy="9525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Image result for shl imag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63351" y="2211791"/>
            <a:ext cx="2068514" cy="626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Image result for certiport log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076"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80302" y="5455857"/>
            <a:ext cx="2899569" cy="89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descr="News Release | Tooling U-SME Partnership | MassMEP">
            <a:extLst>
              <a:ext uri="{FF2B5EF4-FFF2-40B4-BE49-F238E27FC236}">
                <a16:creationId xmlns:a16="http://schemas.microsoft.com/office/drawing/2014/main" id="{CB343969-411B-4F8D-B130-44F19E0E9D7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43707" y="3877794"/>
            <a:ext cx="1717851" cy="9312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143C601C-C58F-4645-927D-7CE134D36D96}"/>
              </a:ext>
            </a:extLst>
          </p:cNvPr>
          <p:cNvPicPr>
            <a:picLocks noChangeAspect="1"/>
          </p:cNvPicPr>
          <p:nvPr/>
        </p:nvPicPr>
        <p:blipFill>
          <a:blip r:embed="rId13"/>
          <a:stretch>
            <a:fillRect/>
          </a:stretch>
        </p:blipFill>
        <p:spPr>
          <a:xfrm>
            <a:off x="2068434" y="2864125"/>
            <a:ext cx="2017222" cy="728662"/>
          </a:xfrm>
          <a:prstGeom prst="rect">
            <a:avLst/>
          </a:prstGeom>
        </p:spPr>
      </p:pic>
      <p:pic>
        <p:nvPicPr>
          <p:cNvPr id="12" name="Picture 11" descr="A black and red text&#10;&#10;AI-generated content may be incorrect.">
            <a:extLst>
              <a:ext uri="{FF2B5EF4-FFF2-40B4-BE49-F238E27FC236}">
                <a16:creationId xmlns:a16="http://schemas.microsoft.com/office/drawing/2014/main" id="{5916DA88-0B8D-21B9-FE23-28327EAFC31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34088" y="5278385"/>
            <a:ext cx="2989580" cy="908486"/>
          </a:xfrm>
          <a:prstGeom prst="rect">
            <a:avLst/>
          </a:prstGeom>
        </p:spPr>
      </p:pic>
    </p:spTree>
    <p:extLst>
      <p:ext uri="{BB962C8B-B14F-4D97-AF65-F5344CB8AC3E}">
        <p14:creationId xmlns:p14="http://schemas.microsoft.com/office/powerpoint/2010/main" val="1862728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096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prstClr val="black"/>
                </a:solidFill>
                <a:cs typeface="Arial" panose="020B0604020202020204" pitchFamily="34" charset="0"/>
              </a:rPr>
              <a:t>Vendor Partners</a:t>
            </a:r>
            <a:endParaRPr lang="en-US" sz="3200" dirty="0">
              <a:solidFill>
                <a:prstClr val="black"/>
              </a:solidFill>
            </a:endParaRPr>
          </a:p>
        </p:txBody>
      </p:sp>
      <p:sp>
        <p:nvSpPr>
          <p:cNvPr id="5" name="Rectangle 4"/>
          <p:cNvSpPr/>
          <p:nvPr/>
        </p:nvSpPr>
        <p:spPr>
          <a:xfrm>
            <a:off x="1524000" y="6477000"/>
            <a:ext cx="9144000" cy="381000"/>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998" y="6442126"/>
            <a:ext cx="1197334" cy="411960"/>
          </a:xfrm>
          <a:prstGeom prst="rect">
            <a:avLst/>
          </a:prstGeom>
        </p:spPr>
      </p:pic>
      <p:sp>
        <p:nvSpPr>
          <p:cNvPr id="7" name="Content Placeholder 2"/>
          <p:cNvSpPr txBox="1">
            <a:spLocks/>
          </p:cNvSpPr>
          <p:nvPr/>
        </p:nvSpPr>
        <p:spPr>
          <a:xfrm>
            <a:off x="2336042" y="1905000"/>
            <a:ext cx="7772400" cy="4114800"/>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sz="2800" b="1" dirty="0">
              <a:solidFill>
                <a:prstClr val="black"/>
              </a:solidFill>
            </a:endParaRPr>
          </a:p>
          <a:p>
            <a:pPr algn="l"/>
            <a:r>
              <a:rPr lang="en-US" sz="2800" b="1" dirty="0" err="1">
                <a:solidFill>
                  <a:prstClr val="black"/>
                </a:solidFill>
              </a:rPr>
              <a:t>WorkKeys</a:t>
            </a:r>
            <a:endParaRPr lang="en-US" sz="2800" b="1" dirty="0">
              <a:solidFill>
                <a:prstClr val="black"/>
              </a:solidFill>
            </a:endParaRPr>
          </a:p>
          <a:p>
            <a:pPr marL="342900" indent="-342900" algn="l">
              <a:buFont typeface="Arial" panose="020B0604020202020204" pitchFamily="34" charset="0"/>
              <a:buChar char="•"/>
            </a:pPr>
            <a:r>
              <a:rPr lang="en-US" sz="2400" dirty="0">
                <a:solidFill>
                  <a:prstClr val="black"/>
                </a:solidFill>
              </a:rPr>
              <a:t>Big 3 Assessments – </a:t>
            </a:r>
            <a:r>
              <a:rPr lang="en-US" sz="2400" dirty="0">
                <a:solidFill>
                  <a:schemeClr val="tx1"/>
                </a:solidFill>
                <a:cs typeface="Arial" panose="020B0604020202020204" pitchFamily="34" charset="0"/>
              </a:rPr>
              <a:t>Applied Math, Graphic Literacy and Workplace Documents -</a:t>
            </a:r>
            <a:r>
              <a:rPr lang="en-US" sz="2400" dirty="0">
                <a:solidFill>
                  <a:prstClr val="black"/>
                </a:solidFill>
              </a:rPr>
              <a:t>used to determine ability to succeed in training programs</a:t>
            </a:r>
          </a:p>
          <a:p>
            <a:pPr marL="342900" indent="-342900" algn="l">
              <a:buFont typeface="Arial" panose="020B0604020202020204" pitchFamily="34" charset="0"/>
              <a:buChar char="•"/>
            </a:pPr>
            <a:r>
              <a:rPr lang="en-US" sz="2400" dirty="0">
                <a:solidFill>
                  <a:schemeClr val="tx1"/>
                </a:solidFill>
                <a:cs typeface="Arial" panose="020B0604020202020204" pitchFamily="34" charset="0"/>
              </a:rPr>
              <a:t>Measures the foundational skills, most relevant across industries and occupations</a:t>
            </a:r>
            <a:endParaRPr lang="en-US" sz="2400" dirty="0">
              <a:solidFill>
                <a:prstClr val="black"/>
              </a:solidFill>
            </a:endParaRPr>
          </a:p>
          <a:p>
            <a:pPr marL="320040" indent="-320040" algn="l">
              <a:spcBef>
                <a:spcPts val="400"/>
              </a:spcBef>
              <a:buFont typeface="Arial" panose="020B0604020202020204" pitchFamily="34" charset="0"/>
              <a:buChar char="•"/>
            </a:pPr>
            <a:r>
              <a:rPr lang="en-US" sz="2400" dirty="0">
                <a:solidFill>
                  <a:prstClr val="black"/>
                </a:solidFill>
              </a:rPr>
              <a:t>Below minimum scores – remediation before entrance</a:t>
            </a:r>
          </a:p>
          <a:p>
            <a:pPr marL="320040" indent="-320040" algn="l">
              <a:spcBef>
                <a:spcPts val="400"/>
              </a:spcBef>
              <a:buFont typeface="Arial" panose="020B0604020202020204" pitchFamily="34" charset="0"/>
              <a:buChar char="•"/>
            </a:pPr>
            <a:r>
              <a:rPr lang="en-US" sz="2400" dirty="0">
                <a:solidFill>
                  <a:prstClr val="black"/>
                </a:solidFill>
              </a:rPr>
              <a:t>Students can earn the National Career Readiness Certification (NCRC) based on their scores</a:t>
            </a:r>
          </a:p>
          <a:p>
            <a:pPr marL="320040" indent="-320040" algn="l">
              <a:spcBef>
                <a:spcPts val="400"/>
              </a:spcBef>
              <a:buFont typeface="Arial" panose="020B0604020202020204" pitchFamily="34" charset="0"/>
              <a:buChar char="•"/>
            </a:pPr>
            <a:r>
              <a:rPr lang="en-US" sz="2400" dirty="0">
                <a:solidFill>
                  <a:prstClr val="black"/>
                </a:solidFill>
              </a:rPr>
              <a:t>Due to high volume of testing- OTDN members have the </a:t>
            </a:r>
            <a:r>
              <a:rPr lang="en-US" sz="2400" b="1" dirty="0">
                <a:solidFill>
                  <a:prstClr val="black"/>
                </a:solidFill>
              </a:rPr>
              <a:t>lowest pricing across the country</a:t>
            </a:r>
            <a:r>
              <a:rPr lang="en-US" sz="2400" dirty="0">
                <a:solidFill>
                  <a:prstClr val="black"/>
                </a:solidFill>
              </a:rPr>
              <a:t>!</a:t>
            </a:r>
          </a:p>
        </p:txBody>
      </p:sp>
      <p:pic>
        <p:nvPicPr>
          <p:cNvPr id="8" name="Content Placeholder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1" y="837306"/>
            <a:ext cx="2057400" cy="935180"/>
          </a:xfrm>
          <a:prstGeom prst="rect">
            <a:avLst/>
          </a:prstGeom>
        </p:spPr>
      </p:pic>
      <p:sp>
        <p:nvSpPr>
          <p:cNvPr id="3" name="Moon 2">
            <a:extLst>
              <a:ext uri="{FF2B5EF4-FFF2-40B4-BE49-F238E27FC236}">
                <a16:creationId xmlns:a16="http://schemas.microsoft.com/office/drawing/2014/main" id="{95D6D8C7-FED6-4787-A933-32597EAE0825}"/>
              </a:ext>
            </a:extLst>
          </p:cNvPr>
          <p:cNvSpPr/>
          <p:nvPr/>
        </p:nvSpPr>
        <p:spPr>
          <a:xfrm rot="5400000">
            <a:off x="5080054" y="-711146"/>
            <a:ext cx="126892" cy="4648199"/>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2242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09600"/>
          </a:xfrm>
          <a:prstGeom prst="rect">
            <a:avLst/>
          </a:prstGeom>
          <a:solidFill>
            <a:srgbClr val="9B2D1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cs typeface="Arial" panose="020B0604020202020204" pitchFamily="34" charset="0"/>
              </a:rPr>
              <a:t> </a:t>
            </a:r>
            <a:r>
              <a:rPr lang="en-US" sz="3200" b="1" dirty="0">
                <a:solidFill>
                  <a:schemeClr val="bg1"/>
                </a:solidFill>
                <a:latin typeface="Arial" panose="020B0604020202020204" pitchFamily="34" charset="0"/>
                <a:cs typeface="Arial" panose="020B0604020202020204" pitchFamily="34" charset="0"/>
              </a:rPr>
              <a:t>Vendor Partners</a:t>
            </a:r>
            <a:endParaRPr lang="en-US" sz="3200"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524000" y="6477000"/>
            <a:ext cx="9144000" cy="381000"/>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998" y="6442126"/>
            <a:ext cx="1197334" cy="411960"/>
          </a:xfrm>
          <a:prstGeom prst="rect">
            <a:avLst/>
          </a:prstGeom>
        </p:spPr>
      </p:pic>
      <p:sp>
        <p:nvSpPr>
          <p:cNvPr id="7" name="Content Placeholder 1"/>
          <p:cNvSpPr txBox="1">
            <a:spLocks/>
          </p:cNvSpPr>
          <p:nvPr/>
        </p:nvSpPr>
        <p:spPr>
          <a:xfrm>
            <a:off x="2362200" y="2861086"/>
            <a:ext cx="7772400" cy="3234914"/>
          </a:xfrm>
          <a:prstGeom prst="rect">
            <a:avLst/>
          </a:prstGeom>
        </p:spPr>
        <p:txBody>
          <a:bodyPr vert="horz" lIns="91440" tIns="45720" rIns="91440" bIns="45720" rtlCol="0">
            <a:normAutofit fontScale="25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342900" indent="-342900" algn="l">
              <a:spcBef>
                <a:spcPts val="0"/>
              </a:spcBef>
              <a:buFont typeface="Arial" panose="020B0604020202020204" pitchFamily="34" charset="0"/>
              <a:buChar char="•"/>
            </a:pPr>
            <a:endParaRPr lang="en-US" sz="6800" dirty="0">
              <a:solidFill>
                <a:schemeClr val="tx1"/>
              </a:solidFill>
              <a:cs typeface="Arial" panose="020B0604020202020204" pitchFamily="34" charset="0"/>
            </a:endParaRPr>
          </a:p>
          <a:p>
            <a:pPr marL="342900" indent="-342900" algn="l">
              <a:spcBef>
                <a:spcPts val="0"/>
              </a:spcBef>
              <a:buFont typeface="Arial" panose="020B0604020202020204" pitchFamily="34" charset="0"/>
              <a:buChar char="•"/>
            </a:pPr>
            <a:r>
              <a:rPr lang="en-US" sz="8800" dirty="0">
                <a:solidFill>
                  <a:schemeClr val="tx1"/>
                </a:solidFill>
                <a:cs typeface="Arial" panose="020B0604020202020204" pitchFamily="34" charset="0"/>
              </a:rPr>
              <a:t>Training software to help students master the skills assessed in many of ACT assessments</a:t>
            </a:r>
          </a:p>
          <a:p>
            <a:pPr marL="342900" indent="-342900" algn="l">
              <a:spcBef>
                <a:spcPts val="0"/>
              </a:spcBef>
              <a:buFont typeface="Arial" panose="020B0604020202020204" pitchFamily="34" charset="0"/>
              <a:buChar char="•"/>
            </a:pPr>
            <a:endParaRPr lang="en-US" sz="8800" dirty="0">
              <a:solidFill>
                <a:schemeClr val="tx1"/>
              </a:solidFill>
              <a:cs typeface="Arial" panose="020B0604020202020204" pitchFamily="34" charset="0"/>
            </a:endParaRPr>
          </a:p>
          <a:p>
            <a:pPr marL="342900" indent="-342900" algn="l">
              <a:spcBef>
                <a:spcPts val="0"/>
              </a:spcBef>
              <a:buFont typeface="Arial" panose="020B0604020202020204" pitchFamily="34" charset="0"/>
              <a:buChar char="•"/>
            </a:pPr>
            <a:r>
              <a:rPr lang="en-US" sz="8800" dirty="0">
                <a:solidFill>
                  <a:schemeClr val="tx1"/>
                </a:solidFill>
                <a:cs typeface="Arial" panose="020B0604020202020204" pitchFamily="34" charset="0"/>
              </a:rPr>
              <a:t>Students can earn a higher level NCRC</a:t>
            </a:r>
          </a:p>
          <a:p>
            <a:pPr marL="342900" indent="-342900" algn="l">
              <a:spcBef>
                <a:spcPts val="0"/>
              </a:spcBef>
              <a:buFont typeface="Arial" panose="020B0604020202020204" pitchFamily="34" charset="0"/>
              <a:buChar char="•"/>
            </a:pPr>
            <a:endParaRPr lang="en-US" sz="8800" dirty="0">
              <a:solidFill>
                <a:schemeClr val="tx1"/>
              </a:solidFill>
              <a:cs typeface="Arial" panose="020B0604020202020204" pitchFamily="34" charset="0"/>
            </a:endParaRPr>
          </a:p>
          <a:p>
            <a:pPr marL="342900" indent="-342900" algn="l">
              <a:spcBef>
                <a:spcPts val="0"/>
              </a:spcBef>
              <a:buFont typeface="Arial" panose="020B0604020202020204" pitchFamily="34" charset="0"/>
              <a:buChar char="•"/>
            </a:pPr>
            <a:r>
              <a:rPr lang="en-US" sz="8800" dirty="0">
                <a:solidFill>
                  <a:schemeClr val="tx1"/>
                </a:solidFill>
                <a:cs typeface="Arial" panose="020B0604020202020204" pitchFamily="34" charset="0"/>
              </a:rPr>
              <a:t>Schools can purchase an annual license for their students</a:t>
            </a:r>
          </a:p>
          <a:p>
            <a:pPr marL="342900" indent="-342900" algn="l">
              <a:spcBef>
                <a:spcPts val="0"/>
              </a:spcBef>
              <a:buFont typeface="Arial" panose="020B0604020202020204" pitchFamily="34" charset="0"/>
              <a:buChar char="•"/>
            </a:pPr>
            <a:endParaRPr lang="en-US" sz="8800" dirty="0">
              <a:solidFill>
                <a:schemeClr val="tx1"/>
              </a:solidFill>
              <a:cs typeface="Arial" panose="020B0604020202020204" pitchFamily="34" charset="0"/>
            </a:endParaRPr>
          </a:p>
          <a:p>
            <a:pPr marL="342900" indent="-342900" algn="l">
              <a:spcBef>
                <a:spcPts val="0"/>
              </a:spcBef>
              <a:buFont typeface="Arial" panose="020B0604020202020204" pitchFamily="34" charset="0"/>
              <a:buChar char="•"/>
            </a:pPr>
            <a:r>
              <a:rPr lang="en-US" sz="8800" b="1" dirty="0">
                <a:solidFill>
                  <a:schemeClr val="tx1"/>
                </a:solidFill>
                <a:cs typeface="Arial" panose="020B0604020202020204" pitchFamily="34" charset="0"/>
              </a:rPr>
              <a:t>OTDN discounted price: $1,750.00 </a:t>
            </a:r>
            <a:r>
              <a:rPr lang="en-US" sz="8800" dirty="0">
                <a:solidFill>
                  <a:schemeClr val="tx1"/>
                </a:solidFill>
                <a:cs typeface="Arial" panose="020B0604020202020204" pitchFamily="34" charset="0"/>
              </a:rPr>
              <a:t>(includes all Course Bundles and Essential Skills)</a:t>
            </a:r>
          </a:p>
          <a:p>
            <a:pPr algn="l">
              <a:spcBef>
                <a:spcPts val="0"/>
              </a:spcBef>
            </a:pPr>
            <a:endParaRPr lang="en-US" sz="8800" dirty="0">
              <a:solidFill>
                <a:schemeClr val="tx1"/>
              </a:solidFill>
              <a:cs typeface="Arial" panose="020B0604020202020204" pitchFamily="34" charset="0"/>
            </a:endParaRPr>
          </a:p>
          <a:p>
            <a:pPr marL="342900" indent="-342900" algn="l">
              <a:spcBef>
                <a:spcPts val="0"/>
              </a:spcBef>
              <a:buFont typeface="Arial" panose="020B0604020202020204" pitchFamily="34" charset="0"/>
              <a:buChar char="•"/>
            </a:pPr>
            <a:r>
              <a:rPr lang="en-US" sz="8800" dirty="0">
                <a:solidFill>
                  <a:schemeClr val="tx1"/>
                </a:solidFill>
                <a:cs typeface="Arial" panose="020B0604020202020204" pitchFamily="34" charset="0"/>
              </a:rPr>
              <a:t>Priced as high as $3,000.00!</a:t>
            </a:r>
          </a:p>
          <a:p>
            <a:pPr marL="342900" indent="-342900" algn="l">
              <a:spcBef>
                <a:spcPts val="0"/>
              </a:spcBef>
              <a:buFont typeface="Arial" panose="020B0604020202020204" pitchFamily="34" charset="0"/>
              <a:buChar char="•"/>
            </a:pPr>
            <a:endParaRPr lang="en-US" sz="1800" dirty="0">
              <a:solidFill>
                <a:schemeClr val="tx1"/>
              </a:solidFill>
              <a:cs typeface="Arial" panose="020B0604020202020204" pitchFamily="34" charset="0"/>
            </a:endParaRPr>
          </a:p>
          <a:p>
            <a:pPr algn="l"/>
            <a:endParaRPr lang="en-US" dirty="0">
              <a:solidFill>
                <a:prstClr val="black"/>
              </a:solidFill>
            </a:endParaRPr>
          </a:p>
        </p:txBody>
      </p:sp>
      <p:pic>
        <p:nvPicPr>
          <p:cNvPr id="9" name="Picture 8" descr="ACT National CRC logo colo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939730"/>
            <a:ext cx="3591632" cy="374904"/>
          </a:xfrm>
          <a:prstGeom prst="rect">
            <a:avLst/>
          </a:prstGeom>
        </p:spPr>
      </p:pic>
      <p:sp>
        <p:nvSpPr>
          <p:cNvPr id="2" name="Moon 1">
            <a:extLst>
              <a:ext uri="{FF2B5EF4-FFF2-40B4-BE49-F238E27FC236}">
                <a16:creationId xmlns:a16="http://schemas.microsoft.com/office/drawing/2014/main" id="{BA407AAD-FD8D-47EF-8022-30503FE0E0C4}"/>
              </a:ext>
            </a:extLst>
          </p:cNvPr>
          <p:cNvSpPr/>
          <p:nvPr/>
        </p:nvSpPr>
        <p:spPr>
          <a:xfrm rot="5400000">
            <a:off x="4168966" y="-810895"/>
            <a:ext cx="126892" cy="4648199"/>
          </a:xfrm>
          <a:prstGeom prst="moon">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6475FE9-3E65-3A73-5625-977FA6461D39}"/>
              </a:ext>
            </a:extLst>
          </p:cNvPr>
          <p:cNvSpPr txBox="1"/>
          <p:nvPr/>
        </p:nvSpPr>
        <p:spPr>
          <a:xfrm>
            <a:off x="3136010" y="2045567"/>
            <a:ext cx="3393365" cy="523220"/>
          </a:xfrm>
          <a:prstGeom prst="rect">
            <a:avLst/>
          </a:prstGeom>
          <a:noFill/>
        </p:spPr>
        <p:txBody>
          <a:bodyPr wrap="none" rtlCol="0">
            <a:spAutoFit/>
          </a:bodyPr>
          <a:lstStyle/>
          <a:p>
            <a:r>
              <a:rPr lang="en-US" sz="2800" b="1" dirty="0" err="1">
                <a:cs typeface="Arial" panose="020B0604020202020204" pitchFamily="34" charset="0"/>
              </a:rPr>
              <a:t>WorkKeys</a:t>
            </a:r>
            <a:r>
              <a:rPr lang="en-US" sz="2800" b="1" dirty="0">
                <a:cs typeface="Arial" panose="020B0604020202020204" pitchFamily="34" charset="0"/>
              </a:rPr>
              <a:t> Curriculum</a:t>
            </a:r>
            <a:endParaRPr lang="en-US" sz="2800" dirty="0">
              <a:cs typeface="Arial" panose="020B0604020202020204" pitchFamily="34" charset="0"/>
            </a:endParaRPr>
          </a:p>
        </p:txBody>
      </p:sp>
    </p:spTree>
    <p:extLst>
      <p:ext uri="{BB962C8B-B14F-4D97-AF65-F5344CB8AC3E}">
        <p14:creationId xmlns:p14="http://schemas.microsoft.com/office/powerpoint/2010/main" val="1377461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A8B38-38D0-E933-A087-F5C82A1B8BA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96D70C9-C23F-1894-3BD2-BC97844C7F37}"/>
              </a:ext>
            </a:extLst>
          </p:cNvPr>
          <p:cNvSpPr/>
          <p:nvPr/>
        </p:nvSpPr>
        <p:spPr>
          <a:xfrm>
            <a:off x="1524000" y="0"/>
            <a:ext cx="9144000" cy="609600"/>
          </a:xfrm>
          <a:prstGeom prst="rect">
            <a:avLst/>
          </a:prstGeom>
          <a:solidFill>
            <a:srgbClr val="9B2D1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cs typeface="Arial" panose="020B0604020202020204" pitchFamily="34" charset="0"/>
              </a:rPr>
              <a:t> </a:t>
            </a:r>
            <a:r>
              <a:rPr lang="en-US" sz="3200" b="1" dirty="0">
                <a:solidFill>
                  <a:schemeClr val="bg1"/>
                </a:solidFill>
                <a:latin typeface="Arial" panose="020B0604020202020204" pitchFamily="34" charset="0"/>
                <a:cs typeface="Arial" panose="020B0604020202020204" pitchFamily="34" charset="0"/>
              </a:rPr>
              <a:t>Vendor Partners</a:t>
            </a:r>
            <a:endParaRPr lang="en-US" sz="3200"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CF91BBE-50EC-AA00-863C-65F81649DB72}"/>
              </a:ext>
            </a:extLst>
          </p:cNvPr>
          <p:cNvSpPr/>
          <p:nvPr/>
        </p:nvSpPr>
        <p:spPr>
          <a:xfrm>
            <a:off x="1524000" y="6477000"/>
            <a:ext cx="9144000" cy="381000"/>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a:extLst>
              <a:ext uri="{FF2B5EF4-FFF2-40B4-BE49-F238E27FC236}">
                <a16:creationId xmlns:a16="http://schemas.microsoft.com/office/drawing/2014/main" id="{CDC0321F-1FEE-0C43-5453-55B75CBCDB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998" y="6442126"/>
            <a:ext cx="1197334" cy="411960"/>
          </a:xfrm>
          <a:prstGeom prst="rect">
            <a:avLst/>
          </a:prstGeom>
        </p:spPr>
      </p:pic>
      <p:sp>
        <p:nvSpPr>
          <p:cNvPr id="7" name="Content Placeholder 1">
            <a:extLst>
              <a:ext uri="{FF2B5EF4-FFF2-40B4-BE49-F238E27FC236}">
                <a16:creationId xmlns:a16="http://schemas.microsoft.com/office/drawing/2014/main" id="{90F325FD-4344-09C5-FC5D-C938ED807C7C}"/>
              </a:ext>
            </a:extLst>
          </p:cNvPr>
          <p:cNvSpPr txBox="1">
            <a:spLocks/>
          </p:cNvSpPr>
          <p:nvPr/>
        </p:nvSpPr>
        <p:spPr>
          <a:xfrm>
            <a:off x="2362200" y="2861087"/>
            <a:ext cx="7772400" cy="293011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342900" indent="-342900" algn="l">
              <a:spcBef>
                <a:spcPts val="0"/>
              </a:spcBef>
              <a:buFont typeface="Arial" panose="020B0604020202020204" pitchFamily="34" charset="0"/>
              <a:buChar char="•"/>
            </a:pPr>
            <a:r>
              <a:rPr lang="en-US" sz="1900" dirty="0">
                <a:solidFill>
                  <a:schemeClr val="tx1"/>
                </a:solidFill>
                <a:latin typeface="Arial" panose="020B0604020202020204" pitchFamily="34" charset="0"/>
                <a:cs typeface="Arial" panose="020B0604020202020204" pitchFamily="34" charset="0"/>
              </a:rPr>
              <a:t>Job profiling analyzes the tasks and skill levels for specific jobs.</a:t>
            </a:r>
          </a:p>
          <a:p>
            <a:pPr marL="342900" indent="-342900" algn="l">
              <a:spcBef>
                <a:spcPts val="0"/>
              </a:spcBef>
              <a:buFont typeface="Arial" panose="020B0604020202020204" pitchFamily="34" charset="0"/>
              <a:buChar char="•"/>
            </a:pPr>
            <a:endParaRPr lang="en-US" sz="1900" dirty="0">
              <a:solidFill>
                <a:schemeClr val="tx1"/>
              </a:solidFill>
              <a:latin typeface="Arial" panose="020B0604020202020204" pitchFamily="34" charset="0"/>
              <a:cs typeface="Arial" panose="020B0604020202020204" pitchFamily="34" charset="0"/>
            </a:endParaRPr>
          </a:p>
          <a:p>
            <a:pPr marL="342900" indent="-342900" algn="l">
              <a:spcBef>
                <a:spcPts val="0"/>
              </a:spcBef>
              <a:buFont typeface="Arial" panose="020B0604020202020204" pitchFamily="34" charset="0"/>
              <a:buChar char="•"/>
            </a:pPr>
            <a:r>
              <a:rPr lang="en-US" sz="1900" dirty="0">
                <a:solidFill>
                  <a:schemeClr val="tx1"/>
                </a:solidFill>
                <a:latin typeface="Arial" panose="020B0604020202020204" pitchFamily="34" charset="0"/>
                <a:cs typeface="Arial" panose="020B0604020202020204" pitchFamily="34" charset="0"/>
              </a:rPr>
              <a:t>By using a focus group approach, job incumbents meet with an ACT Job Profiler to link job tasks with ACT WorkKeys Assessments. </a:t>
            </a:r>
          </a:p>
          <a:p>
            <a:pPr marL="342900" indent="-342900" algn="l">
              <a:spcBef>
                <a:spcPts val="0"/>
              </a:spcBef>
              <a:buFont typeface="Arial" panose="020B0604020202020204" pitchFamily="34" charset="0"/>
              <a:buChar char="•"/>
            </a:pPr>
            <a:endParaRPr lang="en-US" sz="1900" dirty="0">
              <a:solidFill>
                <a:schemeClr val="tx1"/>
              </a:solidFill>
              <a:latin typeface="Arial" panose="020B0604020202020204" pitchFamily="34" charset="0"/>
              <a:cs typeface="Arial" panose="020B0604020202020204" pitchFamily="34" charset="0"/>
            </a:endParaRPr>
          </a:p>
          <a:p>
            <a:pPr marL="342900" indent="-342900" algn="l">
              <a:spcBef>
                <a:spcPts val="0"/>
              </a:spcBef>
              <a:buFont typeface="Arial" panose="020B0604020202020204" pitchFamily="34" charset="0"/>
              <a:buChar char="•"/>
            </a:pPr>
            <a:r>
              <a:rPr lang="en-US" sz="1900" dirty="0">
                <a:solidFill>
                  <a:schemeClr val="tx1"/>
                </a:solidFill>
                <a:latin typeface="Arial" panose="020B0604020202020204" pitchFamily="34" charset="0"/>
                <a:cs typeface="Arial" panose="020B0604020202020204" pitchFamily="34" charset="0"/>
              </a:rPr>
              <a:t>Profiling brings the specifics of the job into focus and pinpoints the benchmarks for hiring at the correct skill level.</a:t>
            </a:r>
          </a:p>
          <a:p>
            <a:pPr marL="342900" indent="-342900" algn="l">
              <a:spcBef>
                <a:spcPts val="0"/>
              </a:spcBef>
              <a:buFont typeface="Arial" panose="020B0604020202020204" pitchFamily="34" charset="0"/>
              <a:buChar char="•"/>
            </a:pPr>
            <a:endParaRPr lang="en-US" sz="1900" dirty="0">
              <a:solidFill>
                <a:schemeClr val="tx1"/>
              </a:solidFill>
              <a:latin typeface="Arial" panose="020B0604020202020204" pitchFamily="34" charset="0"/>
              <a:cs typeface="Arial" panose="020B0604020202020204" pitchFamily="34" charset="0"/>
            </a:endParaRPr>
          </a:p>
          <a:p>
            <a:pPr marL="342900" indent="-342900" algn="l">
              <a:spcBef>
                <a:spcPts val="0"/>
              </a:spcBef>
              <a:buFont typeface="Arial" panose="020B0604020202020204" pitchFamily="34" charset="0"/>
              <a:buChar char="•"/>
            </a:pPr>
            <a:r>
              <a:rPr lang="en-US" sz="1900" dirty="0">
                <a:solidFill>
                  <a:schemeClr val="tx1"/>
                </a:solidFill>
                <a:latin typeface="Arial" panose="020B0604020202020204" pitchFamily="34" charset="0"/>
                <a:cs typeface="Arial" panose="020B0604020202020204" pitchFamily="34" charset="0"/>
              </a:rPr>
              <a:t>Establishes content validity reports for the WorkKeys Assessments use in the company when making selection, advancement, and training decisions.</a:t>
            </a:r>
          </a:p>
          <a:p>
            <a:pPr marL="457200" indent="-457200" algn="l">
              <a:buFont typeface="Arial" panose="020B0604020202020204" pitchFamily="34" charset="0"/>
              <a:buChar char="•"/>
            </a:pPr>
            <a:endParaRPr lang="en-US" dirty="0">
              <a:solidFill>
                <a:prstClr val="black"/>
              </a:solidFill>
            </a:endParaRPr>
          </a:p>
          <a:p>
            <a:pPr marL="457200" indent="-457200" algn="l">
              <a:buFont typeface="Arial" panose="020B0604020202020204" pitchFamily="34" charset="0"/>
              <a:buChar char="•"/>
            </a:pPr>
            <a:endParaRPr lang="en-US" dirty="0">
              <a:solidFill>
                <a:prstClr val="black"/>
              </a:solidFill>
            </a:endParaRPr>
          </a:p>
        </p:txBody>
      </p:sp>
      <p:pic>
        <p:nvPicPr>
          <p:cNvPr id="8" name="Content Placeholder 2">
            <a:extLst>
              <a:ext uri="{FF2B5EF4-FFF2-40B4-BE49-F238E27FC236}">
                <a16:creationId xmlns:a16="http://schemas.microsoft.com/office/drawing/2014/main" id="{4DB28806-7E52-B0B0-B38F-93E2174AF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655642"/>
            <a:ext cx="2057400" cy="935180"/>
          </a:xfrm>
          <a:prstGeom prst="rect">
            <a:avLst/>
          </a:prstGeom>
        </p:spPr>
      </p:pic>
      <p:sp>
        <p:nvSpPr>
          <p:cNvPr id="2" name="Moon 1">
            <a:extLst>
              <a:ext uri="{FF2B5EF4-FFF2-40B4-BE49-F238E27FC236}">
                <a16:creationId xmlns:a16="http://schemas.microsoft.com/office/drawing/2014/main" id="{C42907D8-EFD8-12CC-8A29-7507AF82E8FC}"/>
              </a:ext>
            </a:extLst>
          </p:cNvPr>
          <p:cNvSpPr/>
          <p:nvPr/>
        </p:nvSpPr>
        <p:spPr>
          <a:xfrm rot="5400000">
            <a:off x="4168966" y="-810895"/>
            <a:ext cx="126892" cy="4648199"/>
          </a:xfrm>
          <a:prstGeom prst="moon">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A08DB7E-20B5-4D91-197B-33005CA408E4}"/>
              </a:ext>
            </a:extLst>
          </p:cNvPr>
          <p:cNvSpPr txBox="1"/>
          <p:nvPr/>
        </p:nvSpPr>
        <p:spPr>
          <a:xfrm>
            <a:off x="3593616" y="2075849"/>
            <a:ext cx="5004768"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ACT WorkKeys – Job Profiling</a:t>
            </a:r>
          </a:p>
        </p:txBody>
      </p:sp>
    </p:spTree>
    <p:extLst>
      <p:ext uri="{BB962C8B-B14F-4D97-AF65-F5344CB8AC3E}">
        <p14:creationId xmlns:p14="http://schemas.microsoft.com/office/powerpoint/2010/main" val="3542930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438400" y="685800"/>
            <a:ext cx="7772400" cy="731838"/>
          </a:xfrm>
        </p:spPr>
        <p:txBody>
          <a:bodyPr>
            <a:normAutofit/>
          </a:bodyPr>
          <a:lstStyle/>
          <a:p>
            <a:r>
              <a:rPr lang="en-US" altLang="en-US" b="1" dirty="0">
                <a:solidFill>
                  <a:srgbClr val="B40000"/>
                </a:solidFill>
              </a:rPr>
              <a:t>Membership Open Enrollment</a:t>
            </a:r>
          </a:p>
        </p:txBody>
      </p:sp>
      <p:sp>
        <p:nvSpPr>
          <p:cNvPr id="16387" name="Content Placeholder 2"/>
          <p:cNvSpPr>
            <a:spLocks noGrp="1"/>
          </p:cNvSpPr>
          <p:nvPr>
            <p:ph sz="quarter" idx="1"/>
          </p:nvPr>
        </p:nvSpPr>
        <p:spPr/>
        <p:txBody>
          <a:bodyPr>
            <a:normAutofit/>
          </a:bodyPr>
          <a:lstStyle/>
          <a:p>
            <a:endParaRPr lang="en-US" altLang="en-US" dirty="0">
              <a:latin typeface="Arial" charset="0"/>
              <a:cs typeface="Arial" charset="0"/>
            </a:endParaRPr>
          </a:p>
          <a:p>
            <a:r>
              <a:rPr lang="en-US" altLang="en-US" dirty="0">
                <a:latin typeface="Arial" charset="0"/>
                <a:cs typeface="Arial" charset="0"/>
              </a:rPr>
              <a:t>Annual Renewal  </a:t>
            </a:r>
          </a:p>
          <a:p>
            <a:pPr lvl="1"/>
            <a:r>
              <a:rPr lang="en-US" altLang="en-US" dirty="0">
                <a:latin typeface="Arial" charset="0"/>
                <a:cs typeface="Arial" charset="0"/>
              </a:rPr>
              <a:t>Open Enrollment – May – June each year</a:t>
            </a:r>
          </a:p>
          <a:p>
            <a:pPr lvl="2"/>
            <a:r>
              <a:rPr lang="en-US" altLang="en-US" dirty="0">
                <a:latin typeface="Arial" charset="0"/>
                <a:cs typeface="Arial" charset="0"/>
              </a:rPr>
              <a:t>Period for schools to decide level to enroll in or change levels</a:t>
            </a:r>
          </a:p>
          <a:p>
            <a:pPr lvl="3"/>
            <a:r>
              <a:rPr lang="en-US" altLang="en-US" dirty="0">
                <a:latin typeface="Arial" charset="0"/>
                <a:cs typeface="Arial" charset="0"/>
              </a:rPr>
              <a:t>Open to existing and new qualified schools</a:t>
            </a:r>
          </a:p>
          <a:p>
            <a:pPr lvl="2"/>
            <a:r>
              <a:rPr lang="en-US" altLang="en-US" b="1" dirty="0">
                <a:latin typeface="Arial" charset="0"/>
                <a:cs typeface="Arial" charset="0"/>
              </a:rPr>
              <a:t>Complete:</a:t>
            </a:r>
          </a:p>
          <a:p>
            <a:pPr lvl="2"/>
            <a:r>
              <a:rPr lang="en-US" altLang="en-US" dirty="0">
                <a:latin typeface="Arial" charset="0"/>
                <a:cs typeface="Arial" charset="0"/>
              </a:rPr>
              <a:t>Open Enrollment Membership/Change Form</a:t>
            </a:r>
          </a:p>
          <a:p>
            <a:pPr lvl="2"/>
            <a:r>
              <a:rPr lang="en-US" altLang="en-US" dirty="0">
                <a:latin typeface="Arial" charset="0"/>
                <a:cs typeface="Arial" charset="0"/>
              </a:rPr>
              <a:t>Memorandum of Understanding (MOU)</a:t>
            </a:r>
          </a:p>
          <a:p>
            <a:pPr lvl="2"/>
            <a:r>
              <a:rPr lang="en-US" altLang="en-US" b="1" i="1" u="sng" dirty="0">
                <a:latin typeface="Arial" charset="0"/>
                <a:cs typeface="Arial" charset="0"/>
              </a:rPr>
              <a:t>New members can join any time (on a pro-rated basis)!</a:t>
            </a:r>
          </a:p>
          <a:p>
            <a:r>
              <a:rPr lang="en-US" altLang="en-US" dirty="0">
                <a:latin typeface="Arial" charset="0"/>
                <a:cs typeface="Arial" charset="0"/>
              </a:rPr>
              <a:t>Membership Period: July 1 – June 30 </a:t>
            </a:r>
          </a:p>
        </p:txBody>
      </p:sp>
      <p:sp>
        <p:nvSpPr>
          <p:cNvPr id="2" name="TextBox 1"/>
          <p:cNvSpPr txBox="1"/>
          <p:nvPr/>
        </p:nvSpPr>
        <p:spPr>
          <a:xfrm>
            <a:off x="2286000" y="304800"/>
            <a:ext cx="1219200" cy="369332"/>
          </a:xfrm>
          <a:prstGeom prst="rect">
            <a:avLst/>
          </a:prstGeom>
          <a:noFill/>
        </p:spPr>
        <p:txBody>
          <a:bodyPr wrap="square" rtlCol="0">
            <a:spAutoFit/>
          </a:bodyPr>
          <a:lstStyle/>
          <a:p>
            <a:endParaRPr lang="en-US" dirty="0"/>
          </a:p>
        </p:txBody>
      </p:sp>
      <p:pic>
        <p:nvPicPr>
          <p:cNvPr id="5" name="Picture 15"/>
          <p:cNvPicPr>
            <a:picLocks noChangeAspect="1" noChangeArrowheads="1"/>
          </p:cNvPicPr>
          <p:nvPr/>
        </p:nvPicPr>
        <p:blipFill>
          <a:blip r:embed="rId3">
            <a:extLst>
              <a:ext uri="{28A0092B-C50C-407E-A947-70E740481C1C}">
                <a14:useLocalDpi xmlns:a14="http://schemas.microsoft.com/office/drawing/2010/main" val="0"/>
              </a:ext>
            </a:extLst>
          </a:blip>
          <a:srcRect l="14584" t="30769" r="53685" b="57053"/>
          <a:stretch>
            <a:fillRect/>
          </a:stretch>
        </p:blipFill>
        <p:spPr bwMode="auto">
          <a:xfrm>
            <a:off x="1971447" y="176213"/>
            <a:ext cx="2381250" cy="56197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E49BEF9F-D714-4685-9E23-6D2BD0A8B698}"/>
              </a:ext>
            </a:extLst>
          </p:cNvPr>
          <p:cNvCxnSpPr/>
          <p:nvPr/>
        </p:nvCxnSpPr>
        <p:spPr>
          <a:xfrm>
            <a:off x="1600200" y="685800"/>
            <a:ext cx="8991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3962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237831"/>
            <a:ext cx="13093156" cy="7333661"/>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b="-18444"/>
            </a:stretch>
          </a:blipFill>
        </p:spPr>
        <p:txBody>
          <a:bodyPr/>
          <a:lstStyle/>
          <a:p>
            <a:endParaRPr lang="en-US" sz="1200"/>
          </a:p>
        </p:txBody>
      </p:sp>
      <p:sp>
        <p:nvSpPr>
          <p:cNvPr id="3" name="Freeform 3"/>
          <p:cNvSpPr/>
          <p:nvPr/>
        </p:nvSpPr>
        <p:spPr>
          <a:xfrm rot="5400000">
            <a:off x="2997593" y="3431273"/>
            <a:ext cx="4166429" cy="10416"/>
          </a:xfrm>
          <a:custGeom>
            <a:avLst/>
            <a:gdLst/>
            <a:ahLst/>
            <a:cxnLst/>
            <a:rect l="l" t="t" r="r" b="b"/>
            <a:pathLst>
              <a:path w="6249644" h="15624">
                <a:moveTo>
                  <a:pt x="0" y="0"/>
                </a:moveTo>
                <a:lnTo>
                  <a:pt x="6249644" y="0"/>
                </a:lnTo>
                <a:lnTo>
                  <a:pt x="6249644" y="15624"/>
                </a:lnTo>
                <a:lnTo>
                  <a:pt x="0" y="156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38" name="TextBox 38"/>
          <p:cNvSpPr txBox="1"/>
          <p:nvPr/>
        </p:nvSpPr>
        <p:spPr>
          <a:xfrm>
            <a:off x="747324" y="1019798"/>
            <a:ext cx="3837368" cy="2400657"/>
          </a:xfrm>
          <a:prstGeom prst="rect">
            <a:avLst/>
          </a:prstGeom>
        </p:spPr>
        <p:txBody>
          <a:bodyPr wrap="square" lIns="0" tIns="0" rIns="0" bIns="0" rtlCol="0" anchor="t">
            <a:spAutoFit/>
          </a:bodyPr>
          <a:lstStyle/>
          <a:p>
            <a:r>
              <a:rPr lang="en-US" sz="6000" b="1" dirty="0">
                <a:latin typeface="Aptos"/>
                <a:cs typeface="Arial"/>
              </a:rPr>
              <a:t>MORNING </a:t>
            </a:r>
            <a:br>
              <a:rPr lang="en-US" sz="6000" b="1" dirty="0">
                <a:latin typeface="Aptos"/>
                <a:cs typeface="Arial"/>
              </a:rPr>
            </a:br>
            <a:r>
              <a:rPr lang="en-US" sz="6000" b="1" dirty="0">
                <a:latin typeface="Aptos"/>
                <a:cs typeface="Arial"/>
              </a:rPr>
              <a:t>WARM UP</a:t>
            </a:r>
          </a:p>
          <a:p>
            <a:pPr marL="171450" indent="-171450">
              <a:buFont typeface="Arial" panose="020B0604020202020204" pitchFamily="34" charset="0"/>
              <a:buChar char="•"/>
            </a:pPr>
            <a:endParaRPr lang="en-US" sz="3200" dirty="0">
              <a:latin typeface="Aptos" panose="020B0004020202020204" pitchFamily="34" charset="0"/>
              <a:cs typeface="Arial" panose="020B0604020202020204" pitchFamily="34" charset="0"/>
            </a:endParaRPr>
          </a:p>
        </p:txBody>
      </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6">
              <a:extLst>
                <a:ext uri="{96DAC541-7B7A-43D3-8B79-37D633B846F1}">
                  <asvg:svgBlip xmlns:asvg="http://schemas.microsoft.com/office/drawing/2016/SVG/main" r:embed="rId7"/>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4">
              <a:extLst>
                <a:ext uri="{96DAC541-7B7A-43D3-8B79-37D633B846F1}">
                  <asvg:svgBlip xmlns:asvg="http://schemas.microsoft.com/office/drawing/2016/SVG/main" r:embed="rId15"/>
                </a:ext>
              </a:extLst>
            </a:blip>
            <a:stretch>
              <a:fillRect t="-561128"/>
            </a:stretch>
          </a:blipFill>
        </p:spPr>
      </p:sp>
      <p:sp>
        <p:nvSpPr>
          <p:cNvPr id="47" name="Freeform 47"/>
          <p:cNvSpPr/>
          <p:nvPr/>
        </p:nvSpPr>
        <p:spPr>
          <a:xfrm flipH="1">
            <a:off x="10687906" y="5697807"/>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6">
              <a:extLst>
                <a:ext uri="{96DAC541-7B7A-43D3-8B79-37D633B846F1}">
                  <asvg:svgBlip xmlns:asvg="http://schemas.microsoft.com/office/drawing/2016/SVG/main" r:embed="rId17"/>
                </a:ext>
              </a:extLst>
            </a:blip>
            <a:stretch>
              <a:fillRect/>
            </a:stretch>
          </a:blipFill>
        </p:spPr>
      </p:sp>
      <p:pic>
        <p:nvPicPr>
          <p:cNvPr id="54" name="Picture 53">
            <a:extLst>
              <a:ext uri="{FF2B5EF4-FFF2-40B4-BE49-F238E27FC236}">
                <a16:creationId xmlns:a16="http://schemas.microsoft.com/office/drawing/2014/main" id="{3067D24A-1042-4329-83B8-3078934EFA11}"/>
              </a:ext>
            </a:extLst>
          </p:cNvPr>
          <p:cNvPicPr>
            <a:picLocks noChangeAspect="1"/>
          </p:cNvPicPr>
          <p:nvPr/>
        </p:nvPicPr>
        <p:blipFill>
          <a:blip r:embed="rId18">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42292" y="42194"/>
            <a:ext cx="2723636" cy="727072"/>
          </a:xfrm>
          <a:prstGeom prst="rect">
            <a:avLst/>
          </a:prstGeom>
        </p:spPr>
      </p:pic>
      <p:sp>
        <p:nvSpPr>
          <p:cNvPr id="32" name="TextBox 38">
            <a:extLst>
              <a:ext uri="{FF2B5EF4-FFF2-40B4-BE49-F238E27FC236}">
                <a16:creationId xmlns:a16="http://schemas.microsoft.com/office/drawing/2014/main" id="{8B0E1E5A-5609-40AB-BA54-32C5B828640A}"/>
              </a:ext>
            </a:extLst>
          </p:cNvPr>
          <p:cNvSpPr txBox="1"/>
          <p:nvPr/>
        </p:nvSpPr>
        <p:spPr>
          <a:xfrm>
            <a:off x="5851181" y="778089"/>
            <a:ext cx="5822863" cy="3600986"/>
          </a:xfrm>
          <a:prstGeom prst="rect">
            <a:avLst/>
          </a:prstGeom>
        </p:spPr>
        <p:txBody>
          <a:bodyPr wrap="square" lIns="0" tIns="0" rIns="0" bIns="0" rtlCol="0" anchor="t">
            <a:spAutoFit/>
          </a:bodyPr>
          <a:lstStyle/>
          <a:p>
            <a:pPr algn="ctr"/>
            <a:r>
              <a:rPr lang="en-US" sz="7200" b="1" dirty="0">
                <a:latin typeface="Aptos"/>
                <a:cs typeface="Arial"/>
              </a:rPr>
              <a:t>Would you rather…</a:t>
            </a:r>
          </a:p>
          <a:p>
            <a:pPr algn="ctr"/>
            <a:endParaRPr lang="en-US" sz="1100" b="1" dirty="0">
              <a:latin typeface="Aptos"/>
              <a:cs typeface="Arial"/>
            </a:endParaRPr>
          </a:p>
          <a:p>
            <a:pPr algn="ctr"/>
            <a:r>
              <a:rPr lang="en-US" sz="3600" b="1" dirty="0">
                <a:latin typeface="Aptos"/>
                <a:cs typeface="Arial"/>
              </a:rPr>
              <a:t>Put your answer in the chat</a:t>
            </a:r>
          </a:p>
          <a:p>
            <a:pPr marL="171450" indent="-171450" algn="ctr">
              <a:buFont typeface="Arial" panose="020B0604020202020204" pitchFamily="34" charset="0"/>
              <a:buChar char="•"/>
            </a:pPr>
            <a:endParaRPr lang="en-US" sz="4000" dirty="0">
              <a:latin typeface="Aptos" panose="020B00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CC1FCF3-B5B6-454F-AD61-12BF41F2D902}"/>
              </a:ext>
            </a:extLst>
          </p:cNvPr>
          <p:cNvSpPr txBox="1"/>
          <p:nvPr/>
        </p:nvSpPr>
        <p:spPr>
          <a:xfrm>
            <a:off x="5884320" y="4061943"/>
            <a:ext cx="5913808" cy="369332"/>
          </a:xfrm>
          <a:prstGeom prst="rect">
            <a:avLst/>
          </a:prstGeom>
          <a:noFill/>
        </p:spPr>
        <p:txBody>
          <a:bodyPr wrap="square" rtlCol="0">
            <a:spAutoFit/>
          </a:bodyPr>
          <a:lstStyle/>
          <a:p>
            <a:r>
              <a:rPr lang="en-US" dirty="0"/>
              <a:t>Would you rather go on a hayride or visit a corn maze?</a:t>
            </a:r>
          </a:p>
        </p:txBody>
      </p:sp>
      <p:sp>
        <p:nvSpPr>
          <p:cNvPr id="33" name="TextBox 32">
            <a:extLst>
              <a:ext uri="{FF2B5EF4-FFF2-40B4-BE49-F238E27FC236}">
                <a16:creationId xmlns:a16="http://schemas.microsoft.com/office/drawing/2014/main" id="{50CE51AC-7C36-4EB7-BB89-7F90752614E3}"/>
              </a:ext>
            </a:extLst>
          </p:cNvPr>
          <p:cNvSpPr txBox="1"/>
          <p:nvPr/>
        </p:nvSpPr>
        <p:spPr>
          <a:xfrm>
            <a:off x="5872757" y="4591300"/>
            <a:ext cx="5439664" cy="1200329"/>
          </a:xfrm>
          <a:prstGeom prst="rect">
            <a:avLst/>
          </a:prstGeom>
          <a:noFill/>
        </p:spPr>
        <p:txBody>
          <a:bodyPr wrap="square" rtlCol="0">
            <a:spAutoFit/>
          </a:bodyPr>
          <a:lstStyle/>
          <a:p>
            <a:r>
              <a:rPr lang="en-US" dirty="0"/>
              <a:t>Would you rather have pumpkin spice all year round or peppermint  all year round?</a:t>
            </a:r>
          </a:p>
          <a:p>
            <a:br>
              <a:rPr lang="en-US" dirty="0"/>
            </a:br>
            <a:endParaRPr lang="en-US" dirty="0"/>
          </a:p>
        </p:txBody>
      </p:sp>
      <p:sp>
        <p:nvSpPr>
          <p:cNvPr id="34" name="TextBox 33">
            <a:extLst>
              <a:ext uri="{FF2B5EF4-FFF2-40B4-BE49-F238E27FC236}">
                <a16:creationId xmlns:a16="http://schemas.microsoft.com/office/drawing/2014/main" id="{72AFBC4A-4DF5-4B3F-80E6-9EA5EF80DB0D}"/>
              </a:ext>
            </a:extLst>
          </p:cNvPr>
          <p:cNvSpPr txBox="1"/>
          <p:nvPr/>
        </p:nvSpPr>
        <p:spPr>
          <a:xfrm>
            <a:off x="5851181" y="5350762"/>
            <a:ext cx="5325032" cy="646331"/>
          </a:xfrm>
          <a:prstGeom prst="rect">
            <a:avLst/>
          </a:prstGeom>
          <a:noFill/>
        </p:spPr>
        <p:txBody>
          <a:bodyPr wrap="square" rtlCol="0">
            <a:spAutoFit/>
          </a:bodyPr>
          <a:lstStyle/>
          <a:p>
            <a:r>
              <a:rPr lang="en-US" dirty="0"/>
              <a:t>Would you rather attend a haunted house or gather for a bonfire?</a:t>
            </a:r>
          </a:p>
        </p:txBody>
      </p:sp>
      <p:sp>
        <p:nvSpPr>
          <p:cNvPr id="35" name="TextBox 34">
            <a:extLst>
              <a:ext uri="{FF2B5EF4-FFF2-40B4-BE49-F238E27FC236}">
                <a16:creationId xmlns:a16="http://schemas.microsoft.com/office/drawing/2014/main" id="{81D3CBB2-4A66-4D6F-AD02-82812CD94A71}"/>
              </a:ext>
            </a:extLst>
          </p:cNvPr>
          <p:cNvSpPr txBox="1"/>
          <p:nvPr/>
        </p:nvSpPr>
        <p:spPr>
          <a:xfrm>
            <a:off x="5851181" y="6143979"/>
            <a:ext cx="5034410" cy="369332"/>
          </a:xfrm>
          <a:prstGeom prst="rect">
            <a:avLst/>
          </a:prstGeom>
          <a:noFill/>
        </p:spPr>
        <p:txBody>
          <a:bodyPr wrap="square" rtlCol="0">
            <a:spAutoFit/>
          </a:bodyPr>
          <a:lstStyle/>
          <a:p>
            <a:r>
              <a:rPr lang="en-US" dirty="0"/>
              <a:t>Apple cider donuts or pumpkin bread?</a:t>
            </a:r>
          </a:p>
        </p:txBody>
      </p:sp>
      <p:pic>
        <p:nvPicPr>
          <p:cNvPr id="5122" name="Picture 2">
            <a:extLst>
              <a:ext uri="{FF2B5EF4-FFF2-40B4-BE49-F238E27FC236}">
                <a16:creationId xmlns:a16="http://schemas.microsoft.com/office/drawing/2014/main" id="{AB9A28A6-4A1F-4F01-A691-28021F9CC03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0381" y="2981517"/>
            <a:ext cx="3936066" cy="262404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26029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P spid="34" grpId="0"/>
      <p:bldP spid="3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09600"/>
          </a:xfrm>
          <a:prstGeom prst="rect">
            <a:avLst/>
          </a:prstGeom>
          <a:solidFill>
            <a:srgbClr val="9B2D1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cs typeface="Arial" panose="020B0604020202020204" pitchFamily="34" charset="0"/>
              </a:rPr>
              <a:t> </a:t>
            </a:r>
            <a:r>
              <a:rPr lang="en-US" sz="3200" b="1" dirty="0">
                <a:solidFill>
                  <a:schemeClr val="bg1"/>
                </a:solidFill>
                <a:latin typeface="Arial" panose="020B0604020202020204" pitchFamily="34" charset="0"/>
                <a:cs typeface="Arial" panose="020B0604020202020204" pitchFamily="34" charset="0"/>
              </a:rPr>
              <a:t>Vendor Partners</a:t>
            </a:r>
            <a:endParaRPr lang="en-US" sz="3200"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524000" y="6477000"/>
            <a:ext cx="9144000" cy="381000"/>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1998" y="6442126"/>
            <a:ext cx="1197334" cy="411960"/>
          </a:xfrm>
          <a:prstGeom prst="rect">
            <a:avLst/>
          </a:prstGeom>
        </p:spPr>
      </p:pic>
      <p:sp>
        <p:nvSpPr>
          <p:cNvPr id="8" name="Rectangle 3"/>
          <p:cNvSpPr txBox="1">
            <a:spLocks/>
          </p:cNvSpPr>
          <p:nvPr/>
        </p:nvSpPr>
        <p:spPr>
          <a:xfrm>
            <a:off x="2133601" y="2209800"/>
            <a:ext cx="7979465" cy="4038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1800" dirty="0">
                <a:solidFill>
                  <a:schemeClr val="tx1"/>
                </a:solidFill>
                <a:latin typeface="Arial" panose="020B0604020202020204" pitchFamily="34" charset="0"/>
                <a:cs typeface="Arial" panose="020B0604020202020204" pitchFamily="34" charset="0"/>
              </a:rPr>
              <a:t>Certiport, a </a:t>
            </a:r>
            <a:r>
              <a:rPr lang="en-US" sz="1800" b="1" dirty="0">
                <a:solidFill>
                  <a:schemeClr val="tx1"/>
                </a:solidFill>
                <a:latin typeface="Arial" panose="020B0604020202020204" pitchFamily="34" charset="0"/>
                <a:cs typeface="Arial" panose="020B0604020202020204" pitchFamily="34" charset="0"/>
              </a:rPr>
              <a:t>Pearson VUE</a:t>
            </a:r>
            <a:r>
              <a:rPr lang="en-US" sz="1800" dirty="0">
                <a:solidFill>
                  <a:schemeClr val="tx1"/>
                </a:solidFill>
                <a:latin typeface="Arial" panose="020B0604020202020204" pitchFamily="34" charset="0"/>
                <a:cs typeface="Arial" panose="020B0604020202020204" pitchFamily="34" charset="0"/>
              </a:rPr>
              <a:t> business, was established in 1997 and is now the leading provider of certification exam development, delivery, and program management services.  Certiport exams are delivered through an expansive network of over 14,000 Certiport Authorized Testing Centers worldwide.</a:t>
            </a:r>
          </a:p>
          <a:p>
            <a:pPr algn="l"/>
            <a:endParaRPr lang="en-US" sz="1800" dirty="0">
              <a:solidFill>
                <a:schemeClr val="tx1"/>
              </a:solidFill>
              <a:latin typeface="Arial" panose="020B0604020202020204" pitchFamily="34" charset="0"/>
              <a:cs typeface="Arial" panose="020B0604020202020204" pitchFamily="34" charset="0"/>
            </a:endParaRPr>
          </a:p>
          <a:p>
            <a:pPr algn="l"/>
            <a:r>
              <a:rPr lang="en-US" sz="1800" dirty="0">
                <a:solidFill>
                  <a:schemeClr val="tx1"/>
                </a:solidFill>
                <a:latin typeface="Arial" panose="020B0604020202020204" pitchFamily="34" charset="0"/>
                <a:cs typeface="Arial" panose="020B0604020202020204" pitchFamily="34" charset="0"/>
              </a:rPr>
              <a:t>Certiport delivers more than three million exams each year through the secondary, post-secondary, workforce, and corporate technology markets in 148 countries and 26 languages.</a:t>
            </a:r>
          </a:p>
          <a:p>
            <a:pPr algn="l"/>
            <a:endParaRPr lang="en-US" sz="1800" dirty="0">
              <a:solidFill>
                <a:schemeClr val="tx1"/>
              </a:solidFill>
              <a:latin typeface="Arial" panose="020B0604020202020204" pitchFamily="34" charset="0"/>
              <a:cs typeface="Arial" panose="020B0604020202020204" pitchFamily="34" charset="0"/>
            </a:endParaRPr>
          </a:p>
          <a:p>
            <a:pPr algn="l"/>
            <a:r>
              <a:rPr lang="en-US" sz="1800" b="1" dirty="0">
                <a:solidFill>
                  <a:srgbClr val="C00000"/>
                </a:solidFill>
                <a:latin typeface="Arial" panose="020B0604020202020204" pitchFamily="34" charset="0"/>
                <a:cs typeface="Arial" panose="020B0604020202020204" pitchFamily="34" charset="0"/>
              </a:rPr>
              <a:t>OTDN Discount: </a:t>
            </a:r>
            <a:endParaRPr lang="en-US" sz="1800" dirty="0">
              <a:solidFill>
                <a:srgbClr val="C00000"/>
              </a:solidFill>
              <a:latin typeface="Arial" panose="020B0604020202020204" pitchFamily="34" charset="0"/>
              <a:cs typeface="Arial" panose="020B0604020202020204" pitchFamily="34" charset="0"/>
            </a:endParaRPr>
          </a:p>
          <a:p>
            <a:pPr algn="l"/>
            <a:r>
              <a:rPr lang="en-US" sz="1800" b="1" dirty="0">
                <a:solidFill>
                  <a:srgbClr val="C00000"/>
                </a:solidFill>
                <a:latin typeface="Arial" panose="020B0604020202020204" pitchFamily="34" charset="0"/>
                <a:cs typeface="Arial" panose="020B0604020202020204" pitchFamily="34" charset="0"/>
              </a:rPr>
              <a:t>10% </a:t>
            </a:r>
            <a:r>
              <a:rPr lang="en-US" sz="1800" dirty="0">
                <a:solidFill>
                  <a:srgbClr val="C00000"/>
                </a:solidFill>
                <a:latin typeface="Arial" panose="020B0604020202020204" pitchFamily="34" charset="0"/>
                <a:cs typeface="Arial" panose="020B0604020202020204" pitchFamily="34" charset="0"/>
              </a:rPr>
              <a:t>discount on all certification exams</a:t>
            </a:r>
          </a:p>
          <a:p>
            <a:pPr algn="l"/>
            <a:r>
              <a:rPr lang="en-US" sz="1800" b="1" dirty="0">
                <a:solidFill>
                  <a:srgbClr val="C00000"/>
                </a:solidFill>
                <a:latin typeface="Arial" panose="020B0604020202020204" pitchFamily="34" charset="0"/>
                <a:cs typeface="Arial" panose="020B0604020202020204" pitchFamily="34" charset="0"/>
              </a:rPr>
              <a:t>Free</a:t>
            </a:r>
            <a:r>
              <a:rPr lang="en-US" sz="1800" dirty="0">
                <a:solidFill>
                  <a:srgbClr val="C00000"/>
                </a:solidFill>
                <a:latin typeface="Arial" panose="020B0604020202020204" pitchFamily="34" charset="0"/>
                <a:cs typeface="Arial" panose="020B0604020202020204" pitchFamily="34" charset="0"/>
              </a:rPr>
              <a:t> exams and training for instructors</a:t>
            </a:r>
          </a:p>
          <a:p>
            <a:pPr algn="l">
              <a:lnSpc>
                <a:spcPct val="80000"/>
              </a:lnSpc>
            </a:pPr>
            <a:endParaRPr lang="en-US" altLang="en-US" sz="2000" b="1" dirty="0">
              <a:solidFill>
                <a:prstClr val="black"/>
              </a:solidFill>
            </a:endParaRPr>
          </a:p>
        </p:txBody>
      </p:sp>
      <p:sp>
        <p:nvSpPr>
          <p:cNvPr id="2" name="AutoShape 5" descr="Image result for certiport log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5279" y="762000"/>
            <a:ext cx="3028950" cy="1335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Diagonal Corners Rounded 2">
            <a:extLst>
              <a:ext uri="{FF2B5EF4-FFF2-40B4-BE49-F238E27FC236}">
                <a16:creationId xmlns:a16="http://schemas.microsoft.com/office/drawing/2014/main" id="{87138FC9-80BB-D02D-CD2D-DB5D8CCE94A1}"/>
              </a:ext>
            </a:extLst>
          </p:cNvPr>
          <p:cNvSpPr/>
          <p:nvPr/>
        </p:nvSpPr>
        <p:spPr>
          <a:xfrm>
            <a:off x="5034229" y="1371601"/>
            <a:ext cx="4850148" cy="45719"/>
          </a:xfrm>
          <a:prstGeom prst="round2DiagRect">
            <a:avLst/>
          </a:prstGeom>
          <a:gradFill flip="none" rotWithShape="1">
            <a:gsLst>
              <a:gs pos="0">
                <a:schemeClr val="bg1">
                  <a:lumMod val="50000"/>
                </a:schemeClr>
              </a:gs>
              <a:gs pos="32000">
                <a:schemeClr val="bg1">
                  <a:lumMod val="75000"/>
                </a:schemeClr>
              </a:gs>
              <a:gs pos="53000">
                <a:schemeClr val="bg1"/>
              </a:gs>
              <a:gs pos="73000">
                <a:schemeClr val="bg1">
                  <a:lumMod val="75000"/>
                </a:schemeClr>
              </a:gs>
              <a:gs pos="95000">
                <a:schemeClr val="bg1">
                  <a:lumMod val="50000"/>
                </a:schemeClr>
              </a:gs>
            </a:gsLst>
            <a:lin ang="6000000" scaled="0"/>
            <a:tileRect/>
          </a:gra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0033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638300" y="856211"/>
            <a:ext cx="8991600" cy="1143000"/>
          </a:xfrm>
        </p:spPr>
        <p:txBody>
          <a:bodyPr>
            <a:normAutofit/>
          </a:bodyPr>
          <a:lstStyle/>
          <a:p>
            <a:pPr algn="ctr"/>
            <a:r>
              <a:rPr lang="en-US" altLang="en-US" sz="3200" b="1" dirty="0">
                <a:solidFill>
                  <a:srgbClr val="9B2D1F"/>
                </a:solidFill>
                <a:latin typeface="Arial" panose="020B0604020202020204" pitchFamily="34" charset="0"/>
                <a:cs typeface="Arial" panose="020B0604020202020204" pitchFamily="34" charset="0"/>
              </a:rPr>
              <a:t>New Certifications </a:t>
            </a:r>
          </a:p>
        </p:txBody>
      </p:sp>
      <p:sp>
        <p:nvSpPr>
          <p:cNvPr id="14339" name="Content Placeholder 2"/>
          <p:cNvSpPr>
            <a:spLocks noGrp="1"/>
          </p:cNvSpPr>
          <p:nvPr>
            <p:ph sz="quarter" idx="1"/>
          </p:nvPr>
        </p:nvSpPr>
        <p:spPr>
          <a:xfrm>
            <a:off x="2743200" y="2133600"/>
            <a:ext cx="6781800" cy="4495800"/>
          </a:xfrm>
        </p:spPr>
        <p:txBody>
          <a:bodyPr>
            <a:normAutofit/>
          </a:bodyPr>
          <a:lstStyle/>
          <a:p>
            <a:pPr marL="0" lvl="1" indent="0">
              <a:spcBef>
                <a:spcPts val="580"/>
              </a:spcBef>
              <a:buClr>
                <a:schemeClr val="accent1"/>
              </a:buClr>
              <a:buNone/>
              <a:defRPr/>
            </a:pPr>
            <a:endParaRPr lang="en-US" altLang="en-US" sz="2000" b="1" dirty="0">
              <a:latin typeface="Calibri" panose="020F0502020204030204" pitchFamily="34" charset="0"/>
              <a:cs typeface="Arial" charset="0"/>
            </a:endParaRPr>
          </a:p>
          <a:p>
            <a:pPr marL="0" lvl="1" indent="0">
              <a:spcBef>
                <a:spcPts val="580"/>
              </a:spcBef>
              <a:buClr>
                <a:schemeClr val="accent1"/>
              </a:buClr>
              <a:buNone/>
              <a:defRPr/>
            </a:pPr>
            <a:r>
              <a:rPr lang="en-US" altLang="en-US" b="1" dirty="0" err="1">
                <a:latin typeface="Calibri" panose="020F0502020204030204" pitchFamily="34" charset="0"/>
                <a:cs typeface="Arial" charset="0"/>
              </a:rPr>
              <a:t>Certiport</a:t>
            </a:r>
            <a:r>
              <a:rPr lang="en-US" altLang="en-US" b="1" dirty="0">
                <a:latin typeface="Calibri" panose="020F0502020204030204" pitchFamily="34" charset="0"/>
                <a:cs typeface="Arial" charset="0"/>
              </a:rPr>
              <a:t> –Vendor Partner</a:t>
            </a:r>
          </a:p>
          <a:p>
            <a:pPr marL="0" lvl="1" indent="0">
              <a:spcBef>
                <a:spcPts val="580"/>
              </a:spcBef>
              <a:buClr>
                <a:schemeClr val="accent1"/>
              </a:buClr>
              <a:buNone/>
              <a:defRPr/>
            </a:pPr>
            <a:endParaRPr lang="en-US" altLang="en-US" b="1" dirty="0">
              <a:latin typeface="Calibri" panose="020F0502020204030204" pitchFamily="34" charset="0"/>
              <a:cs typeface="Arial" charset="0"/>
            </a:endParaRPr>
          </a:p>
          <a:p>
            <a:pPr marL="457200" lvl="1" indent="-457200">
              <a:spcBef>
                <a:spcPts val="580"/>
              </a:spcBef>
              <a:buClr>
                <a:schemeClr val="accent1"/>
              </a:buClr>
              <a:defRPr/>
            </a:pPr>
            <a:r>
              <a:rPr lang="en-US" sz="2000" b="1" dirty="0">
                <a:solidFill>
                  <a:srgbClr val="000000"/>
                </a:solidFill>
                <a:latin typeface="Calibri" panose="020F0502020204030204" pitchFamily="34" charset="0"/>
                <a:cs typeface="Calibri" panose="020F0502020204030204" pitchFamily="34" charset="0"/>
              </a:rPr>
              <a:t>Agriscience and Technology Careers, </a:t>
            </a:r>
          </a:p>
          <a:p>
            <a:pPr marL="457200" lvl="1" indent="-457200">
              <a:spcBef>
                <a:spcPts val="580"/>
              </a:spcBef>
              <a:buClr>
                <a:schemeClr val="accent1"/>
              </a:buClr>
              <a:defRPr/>
            </a:pPr>
            <a:r>
              <a:rPr lang="en-US" sz="2000" b="1" dirty="0">
                <a:solidFill>
                  <a:srgbClr val="000000"/>
                </a:solidFill>
                <a:latin typeface="Calibri" panose="020F0502020204030204" pitchFamily="34" charset="0"/>
                <a:cs typeface="Calibri" panose="020F0502020204030204" pitchFamily="34" charset="0"/>
              </a:rPr>
              <a:t>Health Sciences Careers, </a:t>
            </a:r>
          </a:p>
          <a:p>
            <a:pPr marL="457200" lvl="1" indent="-457200">
              <a:spcBef>
                <a:spcPts val="580"/>
              </a:spcBef>
              <a:buClr>
                <a:schemeClr val="accent1"/>
              </a:buClr>
              <a:defRPr/>
            </a:pPr>
            <a:r>
              <a:rPr lang="en-US" sz="2000" b="1" dirty="0">
                <a:solidFill>
                  <a:srgbClr val="000000"/>
                </a:solidFill>
                <a:latin typeface="Calibri" panose="020F0502020204030204" pitchFamily="34" charset="0"/>
                <a:cs typeface="Calibri" panose="020F0502020204030204" pitchFamily="34" charset="0"/>
              </a:rPr>
              <a:t>Hospitality and Culinary Arts Careers</a:t>
            </a:r>
          </a:p>
          <a:p>
            <a:pPr marL="457200" lvl="1" indent="-457200">
              <a:spcBef>
                <a:spcPts val="580"/>
              </a:spcBef>
              <a:buClr>
                <a:schemeClr val="accent1"/>
              </a:buClr>
              <a:defRPr/>
            </a:pPr>
            <a:r>
              <a:rPr lang="en-US" sz="2000" b="1" dirty="0">
                <a:solidFill>
                  <a:srgbClr val="000000"/>
                </a:solidFill>
                <a:latin typeface="Calibri" panose="020F0502020204030204" pitchFamily="34" charset="0"/>
                <a:cs typeface="Calibri" panose="020F0502020204030204" pitchFamily="34" charset="0"/>
              </a:rPr>
              <a:t>AI</a:t>
            </a:r>
            <a:endParaRPr lang="en-US" altLang="en-US" sz="2000" b="1" dirty="0">
              <a:latin typeface="Calibri" panose="020F0502020204030204" pitchFamily="34" charset="0"/>
              <a:cs typeface="Calibri" panose="020F0502020204030204" pitchFamily="34" charset="0"/>
            </a:endParaRPr>
          </a:p>
          <a:p>
            <a:pPr marL="0" lvl="1" indent="0">
              <a:spcBef>
                <a:spcPts val="580"/>
              </a:spcBef>
              <a:buClr>
                <a:schemeClr val="accent1"/>
              </a:buClr>
              <a:buNone/>
              <a:defRPr/>
            </a:pPr>
            <a:endParaRPr lang="en-US" altLang="en-US" sz="2000" b="1" dirty="0">
              <a:latin typeface="Calibri" panose="020F0502020204030204" pitchFamily="34" charset="0"/>
              <a:cs typeface="Arial" charset="0"/>
            </a:endParaRPr>
          </a:p>
          <a:p>
            <a:pPr marL="457200" lvl="1" indent="-457200">
              <a:spcBef>
                <a:spcPts val="580"/>
              </a:spcBef>
              <a:buClr>
                <a:schemeClr val="accent1"/>
              </a:buClr>
              <a:defRPr/>
            </a:pPr>
            <a:endParaRPr lang="en-US" altLang="en-US" sz="1600" b="1" dirty="0">
              <a:latin typeface="Calibri" panose="020F0502020204030204" pitchFamily="34" charset="0"/>
              <a:cs typeface="Arial" charset="0"/>
            </a:endParaRPr>
          </a:p>
        </p:txBody>
      </p:sp>
      <p:pic>
        <p:nvPicPr>
          <p:cNvPr id="4" name="Picture 15"/>
          <p:cNvPicPr>
            <a:picLocks noChangeAspect="1" noChangeArrowheads="1"/>
          </p:cNvPicPr>
          <p:nvPr/>
        </p:nvPicPr>
        <p:blipFill>
          <a:blip r:embed="rId3">
            <a:extLst>
              <a:ext uri="{28A0092B-C50C-407E-A947-70E740481C1C}">
                <a14:useLocalDpi xmlns:a14="http://schemas.microsoft.com/office/drawing/2010/main" val="0"/>
              </a:ext>
            </a:extLst>
          </a:blip>
          <a:srcRect l="14584" t="30769" r="53685" b="57053"/>
          <a:stretch>
            <a:fillRect/>
          </a:stretch>
        </p:blipFill>
        <p:spPr bwMode="auto">
          <a:xfrm>
            <a:off x="1971447" y="176213"/>
            <a:ext cx="2381250" cy="5619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600200" y="685800"/>
            <a:ext cx="8991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08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09600"/>
          </a:xfrm>
          <a:prstGeom prst="rect">
            <a:avLst/>
          </a:prstGeom>
          <a:solidFill>
            <a:srgbClr val="9B2D1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latin typeface="Arial" panose="020B0604020202020204" pitchFamily="34" charset="0"/>
                <a:cs typeface="Arial" panose="020B0604020202020204" pitchFamily="34" charset="0"/>
              </a:rPr>
              <a:t> Vendor Partners</a:t>
            </a:r>
            <a:endParaRPr lang="en-US" sz="3200"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524000" y="6477000"/>
            <a:ext cx="9144000" cy="381000"/>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998" y="6442126"/>
            <a:ext cx="1197334" cy="411960"/>
          </a:xfrm>
          <a:prstGeom prst="rect">
            <a:avLst/>
          </a:prstGeom>
        </p:spPr>
      </p:pic>
      <p:sp>
        <p:nvSpPr>
          <p:cNvPr id="7" name="Content Placeholder 1"/>
          <p:cNvSpPr txBox="1">
            <a:spLocks/>
          </p:cNvSpPr>
          <p:nvPr/>
        </p:nvSpPr>
        <p:spPr>
          <a:xfrm>
            <a:off x="2340665" y="1804759"/>
            <a:ext cx="7848600" cy="462661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endParaRPr lang="en-US" sz="2400" b="1" dirty="0">
              <a:solidFill>
                <a:prstClr val="black"/>
              </a:solidFill>
              <a:latin typeface="Arial" panose="020B0604020202020204" pitchFamily="34" charset="0"/>
              <a:cs typeface="Arial" panose="020B0604020202020204" pitchFamily="34" charset="0"/>
            </a:endParaRPr>
          </a:p>
          <a:p>
            <a:pPr algn="l"/>
            <a:endParaRPr lang="en-US" sz="2000" dirty="0">
              <a:solidFill>
                <a:prstClr val="black"/>
              </a:solidFill>
              <a:latin typeface="Arial" panose="020B0604020202020204" pitchFamily="34" charset="0"/>
              <a:cs typeface="Arial" panose="020B0604020202020204" pitchFamily="34" charset="0"/>
            </a:endParaRPr>
          </a:p>
          <a:p>
            <a:pPr algn="l"/>
            <a:endParaRPr lang="en-US" sz="2000" dirty="0">
              <a:solidFill>
                <a:prstClr val="black"/>
              </a:solidFill>
            </a:endParaRPr>
          </a:p>
          <a:p>
            <a:pPr algn="l"/>
            <a:endParaRPr lang="en-US" sz="2000" dirty="0">
              <a:solidFill>
                <a:prstClr val="black"/>
              </a:solidFill>
            </a:endParaRPr>
          </a:p>
          <a:p>
            <a:pPr algn="l"/>
            <a:endParaRPr lang="en-US" sz="2000" dirty="0">
              <a:solidFill>
                <a:prstClr val="black"/>
              </a:solidFill>
            </a:endParaRPr>
          </a:p>
        </p:txBody>
      </p:sp>
      <p:pic>
        <p:nvPicPr>
          <p:cNvPr id="9" name="Picture 2" descr="MS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707464"/>
            <a:ext cx="1676400" cy="10477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64465" y="1800845"/>
            <a:ext cx="7543800" cy="4801314"/>
          </a:xfrm>
          <a:prstGeom prst="rect">
            <a:avLst/>
          </a:prstGeom>
        </p:spPr>
        <p:txBody>
          <a:bodyPr wrap="square">
            <a:spAutoFit/>
          </a:bodyPr>
          <a:lstStyle/>
          <a:p>
            <a:r>
              <a:rPr lang="en-US" dirty="0">
                <a:latin typeface="Arial" panose="020B0604020202020204" pitchFamily="34" charset="0"/>
                <a:cs typeface="Arial" panose="020B0604020202020204" pitchFamily="34" charset="0"/>
              </a:rPr>
              <a:t>The Manufacturing Skill Standards Council (MSSC), is an industry-led, training, assessment and certification system focused on the core skills and knowledge needed by the nation’s front-line production and material handling workers.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nationwide MSSC System, based upon industry-defined and federally-endorsed standards, offers both entry-level and incumbent workers the opportunity to demonstrate that they have acquired the skills  needed in the technology-intensive jobs of the 21st century.  MSSC offers training programs and certifications for this workforce:</a:t>
            </a:r>
          </a:p>
          <a:p>
            <a:endParaRPr lang="en-US" dirty="0">
              <a:latin typeface="Arial" panose="020B0604020202020204" pitchFamily="34" charset="0"/>
              <a:cs typeface="Arial" panose="020B0604020202020204" pitchFamily="34" charset="0"/>
            </a:endParaRPr>
          </a:p>
          <a:p>
            <a:r>
              <a:rPr lang="en-US" cap="all" dirty="0">
                <a:latin typeface="Arial" panose="020B0604020202020204" pitchFamily="34" charset="0"/>
                <a:cs typeface="Arial" panose="020B0604020202020204" pitchFamily="34" charset="0"/>
              </a:rPr>
              <a:t>CERTIFIED PRODUCTION TECHNICIAN (CPT)</a:t>
            </a:r>
          </a:p>
          <a:p>
            <a:r>
              <a:rPr lang="en-US" cap="all" dirty="0">
                <a:latin typeface="Arial" panose="020B0604020202020204" pitchFamily="34" charset="0"/>
                <a:cs typeface="Arial" panose="020B0604020202020204" pitchFamily="34" charset="0"/>
              </a:rPr>
              <a:t>CERTIFIED LOGISTICS TECHNICIAN (CLT)</a:t>
            </a:r>
          </a:p>
          <a:p>
            <a:r>
              <a:rPr lang="en-US" cap="all" dirty="0">
                <a:latin typeface="Arial" panose="020B0604020202020204" pitchFamily="34" charset="0"/>
                <a:cs typeface="Arial" panose="020B0604020202020204" pitchFamily="34" charset="0"/>
              </a:rPr>
              <a:t>Certified LOGISTICS ASSOCIATE (CLA)</a:t>
            </a:r>
          </a:p>
          <a:p>
            <a:r>
              <a:rPr lang="en-US" cap="all" dirty="0">
                <a:latin typeface="Arial" panose="020B0604020202020204" pitchFamily="34" charset="0"/>
                <a:cs typeface="Arial" panose="020B0604020202020204" pitchFamily="34" charset="0"/>
              </a:rPr>
              <a:t>Supply chain automation technician (CT-SCA)</a:t>
            </a:r>
          </a:p>
          <a:p>
            <a:endParaRPr lang="en-US" cap="all" dirty="0"/>
          </a:p>
          <a:p>
            <a:r>
              <a:rPr lang="en-US" b="1" dirty="0">
                <a:solidFill>
                  <a:srgbClr val="C00000"/>
                </a:solidFill>
                <a:latin typeface="Calibri" panose="020F0502020204030204" pitchFamily="34" charset="0"/>
                <a:cs typeface="Calibri" panose="020F0502020204030204" pitchFamily="34" charset="0"/>
              </a:rPr>
              <a:t>OTDN Discount: 25% off all training programs</a:t>
            </a:r>
            <a:endParaRPr lang="en-US" cap="all" dirty="0"/>
          </a:p>
        </p:txBody>
      </p:sp>
      <p:sp>
        <p:nvSpPr>
          <p:cNvPr id="3" name="Rectangle: Diagonal Corners Rounded 2">
            <a:extLst>
              <a:ext uri="{FF2B5EF4-FFF2-40B4-BE49-F238E27FC236}">
                <a16:creationId xmlns:a16="http://schemas.microsoft.com/office/drawing/2014/main" id="{A545BF9C-F027-47C1-AA13-3380A3F3BDC6}"/>
              </a:ext>
            </a:extLst>
          </p:cNvPr>
          <p:cNvSpPr/>
          <p:nvPr/>
        </p:nvSpPr>
        <p:spPr>
          <a:xfrm>
            <a:off x="3733801" y="1371601"/>
            <a:ext cx="6150577" cy="45719"/>
          </a:xfrm>
          <a:prstGeom prst="round2DiagRect">
            <a:avLst/>
          </a:prstGeom>
          <a:gradFill flip="none" rotWithShape="1">
            <a:gsLst>
              <a:gs pos="0">
                <a:schemeClr val="bg1">
                  <a:lumMod val="50000"/>
                </a:schemeClr>
              </a:gs>
              <a:gs pos="32000">
                <a:schemeClr val="bg1">
                  <a:lumMod val="75000"/>
                </a:schemeClr>
              </a:gs>
              <a:gs pos="53000">
                <a:schemeClr val="bg1"/>
              </a:gs>
              <a:gs pos="73000">
                <a:schemeClr val="bg1">
                  <a:lumMod val="75000"/>
                </a:schemeClr>
              </a:gs>
              <a:gs pos="95000">
                <a:schemeClr val="bg1">
                  <a:lumMod val="50000"/>
                </a:schemeClr>
              </a:gs>
            </a:gsLst>
            <a:lin ang="6000000" scaled="0"/>
            <a:tileRect/>
          </a:gra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405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09600"/>
          </a:xfrm>
          <a:prstGeom prst="rect">
            <a:avLst/>
          </a:prstGeom>
          <a:solidFill>
            <a:srgbClr val="9B2D1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cs typeface="Arial" panose="020B0604020202020204" pitchFamily="34" charset="0"/>
              </a:rPr>
              <a:t>Vendor Partners</a:t>
            </a:r>
            <a:endParaRPr lang="en-US" sz="3200" dirty="0">
              <a:solidFill>
                <a:schemeClr val="bg1"/>
              </a:solidFill>
            </a:endParaRPr>
          </a:p>
        </p:txBody>
      </p:sp>
      <p:sp>
        <p:nvSpPr>
          <p:cNvPr id="5" name="Rectangle 4"/>
          <p:cNvSpPr/>
          <p:nvPr/>
        </p:nvSpPr>
        <p:spPr>
          <a:xfrm>
            <a:off x="1524000" y="6477000"/>
            <a:ext cx="9144000" cy="381000"/>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998" y="6442126"/>
            <a:ext cx="1197334" cy="411960"/>
          </a:xfrm>
          <a:prstGeom prst="rect">
            <a:avLst/>
          </a:prstGeom>
        </p:spPr>
      </p:pic>
      <p:sp>
        <p:nvSpPr>
          <p:cNvPr id="7" name="Content Placeholder 2"/>
          <p:cNvSpPr txBox="1">
            <a:spLocks/>
          </p:cNvSpPr>
          <p:nvPr/>
        </p:nvSpPr>
        <p:spPr>
          <a:xfrm>
            <a:off x="2438400" y="1839037"/>
            <a:ext cx="7391400" cy="265675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sz="1800" b="1" dirty="0">
                <a:solidFill>
                  <a:prstClr val="black"/>
                </a:solidFill>
                <a:cs typeface="Arial" panose="020B0604020202020204" pitchFamily="34" charset="0"/>
              </a:rPr>
              <a:t>NBS' primary products and services include:</a:t>
            </a:r>
          </a:p>
          <a:p>
            <a:pPr marL="457200" indent="-457200" algn="l">
              <a:buFont typeface="Arial" panose="020B0604020202020204" pitchFamily="34" charset="0"/>
              <a:buChar char="•"/>
            </a:pPr>
            <a:r>
              <a:rPr lang="en-US" sz="1800" dirty="0">
                <a:solidFill>
                  <a:prstClr val="black"/>
                </a:solidFill>
                <a:cs typeface="Arial" panose="020B0604020202020204" pitchFamily="34" charset="0"/>
              </a:rPr>
              <a:t>Customized assessment services with customized delivery options</a:t>
            </a:r>
          </a:p>
          <a:p>
            <a:pPr marL="457200" indent="-457200" algn="l">
              <a:buFont typeface="Arial" panose="020B0604020202020204" pitchFamily="34" charset="0"/>
              <a:buChar char="•"/>
            </a:pPr>
            <a:r>
              <a:rPr lang="en-US" sz="1800" dirty="0">
                <a:solidFill>
                  <a:prstClr val="black"/>
                </a:solidFill>
                <a:cs typeface="Arial" panose="020B0604020202020204" pitchFamily="34" charset="0"/>
              </a:rPr>
              <a:t>Standardized assessments in over 100 occupational areas</a:t>
            </a:r>
          </a:p>
          <a:p>
            <a:pPr marL="457200" indent="-457200" algn="l">
              <a:buFont typeface="Arial" panose="020B0604020202020204" pitchFamily="34" charset="0"/>
              <a:buChar char="•"/>
            </a:pPr>
            <a:r>
              <a:rPr lang="en-US" sz="1800" dirty="0">
                <a:solidFill>
                  <a:prstClr val="black"/>
                </a:solidFill>
                <a:cs typeface="Arial" panose="020B0604020202020204" pitchFamily="34" charset="0"/>
              </a:rPr>
              <a:t>Written and performance assessments - paper/pencil or online</a:t>
            </a:r>
          </a:p>
          <a:p>
            <a:pPr marL="457200" indent="-457200" algn="l">
              <a:buFont typeface="Arial" panose="020B0604020202020204" pitchFamily="34" charset="0"/>
              <a:buChar char="•"/>
            </a:pPr>
            <a:r>
              <a:rPr lang="en-US" sz="1800" dirty="0">
                <a:solidFill>
                  <a:prstClr val="black"/>
                </a:solidFill>
                <a:cs typeface="Arial" panose="020B0604020202020204" pitchFamily="34" charset="0"/>
              </a:rPr>
              <a:t>Score reporting services that provide results for each employee with comparisons at the site, state, and national level</a:t>
            </a:r>
          </a:p>
          <a:p>
            <a:pPr marL="457200" indent="-457200" algn="l">
              <a:buFont typeface="Arial" panose="020B0604020202020204" pitchFamily="34" charset="0"/>
              <a:buChar char="•"/>
            </a:pPr>
            <a:r>
              <a:rPr lang="en-US" sz="1800" dirty="0">
                <a:solidFill>
                  <a:prstClr val="black"/>
                </a:solidFill>
                <a:cs typeface="Arial" panose="020B0604020202020204" pitchFamily="34" charset="0"/>
              </a:rPr>
              <a:t>Customized reporting services, including detailed needs analysis by competency, demographic analysis, and item level data</a:t>
            </a:r>
          </a:p>
          <a:p>
            <a:pPr algn="l"/>
            <a:endParaRPr lang="en-US" sz="1800" dirty="0">
              <a:solidFill>
                <a:prstClr val="black"/>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488625F-D254-41B1-914D-2823C2FAD4E1}"/>
              </a:ext>
            </a:extLst>
          </p:cNvPr>
          <p:cNvSpPr txBox="1"/>
          <p:nvPr/>
        </p:nvSpPr>
        <p:spPr>
          <a:xfrm>
            <a:off x="1779320" y="4394601"/>
            <a:ext cx="7898080" cy="1477328"/>
          </a:xfrm>
          <a:prstGeom prst="rect">
            <a:avLst/>
          </a:prstGeom>
          <a:solidFill>
            <a:schemeClr val="bg1">
              <a:lumMod val="95000"/>
            </a:schemeClr>
          </a:solidFill>
        </p:spPr>
        <p:txBody>
          <a:bodyPr wrap="square" rtlCol="0">
            <a:spAutoFit/>
          </a:bodyPr>
          <a:lstStyle/>
          <a:p>
            <a:pPr algn="l"/>
            <a:r>
              <a:rPr lang="en-US" b="1" dirty="0">
                <a:solidFill>
                  <a:prstClr val="black"/>
                </a:solidFill>
                <a:cs typeface="Arial" panose="020B0604020202020204" pitchFamily="34" charset="0"/>
              </a:rPr>
              <a:t>Services are targeted to the industrial, business, military, and municipal sectors and are typically used for pre-hire/post-hire decision-making and training purposes. Assessment results are used to enhance information needed for decisions related to position requirements and the knowledge and skills of the individual being assessed.</a:t>
            </a:r>
          </a:p>
        </p:txBody>
      </p:sp>
      <p:pic>
        <p:nvPicPr>
          <p:cNvPr id="10" name="Picture 9" descr="Z:\Skills Max\SMIs\14 - 15 Training\2015 conference\VENDOR LOGOS\NBS--Drk-Blue-logo--no-web.JPG"/>
          <p:cNvPicPr/>
          <p:nvPr/>
        </p:nvPicPr>
        <p:blipFill>
          <a:blip r:embed="rId3" cstate="print"/>
          <a:srcRect/>
          <a:stretch>
            <a:fillRect/>
          </a:stretch>
        </p:blipFill>
        <p:spPr bwMode="auto">
          <a:xfrm>
            <a:off x="1881667" y="723900"/>
            <a:ext cx="2115330" cy="1000836"/>
          </a:xfrm>
          <a:prstGeom prst="rect">
            <a:avLst/>
          </a:prstGeom>
          <a:noFill/>
          <a:ln w="9525">
            <a:noFill/>
            <a:miter lim="800000"/>
            <a:headEnd/>
            <a:tailEnd/>
          </a:ln>
        </p:spPr>
      </p:pic>
      <p:cxnSp>
        <p:nvCxnSpPr>
          <p:cNvPr id="11" name="Straight Connector 10">
            <a:extLst>
              <a:ext uri="{FF2B5EF4-FFF2-40B4-BE49-F238E27FC236}">
                <a16:creationId xmlns:a16="http://schemas.microsoft.com/office/drawing/2014/main" id="{7C311D2D-CCC5-4B76-A311-1D244A6A6782}"/>
              </a:ext>
            </a:extLst>
          </p:cNvPr>
          <p:cNvCxnSpPr/>
          <p:nvPr/>
        </p:nvCxnSpPr>
        <p:spPr>
          <a:xfrm>
            <a:off x="3996998" y="1600200"/>
            <a:ext cx="5985203"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1386DC9-11CA-4960-A47F-D6516F5A6BEA}"/>
              </a:ext>
            </a:extLst>
          </p:cNvPr>
          <p:cNvSpPr txBox="1"/>
          <p:nvPr/>
        </p:nvSpPr>
        <p:spPr>
          <a:xfrm>
            <a:off x="2667000" y="5954925"/>
            <a:ext cx="4660640" cy="369332"/>
          </a:xfrm>
          <a:prstGeom prst="rect">
            <a:avLst/>
          </a:prstGeom>
          <a:noFill/>
        </p:spPr>
        <p:txBody>
          <a:bodyPr wrap="square">
            <a:spAutoFit/>
          </a:bodyPr>
          <a:lstStyle/>
          <a:p>
            <a:r>
              <a:rPr lang="en-US" b="1" dirty="0">
                <a:solidFill>
                  <a:srgbClr val="C00000"/>
                </a:solidFill>
                <a:latin typeface="Calibri" panose="020F0502020204030204" pitchFamily="34" charset="0"/>
                <a:cs typeface="Calibri" panose="020F0502020204030204" pitchFamily="34" charset="0"/>
              </a:rPr>
              <a:t>OTDN Discount: 40% off all assessments</a:t>
            </a:r>
            <a:endParaRPr lang="en-US" cap="all" dirty="0"/>
          </a:p>
        </p:txBody>
      </p:sp>
    </p:spTree>
    <p:extLst>
      <p:ext uri="{BB962C8B-B14F-4D97-AF65-F5344CB8AC3E}">
        <p14:creationId xmlns:p14="http://schemas.microsoft.com/office/powerpoint/2010/main" val="1134547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Title 1"/>
          <p:cNvSpPr>
            <a:spLocks noGrp="1"/>
          </p:cNvSpPr>
          <p:nvPr>
            <p:ph type="title"/>
          </p:nvPr>
        </p:nvSpPr>
        <p:spPr>
          <a:xfrm>
            <a:off x="1638300" y="856211"/>
            <a:ext cx="8991600" cy="1143000"/>
          </a:xfrm>
        </p:spPr>
        <p:txBody>
          <a:bodyPr>
            <a:normAutofit/>
          </a:bodyPr>
          <a:lstStyle/>
          <a:p>
            <a:pPr algn="ctr"/>
            <a:r>
              <a:rPr lang="en-US" altLang="en-US" sz="3200" b="1" dirty="0">
                <a:solidFill>
                  <a:srgbClr val="9B2D1F"/>
                </a:solidFill>
                <a:latin typeface="Arial" panose="020B0604020202020204" pitchFamily="34" charset="0"/>
                <a:cs typeface="Arial" panose="020B0604020202020204" pitchFamily="34" charset="0"/>
              </a:rPr>
              <a:t>New Certifications - Opportunities</a:t>
            </a:r>
          </a:p>
        </p:txBody>
      </p:sp>
      <p:sp>
        <p:nvSpPr>
          <p:cNvPr id="14339" name="Content Placeholder 2"/>
          <p:cNvSpPr>
            <a:spLocks noGrp="1"/>
          </p:cNvSpPr>
          <p:nvPr>
            <p:ph sz="quarter" idx="1"/>
          </p:nvPr>
        </p:nvSpPr>
        <p:spPr>
          <a:xfrm>
            <a:off x="2743200" y="2133600"/>
            <a:ext cx="6781800" cy="4495800"/>
          </a:xfrm>
        </p:spPr>
        <p:txBody>
          <a:bodyPr>
            <a:normAutofit/>
          </a:bodyPr>
          <a:lstStyle/>
          <a:p>
            <a:pPr marL="0" lvl="1" indent="0">
              <a:spcBef>
                <a:spcPts val="580"/>
              </a:spcBef>
              <a:buClr>
                <a:schemeClr val="accent1"/>
              </a:buClr>
              <a:buNone/>
              <a:defRPr/>
            </a:pPr>
            <a:endParaRPr lang="en-US" altLang="en-US" sz="2000" b="1" dirty="0">
              <a:latin typeface="Calibri" panose="020F0502020204030204" pitchFamily="34" charset="0"/>
              <a:cs typeface="Arial" charset="0"/>
            </a:endParaRPr>
          </a:p>
          <a:p>
            <a:pPr marL="0" lvl="1" indent="0">
              <a:spcBef>
                <a:spcPts val="580"/>
              </a:spcBef>
              <a:buClr>
                <a:schemeClr val="accent1"/>
              </a:buClr>
              <a:buNone/>
              <a:defRPr/>
            </a:pPr>
            <a:r>
              <a:rPr lang="en-US" altLang="en-US" b="1" dirty="0" err="1">
                <a:latin typeface="Calibri" panose="020F0502020204030204" pitchFamily="34" charset="0"/>
                <a:cs typeface="Arial" charset="0"/>
              </a:rPr>
              <a:t>Nocti</a:t>
            </a:r>
            <a:r>
              <a:rPr lang="en-US" altLang="en-US" b="1" dirty="0">
                <a:latin typeface="Calibri" panose="020F0502020204030204" pitchFamily="34" charset="0"/>
                <a:cs typeface="Arial" charset="0"/>
              </a:rPr>
              <a:t> Business Solutions –Vendor Partner</a:t>
            </a:r>
          </a:p>
          <a:p>
            <a:pPr marL="457200" lvl="1" indent="-457200">
              <a:spcBef>
                <a:spcPts val="580"/>
              </a:spcBef>
              <a:buClr>
                <a:schemeClr val="accent1"/>
              </a:buClr>
              <a:defRPr/>
            </a:pPr>
            <a:r>
              <a:rPr lang="en-US" altLang="en-US" sz="2000" b="1" dirty="0">
                <a:latin typeface="Calibri" panose="020F0502020204030204" pitchFamily="34" charset="0"/>
                <a:cs typeface="Arial" charset="0"/>
              </a:rPr>
              <a:t>Career Technical Education(CTE) instructor, administrator, work based learning certifications</a:t>
            </a:r>
          </a:p>
          <a:p>
            <a:pPr marL="457200" lvl="1" indent="-457200">
              <a:spcBef>
                <a:spcPts val="580"/>
              </a:spcBef>
              <a:buClr>
                <a:schemeClr val="accent1"/>
              </a:buClr>
              <a:defRPr/>
            </a:pPr>
            <a:r>
              <a:rPr lang="en-US" sz="2000" b="1" dirty="0">
                <a:solidFill>
                  <a:srgbClr val="000000"/>
                </a:solidFill>
                <a:latin typeface="Calibri" panose="020F0502020204030204" pitchFamily="34" charset="0"/>
                <a:cs typeface="Calibri" panose="020F0502020204030204" pitchFamily="34" charset="0"/>
              </a:rPr>
              <a:t>Earn $60.00 to proctor </a:t>
            </a:r>
            <a:r>
              <a:rPr lang="en-US" sz="2000" b="1" dirty="0" err="1">
                <a:solidFill>
                  <a:srgbClr val="000000"/>
                </a:solidFill>
                <a:latin typeface="Calibri" panose="020F0502020204030204" pitchFamily="34" charset="0"/>
                <a:cs typeface="Calibri" panose="020F0502020204030204" pitchFamily="34" charset="0"/>
              </a:rPr>
              <a:t>Nocti’s</a:t>
            </a:r>
            <a:r>
              <a:rPr lang="en-US" sz="2000" b="1" dirty="0">
                <a:solidFill>
                  <a:srgbClr val="000000"/>
                </a:solidFill>
                <a:latin typeface="Calibri" panose="020F0502020204030204" pitchFamily="34" charset="0"/>
                <a:cs typeface="Calibri" panose="020F0502020204030204" pitchFamily="34" charset="0"/>
              </a:rPr>
              <a:t> Prior Learning Assessments(PLA)</a:t>
            </a:r>
          </a:p>
          <a:p>
            <a:pPr marL="457200" lvl="1" indent="-457200">
              <a:spcBef>
                <a:spcPts val="580"/>
              </a:spcBef>
              <a:buClr>
                <a:schemeClr val="accent1"/>
              </a:buClr>
              <a:defRPr/>
            </a:pPr>
            <a:r>
              <a:rPr lang="en-US" sz="2000" b="1" dirty="0">
                <a:solidFill>
                  <a:srgbClr val="000000"/>
                </a:solidFill>
                <a:latin typeface="Calibri" panose="020F0502020204030204" pitchFamily="34" charset="0"/>
                <a:cs typeface="Calibri" panose="020F0502020204030204" pitchFamily="34" charset="0"/>
              </a:rPr>
              <a:t>Reach out to Kay Cole: kay.cole@nocti.org for details</a:t>
            </a:r>
            <a:endParaRPr lang="en-US" altLang="en-US" sz="2000" b="1" dirty="0">
              <a:latin typeface="Calibri" panose="020F0502020204030204" pitchFamily="34" charset="0"/>
              <a:cs typeface="Arial" charset="0"/>
            </a:endParaRPr>
          </a:p>
          <a:p>
            <a:pPr marL="457200" lvl="1" indent="-457200">
              <a:spcBef>
                <a:spcPts val="580"/>
              </a:spcBef>
              <a:buClr>
                <a:schemeClr val="accent1"/>
              </a:buClr>
              <a:defRPr/>
            </a:pPr>
            <a:r>
              <a:rPr lang="en-US" sz="2000" b="1" dirty="0">
                <a:solidFill>
                  <a:srgbClr val="000000"/>
                </a:solidFill>
                <a:latin typeface="Calibri" panose="020F0502020204030204" pitchFamily="34" charset="0"/>
                <a:cs typeface="Calibri" panose="020F0502020204030204" pitchFamily="34" charset="0"/>
              </a:rPr>
              <a:t>Earn 5% cash back for your school by referring customers to </a:t>
            </a:r>
            <a:r>
              <a:rPr lang="en-US" sz="2000" b="1" dirty="0" err="1">
                <a:solidFill>
                  <a:srgbClr val="000000"/>
                </a:solidFill>
                <a:latin typeface="Calibri" panose="020F0502020204030204" pitchFamily="34" charset="0"/>
                <a:cs typeface="Calibri" panose="020F0502020204030204" pitchFamily="34" charset="0"/>
              </a:rPr>
              <a:t>Nocti</a:t>
            </a:r>
            <a:r>
              <a:rPr lang="en-US" sz="2000" b="1" dirty="0">
                <a:solidFill>
                  <a:srgbClr val="000000"/>
                </a:solidFill>
                <a:latin typeface="Calibri" panose="020F0502020204030204" pitchFamily="34" charset="0"/>
                <a:cs typeface="Calibri" panose="020F0502020204030204" pitchFamily="34" charset="0"/>
              </a:rPr>
              <a:t> to develop customized assessments</a:t>
            </a:r>
            <a:endParaRPr lang="en-US" sz="2000" dirty="0">
              <a:solidFill>
                <a:srgbClr val="000000"/>
              </a:solidFill>
              <a:latin typeface="Calibri" panose="020F0502020204030204" pitchFamily="34" charset="0"/>
              <a:cs typeface="Calibri" panose="020F0502020204030204" pitchFamily="34" charset="0"/>
            </a:endParaRPr>
          </a:p>
          <a:p>
            <a:pPr marL="457200" lvl="1" indent="-457200">
              <a:spcBef>
                <a:spcPts val="580"/>
              </a:spcBef>
              <a:buClr>
                <a:schemeClr val="accent1"/>
              </a:buClr>
              <a:defRPr/>
            </a:pPr>
            <a:r>
              <a:rPr lang="en-US" sz="2000" b="1" dirty="0">
                <a:solidFill>
                  <a:srgbClr val="000000"/>
                </a:solidFill>
                <a:latin typeface="Calibri" panose="020F0502020204030204" pitchFamily="34" charset="0"/>
                <a:cs typeface="Calibri" panose="020F0502020204030204" pitchFamily="34" charset="0"/>
              </a:rPr>
              <a:t>Approximately $1,000-$1,250</a:t>
            </a:r>
            <a:endParaRPr lang="en-US" altLang="en-US" sz="2000" b="1" dirty="0">
              <a:latin typeface="Calibri" panose="020F0502020204030204" pitchFamily="34" charset="0"/>
              <a:cs typeface="Arial" charset="0"/>
            </a:endParaRPr>
          </a:p>
          <a:p>
            <a:pPr marL="0" lvl="1" indent="0">
              <a:spcBef>
                <a:spcPts val="580"/>
              </a:spcBef>
              <a:buClr>
                <a:schemeClr val="accent1"/>
              </a:buClr>
              <a:buNone/>
              <a:defRPr/>
            </a:pPr>
            <a:endParaRPr lang="en-US" altLang="en-US" sz="2000" b="1" dirty="0">
              <a:latin typeface="Calibri" panose="020F0502020204030204" pitchFamily="34" charset="0"/>
              <a:cs typeface="Arial" charset="0"/>
            </a:endParaRPr>
          </a:p>
          <a:p>
            <a:pPr marL="457200" lvl="1" indent="-457200">
              <a:spcBef>
                <a:spcPts val="580"/>
              </a:spcBef>
              <a:buClr>
                <a:schemeClr val="accent1"/>
              </a:buClr>
              <a:defRPr/>
            </a:pPr>
            <a:endParaRPr lang="en-US" altLang="en-US" sz="2000" b="1" dirty="0">
              <a:latin typeface="Calibri" panose="020F0502020204030204" pitchFamily="34" charset="0"/>
              <a:cs typeface="Arial" charset="0"/>
            </a:endParaRPr>
          </a:p>
          <a:p>
            <a:pPr marL="457200" lvl="1" indent="-457200">
              <a:spcBef>
                <a:spcPts val="580"/>
              </a:spcBef>
              <a:buClr>
                <a:schemeClr val="accent1"/>
              </a:buClr>
              <a:defRPr/>
            </a:pPr>
            <a:endParaRPr lang="en-US" altLang="en-US" sz="1600" b="1" dirty="0">
              <a:latin typeface="Calibri" panose="020F0502020204030204" pitchFamily="34" charset="0"/>
              <a:cs typeface="Arial" charset="0"/>
            </a:endParaRPr>
          </a:p>
        </p:txBody>
      </p:sp>
      <p:pic>
        <p:nvPicPr>
          <p:cNvPr id="4" name="Picture 15"/>
          <p:cNvPicPr>
            <a:picLocks noChangeAspect="1" noChangeArrowheads="1"/>
          </p:cNvPicPr>
          <p:nvPr/>
        </p:nvPicPr>
        <p:blipFill>
          <a:blip r:embed="rId3">
            <a:extLst>
              <a:ext uri="{28A0092B-C50C-407E-A947-70E740481C1C}">
                <a14:useLocalDpi xmlns:a14="http://schemas.microsoft.com/office/drawing/2010/main" val="0"/>
              </a:ext>
            </a:extLst>
          </a:blip>
          <a:srcRect l="14584" t="30769" r="53685" b="57053"/>
          <a:stretch>
            <a:fillRect/>
          </a:stretch>
        </p:blipFill>
        <p:spPr bwMode="auto">
          <a:xfrm>
            <a:off x="1971447" y="176213"/>
            <a:ext cx="2381250" cy="5619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600200" y="685800"/>
            <a:ext cx="8991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3300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09600"/>
          </a:xfrm>
          <a:prstGeom prst="rect">
            <a:avLst/>
          </a:prstGeom>
          <a:solidFill>
            <a:srgbClr val="9B2D1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latin typeface="Arial" panose="020B0604020202020204" pitchFamily="34" charset="0"/>
                <a:cs typeface="Arial" panose="020B0604020202020204" pitchFamily="34" charset="0"/>
              </a:rPr>
              <a:t> Vendor Partners</a:t>
            </a:r>
            <a:endParaRPr lang="en-US" sz="3200"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524000" y="6477000"/>
            <a:ext cx="9144000" cy="381000"/>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998" y="6442126"/>
            <a:ext cx="1197334" cy="411960"/>
          </a:xfrm>
          <a:prstGeom prst="rect">
            <a:avLst/>
          </a:prstGeom>
        </p:spPr>
      </p:pic>
      <p:sp>
        <p:nvSpPr>
          <p:cNvPr id="7" name="Rectangle 3"/>
          <p:cNvSpPr txBox="1">
            <a:spLocks/>
          </p:cNvSpPr>
          <p:nvPr/>
        </p:nvSpPr>
        <p:spPr>
          <a:xfrm>
            <a:off x="2939332" y="3352800"/>
            <a:ext cx="7271468" cy="298676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342900" indent="-342900" algn="l">
              <a:spcBef>
                <a:spcPts val="0"/>
              </a:spcBef>
              <a:buFont typeface="Arial" panose="020B0604020202020204" pitchFamily="34" charset="0"/>
              <a:buChar char="•"/>
            </a:pPr>
            <a:endParaRPr lang="en-GB" altLang="en-US" sz="1800" dirty="0">
              <a:solidFill>
                <a:prstClr val="black"/>
              </a:solidFill>
              <a:latin typeface="Arial" panose="020B0604020202020204" pitchFamily="34" charset="0"/>
              <a:cs typeface="Arial" panose="020B0604020202020204" pitchFamily="34" charset="0"/>
            </a:endParaRPr>
          </a:p>
          <a:p>
            <a:pPr marL="342900" indent="-342900" algn="l">
              <a:spcBef>
                <a:spcPts val="0"/>
              </a:spcBef>
              <a:buFont typeface="Arial" panose="020B0604020202020204" pitchFamily="34" charset="0"/>
              <a:buChar char="•"/>
            </a:pPr>
            <a:r>
              <a:rPr lang="en-GB" altLang="en-US" sz="1800" dirty="0">
                <a:solidFill>
                  <a:prstClr val="black"/>
                </a:solidFill>
                <a:latin typeface="Arial" panose="020B0604020202020204" pitchFamily="34" charset="0"/>
                <a:cs typeface="Arial" panose="020B0604020202020204" pitchFamily="34" charset="0"/>
              </a:rPr>
              <a:t>3,400+ Pearson VUE Authorized Test Centres worldwide</a:t>
            </a:r>
          </a:p>
          <a:p>
            <a:pPr marL="342900" indent="-342900" algn="l">
              <a:spcBef>
                <a:spcPts val="0"/>
              </a:spcBef>
              <a:buFont typeface="Arial" panose="020B0604020202020204" pitchFamily="34" charset="0"/>
              <a:buChar char="•"/>
            </a:pPr>
            <a:r>
              <a:rPr lang="en-GB" altLang="en-US" sz="1800" dirty="0">
                <a:solidFill>
                  <a:prstClr val="black"/>
                </a:solidFill>
                <a:latin typeface="Arial" panose="020B0604020202020204" pitchFamily="34" charset="0"/>
                <a:cs typeface="Arial" panose="020B0604020202020204" pitchFamily="34" charset="0"/>
              </a:rPr>
              <a:t>Choose from more than 2,100 exams from 61+ sponsors</a:t>
            </a:r>
          </a:p>
          <a:p>
            <a:pPr marL="342900" indent="-342900" algn="l">
              <a:spcBef>
                <a:spcPts val="0"/>
              </a:spcBef>
              <a:buFont typeface="Arial" panose="020B0604020202020204" pitchFamily="34" charset="0"/>
              <a:buChar char="•"/>
            </a:pPr>
            <a:r>
              <a:rPr lang="en-GB" altLang="en-US" sz="1800" dirty="0">
                <a:solidFill>
                  <a:prstClr val="black"/>
                </a:solidFill>
                <a:latin typeface="Arial" panose="020B0604020202020204" pitchFamily="34" charset="0"/>
                <a:cs typeface="Arial" panose="020B0604020202020204" pitchFamily="34" charset="0"/>
              </a:rPr>
              <a:t>Exams available in </a:t>
            </a:r>
          </a:p>
          <a:p>
            <a:pPr marL="800100" lvl="1" indent="-342900" algn="l">
              <a:spcBef>
                <a:spcPts val="0"/>
              </a:spcBef>
              <a:buFont typeface="Arial" panose="020B0604020202020204" pitchFamily="34" charset="0"/>
              <a:buChar char="•"/>
            </a:pPr>
            <a:r>
              <a:rPr lang="en-GB" altLang="en-US" sz="1800" dirty="0">
                <a:solidFill>
                  <a:prstClr val="black"/>
                </a:solidFill>
                <a:latin typeface="Arial" panose="020B0604020202020204" pitchFamily="34" charset="0"/>
                <a:cs typeface="Arial" panose="020B0604020202020204" pitchFamily="34" charset="0"/>
              </a:rPr>
              <a:t>145 countries</a:t>
            </a:r>
          </a:p>
          <a:p>
            <a:pPr marL="800100" lvl="1" indent="-342900" algn="l">
              <a:spcBef>
                <a:spcPts val="0"/>
              </a:spcBef>
              <a:buFont typeface="Arial" panose="020B0604020202020204" pitchFamily="34" charset="0"/>
              <a:buChar char="•"/>
            </a:pPr>
            <a:r>
              <a:rPr lang="en-GB" altLang="en-US" sz="1800" dirty="0">
                <a:solidFill>
                  <a:prstClr val="black"/>
                </a:solidFill>
                <a:latin typeface="Arial" panose="020B0604020202020204" pitchFamily="34" charset="0"/>
                <a:cs typeface="Arial" panose="020B0604020202020204" pitchFamily="34" charset="0"/>
              </a:rPr>
              <a:t>24 languages</a:t>
            </a:r>
          </a:p>
          <a:p>
            <a:pPr marL="342900" indent="-342900" algn="l">
              <a:spcBef>
                <a:spcPts val="0"/>
              </a:spcBef>
              <a:buFont typeface="Arial" panose="020B0604020202020204" pitchFamily="34" charset="0"/>
              <a:buChar char="•"/>
            </a:pPr>
            <a:r>
              <a:rPr lang="en-GB" altLang="en-US" sz="1800" dirty="0">
                <a:solidFill>
                  <a:prstClr val="black"/>
                </a:solidFill>
                <a:latin typeface="Arial" panose="020B0604020202020204" pitchFamily="34" charset="0"/>
                <a:cs typeface="Arial" panose="020B0604020202020204" pitchFamily="34" charset="0"/>
              </a:rPr>
              <a:t>Exams include: </a:t>
            </a:r>
          </a:p>
          <a:p>
            <a:pPr marL="800100" lvl="1" indent="-342900" algn="l">
              <a:spcBef>
                <a:spcPts val="0"/>
              </a:spcBef>
              <a:buFont typeface="Arial" panose="020B0604020202020204" pitchFamily="34" charset="0"/>
              <a:buChar char="•"/>
            </a:pPr>
            <a:r>
              <a:rPr lang="en-GB" altLang="en-US" sz="1800" dirty="0">
                <a:solidFill>
                  <a:prstClr val="black"/>
                </a:solidFill>
                <a:latin typeface="Arial" panose="020B0604020202020204" pitchFamily="34" charset="0"/>
                <a:cs typeface="Arial" panose="020B0604020202020204" pitchFamily="34" charset="0"/>
              </a:rPr>
              <a:t>Ohio Assessment for Educators</a:t>
            </a:r>
          </a:p>
          <a:p>
            <a:pPr marL="800100" lvl="1" indent="-342900" algn="l">
              <a:spcBef>
                <a:spcPts val="0"/>
              </a:spcBef>
              <a:buFont typeface="Arial" panose="020B0604020202020204" pitchFamily="34" charset="0"/>
              <a:buChar char="•"/>
            </a:pPr>
            <a:r>
              <a:rPr lang="en-GB" altLang="en-US" sz="1800" dirty="0">
                <a:solidFill>
                  <a:prstClr val="black"/>
                </a:solidFill>
                <a:latin typeface="Arial" panose="020B0604020202020204" pitchFamily="34" charset="0"/>
                <a:cs typeface="Arial" panose="020B0604020202020204" pitchFamily="34" charset="0"/>
              </a:rPr>
              <a:t>Computer Based Testing – G.E.D.</a:t>
            </a:r>
          </a:p>
          <a:p>
            <a:pPr marL="800100" lvl="1" indent="-342900" algn="l">
              <a:spcBef>
                <a:spcPts val="0"/>
              </a:spcBef>
              <a:buFont typeface="Arial" panose="020B0604020202020204" pitchFamily="34" charset="0"/>
              <a:buChar char="•"/>
            </a:pPr>
            <a:r>
              <a:rPr lang="en-GB" altLang="en-US" sz="1800" dirty="0">
                <a:solidFill>
                  <a:prstClr val="black"/>
                </a:solidFill>
                <a:latin typeface="Arial" panose="020B0604020202020204" pitchFamily="34" charset="0"/>
                <a:cs typeface="Arial" panose="020B0604020202020204" pitchFamily="34" charset="0"/>
              </a:rPr>
              <a:t>CompTIA- A+ and much more!</a:t>
            </a:r>
          </a:p>
        </p:txBody>
      </p:sp>
      <p:pic>
        <p:nvPicPr>
          <p:cNvPr id="8" name="Picture 4" descr="pvue_4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1964" y="736691"/>
            <a:ext cx="1371600" cy="973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8332F09-18B3-45C5-9894-C8B11FFE4E49}"/>
              </a:ext>
            </a:extLst>
          </p:cNvPr>
          <p:cNvSpPr txBox="1"/>
          <p:nvPr/>
        </p:nvSpPr>
        <p:spPr>
          <a:xfrm>
            <a:off x="1785399" y="1816509"/>
            <a:ext cx="8621202" cy="1477328"/>
          </a:xfrm>
          <a:prstGeom prst="rect">
            <a:avLst/>
          </a:prstGeom>
          <a:solidFill>
            <a:schemeClr val="bg1">
              <a:lumMod val="95000"/>
            </a:schemeClr>
          </a:solidFill>
          <a:ln>
            <a:solidFill>
              <a:schemeClr val="bg1">
                <a:lumMod val="65000"/>
              </a:schemeClr>
            </a:solidFill>
          </a:ln>
        </p:spPr>
        <p:txBody>
          <a:bodyPr wrap="square" rtlCol="0">
            <a:spAutoFit/>
          </a:bodyPr>
          <a:lstStyle/>
          <a:p>
            <a:pPr marL="285750" indent="-285750">
              <a:buClr>
                <a:srgbClr val="C00000"/>
              </a:buClr>
              <a:buFont typeface="Wingdings" panose="05000000000000000000" pitchFamily="2" charset="2"/>
              <a:buChar char="§"/>
            </a:pPr>
            <a:r>
              <a:rPr lang="en-GB" altLang="en-US" b="1" dirty="0">
                <a:solidFill>
                  <a:prstClr val="black"/>
                </a:solidFill>
                <a:latin typeface="Arial" panose="020B0604020202020204" pitchFamily="34" charset="0"/>
                <a:cs typeface="Arial" panose="020B0604020202020204" pitchFamily="34" charset="0"/>
              </a:rPr>
              <a:t>Certification is the principle method by which the IT profession gives formal recognition to an individual who has demonstrated his or her competence in a defined area of specialization in the IT professional field. </a:t>
            </a:r>
          </a:p>
          <a:p>
            <a:pPr marL="285750" indent="-285750">
              <a:buClr>
                <a:srgbClr val="C00000"/>
              </a:buClr>
              <a:buFont typeface="Wingdings" panose="05000000000000000000" pitchFamily="2" charset="2"/>
              <a:buChar char="§"/>
            </a:pPr>
            <a:r>
              <a:rPr lang="en-GB" altLang="en-US" b="1" dirty="0">
                <a:solidFill>
                  <a:prstClr val="black"/>
                </a:solidFill>
                <a:latin typeface="Arial" panose="020B0604020202020204" pitchFamily="34" charset="0"/>
                <a:cs typeface="Arial" panose="020B0604020202020204" pitchFamily="34" charset="0"/>
              </a:rPr>
              <a:t>Certifications and licenses enable employers to determine who has the skills to perform their functions</a:t>
            </a:r>
            <a:r>
              <a:rPr lang="en-GB" altLang="en-US" sz="1600" b="1" dirty="0">
                <a:solidFill>
                  <a:prstClr val="black"/>
                </a:solidFill>
                <a:latin typeface="Arial" panose="020B0604020202020204" pitchFamily="34" charset="0"/>
                <a:cs typeface="Arial" panose="020B0604020202020204" pitchFamily="34" charset="0"/>
              </a:rPr>
              <a:t>.</a:t>
            </a:r>
          </a:p>
        </p:txBody>
      </p:sp>
      <p:sp>
        <p:nvSpPr>
          <p:cNvPr id="3" name="Rectangle: Diagonal Corners Rounded 2">
            <a:extLst>
              <a:ext uri="{FF2B5EF4-FFF2-40B4-BE49-F238E27FC236}">
                <a16:creationId xmlns:a16="http://schemas.microsoft.com/office/drawing/2014/main" id="{0E41C78C-9C16-A043-3A51-532B406EC394}"/>
              </a:ext>
            </a:extLst>
          </p:cNvPr>
          <p:cNvSpPr/>
          <p:nvPr/>
        </p:nvSpPr>
        <p:spPr>
          <a:xfrm>
            <a:off x="3733801" y="1223387"/>
            <a:ext cx="6150577" cy="45719"/>
          </a:xfrm>
          <a:prstGeom prst="round2DiagRect">
            <a:avLst/>
          </a:prstGeom>
          <a:gradFill flip="none" rotWithShape="1">
            <a:gsLst>
              <a:gs pos="0">
                <a:schemeClr val="bg1">
                  <a:lumMod val="50000"/>
                </a:schemeClr>
              </a:gs>
              <a:gs pos="32000">
                <a:schemeClr val="bg1">
                  <a:lumMod val="75000"/>
                </a:schemeClr>
              </a:gs>
              <a:gs pos="53000">
                <a:schemeClr val="bg1"/>
              </a:gs>
              <a:gs pos="73000">
                <a:schemeClr val="bg1">
                  <a:lumMod val="75000"/>
                </a:schemeClr>
              </a:gs>
              <a:gs pos="95000">
                <a:schemeClr val="bg1">
                  <a:lumMod val="50000"/>
                </a:schemeClr>
              </a:gs>
            </a:gsLst>
            <a:lin ang="6000000" scaled="0"/>
            <a:tileRect/>
          </a:gra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7251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09600"/>
          </a:xfrm>
          <a:prstGeom prst="rect">
            <a:avLst/>
          </a:prstGeom>
          <a:solidFill>
            <a:srgbClr val="9B2D1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cs typeface="Arial" panose="020B0604020202020204" pitchFamily="34" charset="0"/>
              </a:rPr>
              <a:t> </a:t>
            </a:r>
            <a:r>
              <a:rPr lang="en-US" sz="3200" b="1" dirty="0">
                <a:solidFill>
                  <a:schemeClr val="bg1"/>
                </a:solidFill>
                <a:latin typeface="Arial" panose="020B0604020202020204" pitchFamily="34" charset="0"/>
                <a:cs typeface="Arial" panose="020B0604020202020204" pitchFamily="34" charset="0"/>
              </a:rPr>
              <a:t>Vendor Partners</a:t>
            </a:r>
            <a:endParaRPr lang="en-US" sz="3200"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524000" y="6477000"/>
            <a:ext cx="9144000" cy="381000"/>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998" y="6442126"/>
            <a:ext cx="1197334" cy="411960"/>
          </a:xfrm>
          <a:prstGeom prst="rect">
            <a:avLst/>
          </a:prstGeom>
        </p:spPr>
      </p:pic>
      <p:sp>
        <p:nvSpPr>
          <p:cNvPr id="7" name="Content Placeholder 2"/>
          <p:cNvSpPr txBox="1">
            <a:spLocks/>
          </p:cNvSpPr>
          <p:nvPr/>
        </p:nvSpPr>
        <p:spPr>
          <a:xfrm>
            <a:off x="2438400" y="2021990"/>
            <a:ext cx="7924800" cy="399781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0"/>
              </a:spcBef>
            </a:pPr>
            <a:r>
              <a:rPr lang="en-US" sz="1800" b="1" dirty="0">
                <a:solidFill>
                  <a:prstClr val="black"/>
                </a:solidFill>
                <a:latin typeface="Arial" panose="020B0604020202020204" pitchFamily="34" charset="0"/>
                <a:cs typeface="Arial" panose="020B0604020202020204" pitchFamily="34" charset="0"/>
              </a:rPr>
              <a:t>Ramsay Corporation is a leader in the creation and validation of tests for skilled technicians. They have over 35+ years of test development experience to create a series of off-the-shelf testing products to assess maintenance, production, and operator workforces.</a:t>
            </a:r>
          </a:p>
          <a:p>
            <a:pPr marL="342900" indent="-342900" algn="l">
              <a:spcBef>
                <a:spcPts val="0"/>
              </a:spcBef>
              <a:buFont typeface="Arial" panose="020B0604020202020204" pitchFamily="34" charset="0"/>
              <a:buChar char="•"/>
            </a:pPr>
            <a:r>
              <a:rPr lang="en-US" sz="1800" dirty="0">
                <a:solidFill>
                  <a:prstClr val="black"/>
                </a:solidFill>
                <a:latin typeface="Arial" panose="020B0604020202020204" pitchFamily="34" charset="0"/>
                <a:cs typeface="Arial" panose="020B0604020202020204" pitchFamily="34" charset="0"/>
              </a:rPr>
              <a:t>The off-the-shelf tests are suitable for pre-employment assessment or pay-for-knowledge programs and can be used when custom validation is not required.</a:t>
            </a:r>
          </a:p>
          <a:p>
            <a:pPr marL="342900" indent="-342900" algn="l">
              <a:spcBef>
                <a:spcPts val="0"/>
              </a:spcBef>
              <a:buFont typeface="Arial" panose="020B0604020202020204" pitchFamily="34" charset="0"/>
              <a:buChar char="•"/>
            </a:pPr>
            <a:r>
              <a:rPr lang="en-US" sz="1800" dirty="0">
                <a:solidFill>
                  <a:prstClr val="black"/>
                </a:solidFill>
                <a:latin typeface="Arial" panose="020B0604020202020204" pitchFamily="34" charset="0"/>
                <a:cs typeface="Arial" panose="020B0604020202020204" pitchFamily="34" charset="0"/>
              </a:rPr>
              <a:t>Tests available in paper and pencil and online formats.</a:t>
            </a:r>
          </a:p>
          <a:p>
            <a:pPr marL="342900" indent="-342900" algn="l">
              <a:spcBef>
                <a:spcPts val="0"/>
              </a:spcBef>
              <a:buFont typeface="Arial" panose="020B0604020202020204" pitchFamily="34" charset="0"/>
              <a:buChar char="•"/>
            </a:pPr>
            <a:r>
              <a:rPr lang="en-US" sz="1800" dirty="0">
                <a:solidFill>
                  <a:prstClr val="black"/>
                </a:solidFill>
                <a:latin typeface="Arial" panose="020B0604020202020204" pitchFamily="34" charset="0"/>
                <a:cs typeface="Arial" panose="020B0604020202020204" pitchFamily="34" charset="0"/>
              </a:rPr>
              <a:t>Members can order less than the 20-test minimum.</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838200"/>
            <a:ext cx="2514600" cy="955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arallelogram 1">
            <a:extLst>
              <a:ext uri="{FF2B5EF4-FFF2-40B4-BE49-F238E27FC236}">
                <a16:creationId xmlns:a16="http://schemas.microsoft.com/office/drawing/2014/main" id="{BE2C7869-1463-4FF0-9934-711315EDF2AA}"/>
              </a:ext>
            </a:extLst>
          </p:cNvPr>
          <p:cNvSpPr/>
          <p:nvPr/>
        </p:nvSpPr>
        <p:spPr>
          <a:xfrm>
            <a:off x="4447735" y="1600200"/>
            <a:ext cx="5334000" cy="76200"/>
          </a:xfrm>
          <a:prstGeom prst="parallelogram">
            <a:avLst/>
          </a:prstGeom>
          <a:solidFill>
            <a:srgbClr val="0F307D"/>
          </a:solidFill>
          <a:ln>
            <a:solidFill>
              <a:srgbClr val="3848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B263CA2-15D6-4A2B-BF98-FADD5D34CDF6}"/>
              </a:ext>
            </a:extLst>
          </p:cNvPr>
          <p:cNvSpPr txBox="1"/>
          <p:nvPr/>
        </p:nvSpPr>
        <p:spPr>
          <a:xfrm>
            <a:off x="2500749" y="4800600"/>
            <a:ext cx="4613986" cy="369332"/>
          </a:xfrm>
          <a:prstGeom prst="rect">
            <a:avLst/>
          </a:prstGeom>
          <a:noFill/>
        </p:spPr>
        <p:txBody>
          <a:bodyPr wrap="square">
            <a:spAutoFit/>
          </a:bodyPr>
          <a:lstStyle/>
          <a:p>
            <a:r>
              <a:rPr lang="en-US" b="1" dirty="0">
                <a:solidFill>
                  <a:srgbClr val="C00000"/>
                </a:solidFill>
                <a:latin typeface="Calibri" panose="020F0502020204030204" pitchFamily="34" charset="0"/>
                <a:cs typeface="Calibri" panose="020F0502020204030204" pitchFamily="34" charset="0"/>
              </a:rPr>
              <a:t>OTDN Discount: 10% off all assessments</a:t>
            </a:r>
            <a:endParaRPr lang="en-US" cap="all" dirty="0"/>
          </a:p>
        </p:txBody>
      </p:sp>
    </p:spTree>
    <p:extLst>
      <p:ext uri="{BB962C8B-B14F-4D97-AF65-F5344CB8AC3E}">
        <p14:creationId xmlns:p14="http://schemas.microsoft.com/office/powerpoint/2010/main" val="3150127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09600"/>
          </a:xfrm>
          <a:prstGeom prst="rect">
            <a:avLst/>
          </a:prstGeom>
          <a:solidFill>
            <a:srgbClr val="9B2D1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cs typeface="Arial" panose="020B0604020202020204" pitchFamily="34" charset="0"/>
              </a:rPr>
              <a:t>Vendor Partners</a:t>
            </a:r>
            <a:endParaRPr lang="en-US" sz="3200" dirty="0">
              <a:solidFill>
                <a:schemeClr val="bg1"/>
              </a:solidFill>
            </a:endParaRPr>
          </a:p>
        </p:txBody>
      </p:sp>
      <p:sp>
        <p:nvSpPr>
          <p:cNvPr id="5" name="Rectangle 4"/>
          <p:cNvSpPr/>
          <p:nvPr/>
        </p:nvSpPr>
        <p:spPr>
          <a:xfrm>
            <a:off x="1524000" y="6477000"/>
            <a:ext cx="9144000" cy="381000"/>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1998" y="6442126"/>
            <a:ext cx="1197334" cy="411960"/>
          </a:xfrm>
          <a:prstGeom prst="rect">
            <a:avLst/>
          </a:prstGeom>
        </p:spPr>
      </p:pic>
      <p:sp>
        <p:nvSpPr>
          <p:cNvPr id="2" name="TextBox 1"/>
          <p:cNvSpPr txBox="1"/>
          <p:nvPr/>
        </p:nvSpPr>
        <p:spPr>
          <a:xfrm>
            <a:off x="2133600" y="1721921"/>
            <a:ext cx="7620000" cy="6370975"/>
          </a:xfrm>
          <a:prstGeom prst="rect">
            <a:avLst/>
          </a:prstGeom>
          <a:noFill/>
        </p:spPr>
        <p:txBody>
          <a:bodyPr wrap="square" rtlCol="0">
            <a:spAutoFit/>
          </a:bodyPr>
          <a:lstStyle/>
          <a:p>
            <a:r>
              <a:rPr lang="en-US" sz="2400" dirty="0">
                <a:solidFill>
                  <a:prstClr val="black"/>
                </a:solidFill>
              </a:rPr>
              <a:t>Leading international test publisher/human capital consulting firm located in the UK. </a:t>
            </a:r>
          </a:p>
          <a:p>
            <a:endParaRPr lang="en-US" sz="2400" dirty="0">
              <a:solidFill>
                <a:prstClr val="black"/>
              </a:solidFill>
            </a:endParaRPr>
          </a:p>
          <a:p>
            <a:r>
              <a:rPr lang="en-US" altLang="en-US" sz="2400" b="1" i="1" dirty="0">
                <a:solidFill>
                  <a:prstClr val="black"/>
                </a:solidFill>
                <a:cs typeface="Arial" charset="0"/>
              </a:rPr>
              <a:t>Types of tests:</a:t>
            </a:r>
          </a:p>
          <a:p>
            <a:r>
              <a:rPr lang="en-US" altLang="en-US" sz="2400" dirty="0">
                <a:solidFill>
                  <a:prstClr val="black"/>
                </a:solidFill>
                <a:cs typeface="Arial" charset="0"/>
              </a:rPr>
              <a:t>Personality &amp; Behavior, Cognitive Abilities/Aptitude, Knowledge, Skills &amp; Abilities</a:t>
            </a:r>
          </a:p>
          <a:p>
            <a:pPr marL="342900" indent="-342900">
              <a:buFont typeface="Arial" panose="020B0604020202020204" pitchFamily="34" charset="0"/>
              <a:buChar char="•"/>
            </a:pPr>
            <a:r>
              <a:rPr lang="en-US" altLang="en-US" sz="2400" dirty="0">
                <a:solidFill>
                  <a:prstClr val="black"/>
                </a:solidFill>
                <a:cs typeface="Arial" charset="0"/>
              </a:rPr>
              <a:t>Extensive assessment catalog</a:t>
            </a:r>
          </a:p>
          <a:p>
            <a:pPr marL="342900" indent="-342900">
              <a:buFont typeface="Arial" panose="020B0604020202020204" pitchFamily="34" charset="0"/>
              <a:buChar char="•"/>
            </a:pPr>
            <a:r>
              <a:rPr lang="en-US" altLang="en-US" sz="2400" dirty="0">
                <a:solidFill>
                  <a:prstClr val="black"/>
                </a:solidFill>
                <a:cs typeface="Arial" charset="0"/>
              </a:rPr>
              <a:t>Assessment fact sheets</a:t>
            </a:r>
          </a:p>
          <a:p>
            <a:pPr marL="342900" indent="-342900">
              <a:buFont typeface="Arial" panose="020B0604020202020204" pitchFamily="34" charset="0"/>
              <a:buChar char="•"/>
            </a:pPr>
            <a:r>
              <a:rPr lang="en-US" altLang="en-US" sz="2400" dirty="0">
                <a:solidFill>
                  <a:prstClr val="black"/>
                </a:solidFill>
                <a:cs typeface="Arial" charset="0"/>
              </a:rPr>
              <a:t>Sample reports</a:t>
            </a:r>
          </a:p>
          <a:p>
            <a:pPr marL="342900" indent="-342900">
              <a:buFont typeface="Arial" panose="020B0604020202020204" pitchFamily="34" charset="0"/>
              <a:buChar char="•"/>
            </a:pPr>
            <a:r>
              <a:rPr lang="en-US" altLang="en-US" sz="2400" dirty="0">
                <a:solidFill>
                  <a:prstClr val="black"/>
                </a:solidFill>
                <a:cs typeface="Arial" charset="0"/>
              </a:rPr>
              <a:t>Marketing materials</a:t>
            </a:r>
          </a:p>
          <a:p>
            <a:endParaRPr lang="en-US" altLang="en-US" sz="2400" dirty="0">
              <a:solidFill>
                <a:prstClr val="black"/>
              </a:solidFill>
              <a:cs typeface="Arial" charset="0"/>
            </a:endParaRPr>
          </a:p>
          <a:p>
            <a:r>
              <a:rPr lang="en-US" sz="2400" b="1" dirty="0">
                <a:solidFill>
                  <a:srgbClr val="C00000"/>
                </a:solidFill>
                <a:latin typeface="Calibri" panose="020F0502020204030204" pitchFamily="34" charset="0"/>
                <a:cs typeface="Calibri" panose="020F0502020204030204" pitchFamily="34" charset="0"/>
              </a:rPr>
              <a:t>OTDN Benefit: No Need for $1,000.00 upfront purchase</a:t>
            </a:r>
            <a:endParaRPr lang="en-US" sz="2400" cap="all" dirty="0"/>
          </a:p>
          <a:p>
            <a:endParaRPr lang="en-US" altLang="en-US" sz="2400" dirty="0">
              <a:solidFill>
                <a:prstClr val="black"/>
              </a:solidFill>
              <a:cs typeface="Arial" charset="0"/>
            </a:endParaRPr>
          </a:p>
          <a:p>
            <a:endParaRPr lang="en-US" sz="2400" dirty="0">
              <a:solidFill>
                <a:prstClr val="black"/>
              </a:solidFill>
            </a:endParaRPr>
          </a:p>
          <a:p>
            <a:endParaRPr lang="en-US" sz="2400" dirty="0">
              <a:solidFill>
                <a:prstClr val="black"/>
              </a:solidFill>
            </a:endParaRPr>
          </a:p>
          <a:p>
            <a:endParaRPr lang="en-US" sz="2400" dirty="0">
              <a:solidFill>
                <a:prstClr val="black"/>
              </a:solidFill>
            </a:endParaRPr>
          </a:p>
          <a:p>
            <a:r>
              <a:rPr lang="en-US" sz="2400" dirty="0">
                <a:solidFill>
                  <a:prstClr val="black"/>
                </a:solidFill>
              </a:rPr>
              <a:t> </a:t>
            </a:r>
            <a:endParaRPr lang="en-US" dirty="0">
              <a:solidFill>
                <a:prstClr val="black"/>
              </a:solidFill>
            </a:endParaRPr>
          </a:p>
        </p:txBody>
      </p:sp>
      <p:sp>
        <p:nvSpPr>
          <p:cNvPr id="3" name="AutoShape 2" descr="Image result for shl imag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762001"/>
            <a:ext cx="2089478" cy="775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Diagonal Corners Rounded 6">
            <a:extLst>
              <a:ext uri="{FF2B5EF4-FFF2-40B4-BE49-F238E27FC236}">
                <a16:creationId xmlns:a16="http://schemas.microsoft.com/office/drawing/2014/main" id="{F1A20A1B-0584-4C6A-8DB6-B72B250C8F6C}"/>
              </a:ext>
            </a:extLst>
          </p:cNvPr>
          <p:cNvSpPr/>
          <p:nvPr/>
        </p:nvSpPr>
        <p:spPr>
          <a:xfrm>
            <a:off x="4343400" y="1537770"/>
            <a:ext cx="4648200" cy="45719"/>
          </a:xfrm>
          <a:prstGeom prst="round2DiagRect">
            <a:avLst/>
          </a:prstGeom>
          <a:solidFill>
            <a:srgbClr val="78D64B"/>
          </a:solidFill>
          <a:ln>
            <a:solidFill>
              <a:srgbClr val="78D6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4383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638300" y="856211"/>
            <a:ext cx="8991600" cy="1143000"/>
          </a:xfrm>
        </p:spPr>
        <p:txBody>
          <a:bodyPr>
            <a:normAutofit/>
          </a:bodyPr>
          <a:lstStyle/>
          <a:p>
            <a:pPr algn="ctr"/>
            <a:r>
              <a:rPr lang="en-US" altLang="en-US" sz="3200" b="1" dirty="0">
                <a:solidFill>
                  <a:srgbClr val="9B2D1F"/>
                </a:solidFill>
                <a:latin typeface="Arial" panose="020B0604020202020204" pitchFamily="34" charset="0"/>
                <a:cs typeface="Arial" panose="020B0604020202020204" pitchFamily="34" charset="0"/>
              </a:rPr>
              <a:t>New Assessments</a:t>
            </a:r>
          </a:p>
        </p:txBody>
      </p:sp>
      <p:sp>
        <p:nvSpPr>
          <p:cNvPr id="14339" name="Content Placeholder 2"/>
          <p:cNvSpPr>
            <a:spLocks noGrp="1"/>
          </p:cNvSpPr>
          <p:nvPr>
            <p:ph sz="quarter" idx="1"/>
          </p:nvPr>
        </p:nvSpPr>
        <p:spPr>
          <a:xfrm>
            <a:off x="2743200" y="2133600"/>
            <a:ext cx="6781800" cy="4495800"/>
          </a:xfrm>
        </p:spPr>
        <p:txBody>
          <a:bodyPr>
            <a:normAutofit/>
          </a:bodyPr>
          <a:lstStyle/>
          <a:p>
            <a:pPr marL="0" lvl="1" indent="0">
              <a:spcBef>
                <a:spcPts val="580"/>
              </a:spcBef>
              <a:buClr>
                <a:schemeClr val="accent1"/>
              </a:buClr>
              <a:buNone/>
              <a:defRPr/>
            </a:pPr>
            <a:endParaRPr lang="en-US" altLang="en-US" sz="2000" b="1" dirty="0">
              <a:latin typeface="Calibri" panose="020F0502020204030204" pitchFamily="34" charset="0"/>
              <a:cs typeface="Arial" charset="0"/>
            </a:endParaRPr>
          </a:p>
          <a:p>
            <a:pPr marL="0" lvl="1" indent="0">
              <a:spcBef>
                <a:spcPts val="580"/>
              </a:spcBef>
              <a:buClr>
                <a:schemeClr val="accent1"/>
              </a:buClr>
              <a:buNone/>
              <a:defRPr/>
            </a:pPr>
            <a:r>
              <a:rPr lang="en-US" altLang="en-US" b="1" dirty="0">
                <a:latin typeface="Calibri" panose="020F0502020204030204" pitchFamily="34" charset="0"/>
                <a:cs typeface="Arial" charset="0"/>
              </a:rPr>
              <a:t>SHL – Vendor Partner</a:t>
            </a:r>
          </a:p>
          <a:p>
            <a:pPr algn="l"/>
            <a:r>
              <a:rPr lang="en-US" sz="2200" b="1" dirty="0">
                <a:solidFill>
                  <a:srgbClr val="000000"/>
                </a:solidFill>
                <a:latin typeface="Calibri" panose="020F0502020204030204" pitchFamily="34" charset="0"/>
                <a:cs typeface="Calibri" panose="020F0502020204030204" pitchFamily="34" charset="0"/>
              </a:rPr>
              <a:t>AI Skill Assessment</a:t>
            </a:r>
          </a:p>
          <a:p>
            <a:pPr algn="l"/>
            <a:r>
              <a:rPr lang="en-US" sz="2200" b="1" dirty="0">
                <a:solidFill>
                  <a:srgbClr val="000000"/>
                </a:solidFill>
                <a:latin typeface="Calibri" panose="020F0502020204030204" pitchFamily="34" charset="0"/>
                <a:cs typeface="Calibri" panose="020F0502020204030204" pitchFamily="34" charset="0"/>
              </a:rPr>
              <a:t>Manufacturing -Safety and Dependability, Process Monitoring and more</a:t>
            </a:r>
          </a:p>
          <a:p>
            <a:pPr algn="l"/>
            <a:r>
              <a:rPr lang="en-US" sz="2200" b="1" dirty="0">
                <a:solidFill>
                  <a:srgbClr val="000000"/>
                </a:solidFill>
                <a:latin typeface="Calibri" panose="020F0502020204030204" pitchFamily="34" charset="0"/>
                <a:cs typeface="Calibri" panose="020F0502020204030204" pitchFamily="34" charset="0"/>
              </a:rPr>
              <a:t>Management &amp; Professional</a:t>
            </a:r>
          </a:p>
          <a:p>
            <a:pPr algn="l"/>
            <a:r>
              <a:rPr lang="en-US" sz="2200" b="1" dirty="0">
                <a:solidFill>
                  <a:srgbClr val="000000"/>
                </a:solidFill>
                <a:latin typeface="Calibri" panose="020F0502020204030204" pitchFamily="34" charset="0"/>
                <a:cs typeface="Calibri" panose="020F0502020204030204" pitchFamily="34" charset="0"/>
              </a:rPr>
              <a:t>Reskilling Potential</a:t>
            </a:r>
          </a:p>
          <a:p>
            <a:pPr algn="l"/>
            <a:r>
              <a:rPr lang="en-US" sz="2200" b="1" dirty="0">
                <a:solidFill>
                  <a:srgbClr val="000000"/>
                </a:solidFill>
                <a:latin typeface="Calibri" panose="020F0502020204030204" pitchFamily="34" charset="0"/>
                <a:cs typeface="Calibri" panose="020F0502020204030204" pitchFamily="34" charset="0"/>
              </a:rPr>
              <a:t>Global Skills Assessment – measures 96 soft skills in 15 minutes</a:t>
            </a:r>
          </a:p>
          <a:p>
            <a:pPr marL="457200" lvl="1" indent="-457200">
              <a:spcBef>
                <a:spcPts val="580"/>
              </a:spcBef>
              <a:buClr>
                <a:schemeClr val="accent1"/>
              </a:buClr>
              <a:defRPr/>
            </a:pPr>
            <a:endParaRPr lang="en-US" altLang="en-US" sz="2000" b="1" dirty="0">
              <a:latin typeface="Calibri" panose="020F0502020204030204" pitchFamily="34" charset="0"/>
              <a:cs typeface="Arial" charset="0"/>
            </a:endParaRPr>
          </a:p>
          <a:p>
            <a:pPr marL="457200" lvl="1" indent="-457200">
              <a:spcBef>
                <a:spcPts val="580"/>
              </a:spcBef>
              <a:buClr>
                <a:schemeClr val="accent1"/>
              </a:buClr>
              <a:defRPr/>
            </a:pPr>
            <a:endParaRPr lang="en-US" altLang="en-US" sz="2000" b="1" dirty="0">
              <a:latin typeface="Calibri" panose="020F0502020204030204" pitchFamily="34" charset="0"/>
              <a:cs typeface="Arial" charset="0"/>
            </a:endParaRPr>
          </a:p>
          <a:p>
            <a:pPr marL="457200" lvl="1" indent="-457200">
              <a:spcBef>
                <a:spcPts val="580"/>
              </a:spcBef>
              <a:buClr>
                <a:schemeClr val="accent1"/>
              </a:buClr>
              <a:defRPr/>
            </a:pPr>
            <a:endParaRPr lang="en-US" altLang="en-US" sz="1600" b="1" dirty="0">
              <a:latin typeface="Calibri" panose="020F0502020204030204" pitchFamily="34" charset="0"/>
              <a:cs typeface="Arial" charset="0"/>
            </a:endParaRPr>
          </a:p>
        </p:txBody>
      </p:sp>
      <p:pic>
        <p:nvPicPr>
          <p:cNvPr id="4" name="Picture 15"/>
          <p:cNvPicPr>
            <a:picLocks noChangeAspect="1" noChangeArrowheads="1"/>
          </p:cNvPicPr>
          <p:nvPr/>
        </p:nvPicPr>
        <p:blipFill>
          <a:blip r:embed="rId3">
            <a:extLst>
              <a:ext uri="{28A0092B-C50C-407E-A947-70E740481C1C}">
                <a14:useLocalDpi xmlns:a14="http://schemas.microsoft.com/office/drawing/2010/main" val="0"/>
              </a:ext>
            </a:extLst>
          </a:blip>
          <a:srcRect l="14584" t="30769" r="53685" b="57053"/>
          <a:stretch>
            <a:fillRect/>
          </a:stretch>
        </p:blipFill>
        <p:spPr bwMode="auto">
          <a:xfrm>
            <a:off x="1971447" y="176213"/>
            <a:ext cx="2381250" cy="5619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600200" y="685800"/>
            <a:ext cx="8991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6281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09600"/>
          </a:xfrm>
          <a:prstGeom prst="rect">
            <a:avLst/>
          </a:prstGeom>
          <a:solidFill>
            <a:srgbClr val="9B2D1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cs typeface="Arial" panose="020B0604020202020204" pitchFamily="34" charset="0"/>
              </a:rPr>
              <a:t>Vendor Partners</a:t>
            </a:r>
            <a:endParaRPr lang="en-US" sz="3200" dirty="0">
              <a:solidFill>
                <a:schemeClr val="bg1"/>
              </a:solidFill>
            </a:endParaRPr>
          </a:p>
        </p:txBody>
      </p:sp>
      <p:sp>
        <p:nvSpPr>
          <p:cNvPr id="5" name="Rectangle 4"/>
          <p:cNvSpPr/>
          <p:nvPr/>
        </p:nvSpPr>
        <p:spPr>
          <a:xfrm>
            <a:off x="1524000" y="6477000"/>
            <a:ext cx="9144000" cy="381000"/>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998" y="6442126"/>
            <a:ext cx="1197334" cy="411960"/>
          </a:xfrm>
          <a:prstGeom prst="rect">
            <a:avLst/>
          </a:prstGeom>
        </p:spPr>
      </p:pic>
      <p:sp>
        <p:nvSpPr>
          <p:cNvPr id="7" name="Content Placeholder 2"/>
          <p:cNvSpPr txBox="1">
            <a:spLocks/>
          </p:cNvSpPr>
          <p:nvPr/>
        </p:nvSpPr>
        <p:spPr>
          <a:xfrm>
            <a:off x="2095500" y="1273712"/>
            <a:ext cx="8001000" cy="497468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342900" indent="-342900" algn="l">
              <a:buFont typeface="Arial" panose="020B0604020202020204" pitchFamily="34" charset="0"/>
              <a:buChar char="•"/>
            </a:pPr>
            <a:endParaRPr lang="en-US" sz="2200" dirty="0">
              <a:solidFill>
                <a:prstClr val="black"/>
              </a:solidFill>
            </a:endParaRPr>
          </a:p>
          <a:p>
            <a:pPr marL="342900" indent="-342900" algn="l">
              <a:buClr>
                <a:srgbClr val="FF0000"/>
              </a:buClr>
              <a:buFont typeface="Wingdings" panose="05000000000000000000" pitchFamily="2" charset="2"/>
              <a:buChar char="§"/>
            </a:pPr>
            <a:r>
              <a:rPr lang="en-US" sz="2200" dirty="0">
                <a:solidFill>
                  <a:prstClr val="black"/>
                </a:solidFill>
              </a:rPr>
              <a:t>Deliver background screening, onboarding and drug testing services.</a:t>
            </a:r>
          </a:p>
          <a:p>
            <a:pPr marL="342900" indent="-342900" algn="l">
              <a:buClr>
                <a:srgbClr val="FF0000"/>
              </a:buClr>
              <a:buFont typeface="Wingdings" panose="05000000000000000000" pitchFamily="2" charset="2"/>
              <a:buChar char="§"/>
            </a:pPr>
            <a:r>
              <a:rPr lang="en-US" sz="2200" dirty="0">
                <a:solidFill>
                  <a:prstClr val="black"/>
                </a:solidFill>
              </a:rPr>
              <a:t>Sterling Talent Solutions, formerly Sterling InfoSystems, was founded in 1975. Sterling Talent Solutions merged with TalentWise in 2016 to become Sterling Talent Solutions.</a:t>
            </a:r>
          </a:p>
          <a:p>
            <a:pPr marL="342900" indent="-342900" algn="l">
              <a:buClr>
                <a:srgbClr val="FF0000"/>
              </a:buClr>
              <a:buFont typeface="Wingdings" panose="05000000000000000000" pitchFamily="2" charset="2"/>
              <a:buChar char="§"/>
            </a:pPr>
            <a:r>
              <a:rPr lang="en-US" sz="2200" dirty="0">
                <a:solidFill>
                  <a:prstClr val="black"/>
                </a:solidFill>
              </a:rPr>
              <a:t>More than 2,800 employees serve over 20,000 customers around the world, including a quarter of the Fortune 100. </a:t>
            </a:r>
          </a:p>
          <a:p>
            <a:pPr marL="342900" indent="-342900" algn="l">
              <a:buClr>
                <a:srgbClr val="FF0000"/>
              </a:buClr>
              <a:buFont typeface="Wingdings" panose="05000000000000000000" pitchFamily="2" charset="2"/>
              <a:buChar char="§"/>
            </a:pPr>
            <a:r>
              <a:rPr lang="en-US" sz="2200" dirty="0">
                <a:solidFill>
                  <a:prstClr val="black"/>
                </a:solidFill>
              </a:rPr>
              <a:t>92% client retention rate. </a:t>
            </a:r>
          </a:p>
          <a:p>
            <a:pPr marL="342900" indent="-342900" algn="l">
              <a:buClr>
                <a:srgbClr val="FF0000"/>
              </a:buClr>
              <a:buFont typeface="Wingdings" panose="05000000000000000000" pitchFamily="2" charset="2"/>
              <a:buChar char="§"/>
            </a:pPr>
            <a:r>
              <a:rPr lang="en-US" sz="2200" dirty="0">
                <a:solidFill>
                  <a:prstClr val="black"/>
                </a:solidFill>
              </a:rPr>
              <a:t>Sterling Talent Solutions is the world's largest company focused entirely on background checks with offices in the United States, Canada, the U.K., India and the Philippines.</a:t>
            </a:r>
          </a:p>
          <a:p>
            <a:pPr marL="342900" indent="-342900" algn="l">
              <a:buClr>
                <a:srgbClr val="FF0000"/>
              </a:buClr>
              <a:buFont typeface="Wingdings" panose="05000000000000000000" pitchFamily="2" charset="2"/>
              <a:buChar char="§"/>
            </a:pPr>
            <a:r>
              <a:rPr lang="en-US" sz="2200" dirty="0">
                <a:solidFill>
                  <a:prstClr val="black"/>
                </a:solidFill>
              </a:rPr>
              <a:t>Discounts available for member schools.</a:t>
            </a:r>
          </a:p>
          <a:p>
            <a:pPr marL="342900" indent="-342900" algn="l">
              <a:buClr>
                <a:srgbClr val="FF0000"/>
              </a:buClr>
              <a:buFont typeface="Wingdings" panose="05000000000000000000" pitchFamily="2" charset="2"/>
              <a:buChar char="§"/>
            </a:pPr>
            <a:endParaRPr lang="en-US" sz="2200" dirty="0">
              <a:solidFill>
                <a:prstClr val="black"/>
              </a:solidFill>
            </a:endParaRPr>
          </a:p>
          <a:p>
            <a:pPr marL="457200" indent="-457200" algn="l">
              <a:buFont typeface="Arial" panose="020B0604020202020204" pitchFamily="34" charset="0"/>
              <a:buChar char="•"/>
            </a:pPr>
            <a:endParaRPr lang="en-US" dirty="0">
              <a:solidFill>
                <a:prstClr val="black"/>
              </a:solidFill>
            </a:endParaRPr>
          </a:p>
        </p:txBody>
      </p:sp>
      <p:pic>
        <p:nvPicPr>
          <p:cNvPr id="8" name="Picture 7" descr="Sterling Talent Solutions Logo"/>
          <p:cNvPicPr/>
          <p:nvPr/>
        </p:nvPicPr>
        <p:blipFill>
          <a:blip r:embed="rId3">
            <a:extLst>
              <a:ext uri="{28A0092B-C50C-407E-A947-70E740481C1C}">
                <a14:useLocalDpi xmlns:a14="http://schemas.microsoft.com/office/drawing/2010/main" val="0"/>
              </a:ext>
            </a:extLst>
          </a:blip>
          <a:srcRect/>
          <a:stretch>
            <a:fillRect/>
          </a:stretch>
        </p:blipFill>
        <p:spPr bwMode="auto">
          <a:xfrm>
            <a:off x="2209800" y="685800"/>
            <a:ext cx="2438400" cy="762000"/>
          </a:xfrm>
          <a:prstGeom prst="rect">
            <a:avLst/>
          </a:prstGeom>
          <a:noFill/>
          <a:ln>
            <a:noFill/>
          </a:ln>
        </p:spPr>
      </p:pic>
      <p:sp>
        <p:nvSpPr>
          <p:cNvPr id="2" name="Arrow: Right 1">
            <a:extLst>
              <a:ext uri="{FF2B5EF4-FFF2-40B4-BE49-F238E27FC236}">
                <a16:creationId xmlns:a16="http://schemas.microsoft.com/office/drawing/2014/main" id="{9389BD1A-E86E-49E3-BBA6-7C0788C6B038}"/>
              </a:ext>
            </a:extLst>
          </p:cNvPr>
          <p:cNvSpPr/>
          <p:nvPr/>
        </p:nvSpPr>
        <p:spPr>
          <a:xfrm>
            <a:off x="4191000" y="1319430"/>
            <a:ext cx="5334000" cy="128370"/>
          </a:xfrm>
          <a:prstGeom prst="rightArrow">
            <a:avLst/>
          </a:prstGeom>
          <a:solidFill>
            <a:srgbClr val="0F69B5"/>
          </a:solidFill>
          <a:ln>
            <a:solidFill>
              <a:srgbClr val="0563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8238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85761-6888-FFFF-FCDC-E5B8EDC5672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3B01673-DED6-F8F0-68D3-C91AC15E9901}"/>
              </a:ext>
            </a:extLst>
          </p:cNvPr>
          <p:cNvSpPr/>
          <p:nvPr/>
        </p:nvSpPr>
        <p:spPr>
          <a:xfrm flipH="1" flipV="1">
            <a:off x="0" y="-237831"/>
            <a:ext cx="13093156" cy="7333661"/>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b="-18444"/>
            </a:stretch>
          </a:blipFill>
        </p:spPr>
        <p:txBody>
          <a:bodyPr/>
          <a:lstStyle/>
          <a:p>
            <a:endParaRPr lang="en-US" sz="1200"/>
          </a:p>
        </p:txBody>
      </p:sp>
      <p:grpSp>
        <p:nvGrpSpPr>
          <p:cNvPr id="20" name="Group 20">
            <a:extLst>
              <a:ext uri="{FF2B5EF4-FFF2-40B4-BE49-F238E27FC236}">
                <a16:creationId xmlns:a16="http://schemas.microsoft.com/office/drawing/2014/main" id="{3CEDBB2B-52C6-F5D6-07E5-DBDB36877308}"/>
              </a:ext>
            </a:extLst>
          </p:cNvPr>
          <p:cNvGrpSpPr/>
          <p:nvPr/>
        </p:nvGrpSpPr>
        <p:grpSpPr>
          <a:xfrm rot="-10800000">
            <a:off x="9455565" y="-908395"/>
            <a:ext cx="3413055" cy="1631113"/>
            <a:chOff x="0" y="0"/>
            <a:chExt cx="1177416" cy="562692"/>
          </a:xfrm>
        </p:grpSpPr>
        <p:sp>
          <p:nvSpPr>
            <p:cNvPr id="21" name="Freeform 21">
              <a:extLst>
                <a:ext uri="{FF2B5EF4-FFF2-40B4-BE49-F238E27FC236}">
                  <a16:creationId xmlns:a16="http://schemas.microsoft.com/office/drawing/2014/main" id="{A4EC4309-E72D-8958-07B2-251A4EF2284B}"/>
                </a:ext>
              </a:extLst>
            </p:cNvPr>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a:extLst>
                <a:ext uri="{FF2B5EF4-FFF2-40B4-BE49-F238E27FC236}">
                  <a16:creationId xmlns:a16="http://schemas.microsoft.com/office/drawing/2014/main" id="{B1A1B1C2-EA43-C4E0-72B9-252712754484}"/>
                </a:ext>
              </a:extLst>
            </p:cNvPr>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a:extLst>
              <a:ext uri="{FF2B5EF4-FFF2-40B4-BE49-F238E27FC236}">
                <a16:creationId xmlns:a16="http://schemas.microsoft.com/office/drawing/2014/main" id="{B8B254B5-2C8A-EFDB-0181-3E452311F53E}"/>
              </a:ext>
            </a:extLst>
          </p:cNvPr>
          <p:cNvGrpSpPr/>
          <p:nvPr/>
        </p:nvGrpSpPr>
        <p:grpSpPr>
          <a:xfrm rot="-10800000">
            <a:off x="7688712" y="-416626"/>
            <a:ext cx="3817489" cy="798667"/>
            <a:chOff x="0" y="0"/>
            <a:chExt cx="3054608" cy="639062"/>
          </a:xfrm>
        </p:grpSpPr>
        <p:sp>
          <p:nvSpPr>
            <p:cNvPr id="24" name="Freeform 24">
              <a:extLst>
                <a:ext uri="{FF2B5EF4-FFF2-40B4-BE49-F238E27FC236}">
                  <a16:creationId xmlns:a16="http://schemas.microsoft.com/office/drawing/2014/main" id="{EB57F2BD-7198-D995-5C9C-6338FAE81154}"/>
                </a:ext>
              </a:extLst>
            </p:cNvPr>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a:extLst>
                <a:ext uri="{FF2B5EF4-FFF2-40B4-BE49-F238E27FC236}">
                  <a16:creationId xmlns:a16="http://schemas.microsoft.com/office/drawing/2014/main" id="{37461721-B9CA-7AC5-F1FD-FE19555A0F64}"/>
                </a:ext>
              </a:extLst>
            </p:cNvPr>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a:extLst>
              <a:ext uri="{FF2B5EF4-FFF2-40B4-BE49-F238E27FC236}">
                <a16:creationId xmlns:a16="http://schemas.microsoft.com/office/drawing/2014/main" id="{49906A64-BF53-D45E-A923-DD74DF7833AB}"/>
              </a:ext>
            </a:extLst>
          </p:cNvPr>
          <p:cNvGrpSpPr/>
          <p:nvPr/>
        </p:nvGrpSpPr>
        <p:grpSpPr>
          <a:xfrm>
            <a:off x="-448742" y="6167388"/>
            <a:ext cx="5866087" cy="1631113"/>
            <a:chOff x="0" y="0"/>
            <a:chExt cx="2023648" cy="562692"/>
          </a:xfrm>
        </p:grpSpPr>
        <p:sp>
          <p:nvSpPr>
            <p:cNvPr id="27" name="Freeform 27">
              <a:extLst>
                <a:ext uri="{FF2B5EF4-FFF2-40B4-BE49-F238E27FC236}">
                  <a16:creationId xmlns:a16="http://schemas.microsoft.com/office/drawing/2014/main" id="{11AE8CB7-8C96-8F88-0EE8-69D3680173C4}"/>
                </a:ext>
              </a:extLst>
            </p:cNvPr>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a:extLst>
                <a:ext uri="{FF2B5EF4-FFF2-40B4-BE49-F238E27FC236}">
                  <a16:creationId xmlns:a16="http://schemas.microsoft.com/office/drawing/2014/main" id="{5F852BB6-71EA-DBF0-37AD-07D1D9B7F0C2}"/>
                </a:ext>
              </a:extLst>
            </p:cNvPr>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a:extLst>
              <a:ext uri="{FF2B5EF4-FFF2-40B4-BE49-F238E27FC236}">
                <a16:creationId xmlns:a16="http://schemas.microsoft.com/office/drawing/2014/main" id="{957EA453-BF58-1D0B-0322-D6B6DC5F954A}"/>
              </a:ext>
            </a:extLst>
          </p:cNvPr>
          <p:cNvGrpSpPr/>
          <p:nvPr/>
        </p:nvGrpSpPr>
        <p:grpSpPr>
          <a:xfrm>
            <a:off x="-448742" y="5783400"/>
            <a:ext cx="1782068" cy="767974"/>
            <a:chOff x="0" y="0"/>
            <a:chExt cx="1482931" cy="639062"/>
          </a:xfrm>
        </p:grpSpPr>
        <p:sp>
          <p:nvSpPr>
            <p:cNvPr id="30" name="Freeform 30">
              <a:extLst>
                <a:ext uri="{FF2B5EF4-FFF2-40B4-BE49-F238E27FC236}">
                  <a16:creationId xmlns:a16="http://schemas.microsoft.com/office/drawing/2014/main" id="{33D6D10B-4082-8CC2-E7BE-4737F2958AE6}"/>
                </a:ext>
              </a:extLst>
            </p:cNvPr>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a:extLst>
                <a:ext uri="{FF2B5EF4-FFF2-40B4-BE49-F238E27FC236}">
                  <a16:creationId xmlns:a16="http://schemas.microsoft.com/office/drawing/2014/main" id="{00777670-545D-6664-9098-E9331B5FD726}"/>
                </a:ext>
              </a:extLst>
            </p:cNvPr>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42" name="Freeform 42">
            <a:extLst>
              <a:ext uri="{FF2B5EF4-FFF2-40B4-BE49-F238E27FC236}">
                <a16:creationId xmlns:a16="http://schemas.microsoft.com/office/drawing/2014/main" id="{F87058E3-8B7E-E968-A348-5F40021475A1}"/>
              </a:ext>
            </a:extLst>
          </p:cNvPr>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4">
              <a:extLst>
                <a:ext uri="{96DAC541-7B7A-43D3-8B79-37D633B846F1}">
                  <asvg:svgBlip xmlns:asvg="http://schemas.microsoft.com/office/drawing/2016/SVG/main" r:embed="rId5"/>
                </a:ext>
              </a:extLst>
            </a:blip>
            <a:stretch>
              <a:fillRect t="-23484"/>
            </a:stretch>
          </a:blipFill>
        </p:spPr>
      </p:sp>
      <p:sp>
        <p:nvSpPr>
          <p:cNvPr id="43" name="Freeform 43">
            <a:extLst>
              <a:ext uri="{FF2B5EF4-FFF2-40B4-BE49-F238E27FC236}">
                <a16:creationId xmlns:a16="http://schemas.microsoft.com/office/drawing/2014/main" id="{6FA954A5-157B-83D0-ACEE-7B55AA634475}"/>
              </a:ext>
            </a:extLst>
          </p:cNvPr>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4" name="Freeform 44">
            <a:extLst>
              <a:ext uri="{FF2B5EF4-FFF2-40B4-BE49-F238E27FC236}">
                <a16:creationId xmlns:a16="http://schemas.microsoft.com/office/drawing/2014/main" id="{E03A887B-46D1-B6C4-F6C5-8304E0CE146A}"/>
              </a:ext>
            </a:extLst>
          </p:cNvPr>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45">
            <a:extLst>
              <a:ext uri="{FF2B5EF4-FFF2-40B4-BE49-F238E27FC236}">
                <a16:creationId xmlns:a16="http://schemas.microsoft.com/office/drawing/2014/main" id="{21BCAFA5-4421-19E0-BD34-FD8AAA150EC4}"/>
              </a:ext>
            </a:extLst>
          </p:cNvPr>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a:extLst>
              <a:ext uri="{FF2B5EF4-FFF2-40B4-BE49-F238E27FC236}">
                <a16:creationId xmlns:a16="http://schemas.microsoft.com/office/drawing/2014/main" id="{2E6C1273-100E-7C79-E040-0FF1FC720861}"/>
              </a:ext>
            </a:extLst>
          </p:cNvPr>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2">
              <a:extLst>
                <a:ext uri="{96DAC541-7B7A-43D3-8B79-37D633B846F1}">
                  <asvg:svgBlip xmlns:asvg="http://schemas.microsoft.com/office/drawing/2016/SVG/main" r:embed="rId13"/>
                </a:ext>
              </a:extLst>
            </a:blip>
            <a:stretch>
              <a:fillRect t="-561128"/>
            </a:stretch>
          </a:blipFill>
        </p:spPr>
      </p:sp>
      <p:sp>
        <p:nvSpPr>
          <p:cNvPr id="47" name="Freeform 47">
            <a:extLst>
              <a:ext uri="{FF2B5EF4-FFF2-40B4-BE49-F238E27FC236}">
                <a16:creationId xmlns:a16="http://schemas.microsoft.com/office/drawing/2014/main" id="{ECB90272-F06F-6FAD-A371-4DD4EAE1FA01}"/>
              </a:ext>
            </a:extLst>
          </p:cNvPr>
          <p:cNvSpPr/>
          <p:nvPr/>
        </p:nvSpPr>
        <p:spPr>
          <a:xfrm flipH="1">
            <a:off x="10687906" y="5697807"/>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54" name="Picture 53">
            <a:extLst>
              <a:ext uri="{FF2B5EF4-FFF2-40B4-BE49-F238E27FC236}">
                <a16:creationId xmlns:a16="http://schemas.microsoft.com/office/drawing/2014/main" id="{D7060FB3-459F-0860-6DE4-B1E1A9ACE329}"/>
              </a:ext>
            </a:extLst>
          </p:cNvPr>
          <p:cNvPicPr>
            <a:picLocks noChangeAspect="1"/>
          </p:cNvPicPr>
          <p:nvPr/>
        </p:nvPicPr>
        <p:blipFill>
          <a:blip r:embed="rId1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37098" y="58900"/>
            <a:ext cx="2723636" cy="727072"/>
          </a:xfrm>
          <a:prstGeom prst="rect">
            <a:avLst/>
          </a:prstGeom>
        </p:spPr>
      </p:pic>
      <p:pic>
        <p:nvPicPr>
          <p:cNvPr id="4" name="Picture 3" descr="71,500+ Meeting Agenda Stock Illustrations, Royalty-Free Vector Graphics &amp;  Clip Art - iStock | Meeting, Business meeting, Agenda">
            <a:extLst>
              <a:ext uri="{FF2B5EF4-FFF2-40B4-BE49-F238E27FC236}">
                <a16:creationId xmlns:a16="http://schemas.microsoft.com/office/drawing/2014/main" id="{BB4BFE43-DEF5-0B24-E806-B7AF3553C132}"/>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rot="360000">
            <a:off x="7512150" y="440578"/>
            <a:ext cx="4817398" cy="5779856"/>
          </a:xfrm>
          <a:prstGeom prst="rect">
            <a:avLst/>
          </a:prstGeom>
        </p:spPr>
      </p:pic>
      <p:sp>
        <p:nvSpPr>
          <p:cNvPr id="8" name="TextBox 7">
            <a:extLst>
              <a:ext uri="{FF2B5EF4-FFF2-40B4-BE49-F238E27FC236}">
                <a16:creationId xmlns:a16="http://schemas.microsoft.com/office/drawing/2014/main" id="{0E0ACE04-A31F-44F1-A665-C6AC4D0D2F19}"/>
              </a:ext>
            </a:extLst>
          </p:cNvPr>
          <p:cNvSpPr txBox="1"/>
          <p:nvPr/>
        </p:nvSpPr>
        <p:spPr>
          <a:xfrm>
            <a:off x="437098" y="1290965"/>
            <a:ext cx="6992450"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Aptos" panose="020B0004020202020204" pitchFamily="34" charset="0"/>
              </a:rPr>
              <a:t>Upcoming Conferences &amp; Meetings</a:t>
            </a:r>
            <a:br>
              <a:rPr lang="en-US" sz="2800" dirty="0">
                <a:latin typeface="Aptos" panose="020B0004020202020204" pitchFamily="34" charset="0"/>
              </a:rPr>
            </a:br>
            <a:endParaRPr lang="en-US" sz="2800" dirty="0">
              <a:latin typeface="Aptos" panose="020B0004020202020204" pitchFamily="34" charset="0"/>
            </a:endParaRPr>
          </a:p>
          <a:p>
            <a:pPr marL="285750" indent="-285750">
              <a:buFont typeface="Arial" panose="020B0604020202020204" pitchFamily="34" charset="0"/>
              <a:buChar char="•"/>
            </a:pPr>
            <a:r>
              <a:rPr lang="en-US" sz="2800" dirty="0">
                <a:latin typeface="Aptos" panose="020B0004020202020204" pitchFamily="34" charset="0"/>
              </a:rPr>
              <a:t>Faculty Feedback Opportunity</a:t>
            </a:r>
            <a:br>
              <a:rPr lang="en-US" sz="2800" dirty="0">
                <a:latin typeface="Aptos" panose="020B0004020202020204" pitchFamily="34" charset="0"/>
              </a:rPr>
            </a:br>
            <a:endParaRPr lang="en-US" sz="2800" dirty="0">
              <a:latin typeface="Aptos" panose="020B0004020202020204" pitchFamily="34" charset="0"/>
            </a:endParaRPr>
          </a:p>
          <a:p>
            <a:pPr marL="285750" indent="-285750">
              <a:buFont typeface="Arial" panose="020B0604020202020204" pitchFamily="34" charset="0"/>
              <a:buChar char="•"/>
            </a:pPr>
            <a:r>
              <a:rPr lang="en-US" sz="2800" dirty="0">
                <a:latin typeface="Aptos" panose="020B0004020202020204" pitchFamily="34" charset="0"/>
              </a:rPr>
              <a:t>Ohio Talent Development Network (OTDN) Overview </a:t>
            </a:r>
            <a:br>
              <a:rPr lang="en-US" sz="2800" dirty="0">
                <a:latin typeface="Aptos" panose="020B0004020202020204" pitchFamily="34" charset="0"/>
              </a:rPr>
            </a:br>
            <a:endParaRPr lang="en-US" sz="2800" dirty="0">
              <a:latin typeface="Aptos" panose="020B0004020202020204" pitchFamily="34" charset="0"/>
            </a:endParaRPr>
          </a:p>
          <a:p>
            <a:pPr marL="285750" indent="-285750">
              <a:buFont typeface="Arial" panose="020B0604020202020204" pitchFamily="34" charset="0"/>
              <a:buChar char="•"/>
            </a:pPr>
            <a:r>
              <a:rPr lang="en-US" sz="2800" dirty="0">
                <a:latin typeface="Aptos" panose="020B0004020202020204" pitchFamily="34" charset="0"/>
              </a:rPr>
              <a:t>OTN Project Updates</a:t>
            </a:r>
            <a:br>
              <a:rPr lang="en-US" sz="2800" dirty="0">
                <a:latin typeface="Aptos" panose="020B0004020202020204" pitchFamily="34" charset="0"/>
              </a:rPr>
            </a:br>
            <a:endParaRPr lang="en-US" sz="2800" dirty="0">
              <a:latin typeface="Aptos" panose="020B0004020202020204" pitchFamily="34" charset="0"/>
            </a:endParaRPr>
          </a:p>
          <a:p>
            <a:pPr marL="285750" indent="-285750">
              <a:buFont typeface="Arial" panose="020B0604020202020204" pitchFamily="34" charset="0"/>
              <a:buChar char="•"/>
            </a:pPr>
            <a:r>
              <a:rPr lang="en-US" sz="2800" dirty="0">
                <a:latin typeface="Aptos" panose="020B0004020202020204" pitchFamily="34" charset="0"/>
              </a:rPr>
              <a:t>Partner Open Discussion </a:t>
            </a:r>
          </a:p>
        </p:txBody>
      </p:sp>
    </p:spTree>
    <p:extLst>
      <p:ext uri="{BB962C8B-B14F-4D97-AF65-F5344CB8AC3E}">
        <p14:creationId xmlns:p14="http://schemas.microsoft.com/office/powerpoint/2010/main" val="4245232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09600"/>
          </a:xfrm>
          <a:prstGeom prst="rect">
            <a:avLst/>
          </a:prstGeom>
          <a:solidFill>
            <a:srgbClr val="9B2D1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cs typeface="Arial" panose="020B0604020202020204" pitchFamily="34" charset="0"/>
              </a:rPr>
              <a:t> </a:t>
            </a:r>
            <a:r>
              <a:rPr lang="en-US" sz="3200" b="1" dirty="0">
                <a:solidFill>
                  <a:schemeClr val="bg1"/>
                </a:solidFill>
                <a:latin typeface="Arial" panose="020B0604020202020204" pitchFamily="34" charset="0"/>
                <a:cs typeface="Arial" panose="020B0604020202020204" pitchFamily="34" charset="0"/>
              </a:rPr>
              <a:t>Vendor Partners</a:t>
            </a:r>
            <a:endParaRPr lang="en-US" sz="3200"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524000" y="6477000"/>
            <a:ext cx="9144000" cy="381000"/>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998" y="6442126"/>
            <a:ext cx="1197334" cy="411960"/>
          </a:xfrm>
          <a:prstGeom prst="rect">
            <a:avLst/>
          </a:prstGeom>
        </p:spPr>
      </p:pic>
      <p:sp>
        <p:nvSpPr>
          <p:cNvPr id="7" name="Content Placeholder 2"/>
          <p:cNvSpPr txBox="1">
            <a:spLocks/>
          </p:cNvSpPr>
          <p:nvPr/>
        </p:nvSpPr>
        <p:spPr>
          <a:xfrm>
            <a:off x="2064224" y="1447800"/>
            <a:ext cx="7994176" cy="45720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buFont typeface="Wingdings 2" pitchFamily="18" charset="2"/>
              <a:buNone/>
            </a:pPr>
            <a:endParaRPr lang="en-US" altLang="en-US" sz="2800" b="1" i="1" dirty="0">
              <a:solidFill>
                <a:prstClr val="black"/>
              </a:solidFill>
              <a:latin typeface="Arial" charset="0"/>
              <a:cs typeface="Arial" charset="0"/>
            </a:endParaRPr>
          </a:p>
          <a:p>
            <a:pPr algn="l"/>
            <a:endParaRPr lang="en-US" altLang="en-US" sz="2400" b="1" i="1" dirty="0">
              <a:solidFill>
                <a:prstClr val="black"/>
              </a:solidFill>
              <a:cs typeface="Arial" charset="0"/>
            </a:endParaRPr>
          </a:p>
          <a:p>
            <a:pPr algn="l"/>
            <a:r>
              <a:rPr lang="en-US" altLang="en-US" sz="1800" b="1" i="1" dirty="0">
                <a:solidFill>
                  <a:prstClr val="black"/>
                </a:solidFill>
                <a:latin typeface="Arial" panose="020B0604020202020204" pitchFamily="34" charset="0"/>
                <a:cs typeface="Arial" panose="020B0604020202020204" pitchFamily="34" charset="0"/>
              </a:rPr>
              <a:t>PAN</a:t>
            </a:r>
            <a:r>
              <a:rPr lang="en-US" altLang="en-US" sz="1800" dirty="0">
                <a:solidFill>
                  <a:prstClr val="black"/>
                </a:solidFill>
                <a:latin typeface="Arial" panose="020B0604020202020204" pitchFamily="34" charset="0"/>
                <a:cs typeface="Arial" panose="020B0604020202020204" pitchFamily="34" charset="0"/>
              </a:rPr>
              <a:t> (Performance Assessment Network) – PSI, is a leader in the assessment and talent acquisition field.  In 2017 PAN was purchased by PSI. 2022 name changed to </a:t>
            </a:r>
            <a:r>
              <a:rPr lang="en-US" altLang="en-US" sz="1800" dirty="0" err="1">
                <a:solidFill>
                  <a:prstClr val="black"/>
                </a:solidFill>
                <a:latin typeface="Arial" panose="020B0604020202020204" pitchFamily="34" charset="0"/>
                <a:cs typeface="Arial" panose="020B0604020202020204" pitchFamily="34" charset="0"/>
              </a:rPr>
              <a:t>Talogy</a:t>
            </a:r>
            <a:r>
              <a:rPr lang="en-US" altLang="en-US" sz="1800" dirty="0">
                <a:solidFill>
                  <a:prstClr val="black"/>
                </a:solidFill>
                <a:latin typeface="Arial" panose="020B0604020202020204" pitchFamily="34" charset="0"/>
                <a:cs typeface="Arial" panose="020B0604020202020204" pitchFamily="34" charset="0"/>
              </a:rPr>
              <a:t>.</a:t>
            </a:r>
          </a:p>
          <a:p>
            <a:pPr algn="l"/>
            <a:endParaRPr lang="en-US" altLang="en-US" sz="1800" dirty="0">
              <a:solidFill>
                <a:prstClr val="black"/>
              </a:solidFill>
              <a:latin typeface="Arial" panose="020B0604020202020204" pitchFamily="34" charset="0"/>
              <a:cs typeface="Arial" panose="020B0604020202020204" pitchFamily="34" charset="0"/>
            </a:endParaRPr>
          </a:p>
          <a:p>
            <a:pPr algn="l">
              <a:spcBef>
                <a:spcPts val="0"/>
              </a:spcBef>
            </a:pPr>
            <a:r>
              <a:rPr lang="en-US" altLang="en-US" sz="1800" dirty="0">
                <a:solidFill>
                  <a:prstClr val="black"/>
                </a:solidFill>
                <a:latin typeface="Arial" panose="020B0604020202020204" pitchFamily="34" charset="0"/>
                <a:cs typeface="Arial" panose="020B0604020202020204" pitchFamily="34" charset="0"/>
              </a:rPr>
              <a:t>Working with over 50 of the world’s leading test publishers, they provide a unique source of assessment tools in categories such as intelligence, personality, integrity, mechanical aptitude, IT, general skills and more.</a:t>
            </a:r>
          </a:p>
          <a:p>
            <a:pPr algn="l">
              <a:spcBef>
                <a:spcPts val="0"/>
              </a:spcBef>
            </a:pPr>
            <a:endParaRPr lang="en-US" altLang="en-US" sz="1800" dirty="0">
              <a:solidFill>
                <a:prstClr val="black"/>
              </a:solidFill>
              <a:latin typeface="Arial" panose="020B0604020202020204" pitchFamily="34" charset="0"/>
              <a:cs typeface="Arial" panose="020B0604020202020204" pitchFamily="34" charset="0"/>
            </a:endParaRPr>
          </a:p>
          <a:p>
            <a:pPr marL="285750" indent="-285750" algn="l">
              <a:spcBef>
                <a:spcPts val="0"/>
              </a:spcBef>
              <a:buFont typeface="Arial" panose="020B0604020202020204" pitchFamily="34" charset="0"/>
              <a:buChar char="•"/>
            </a:pPr>
            <a:r>
              <a:rPr lang="en-US" sz="1800" dirty="0">
                <a:solidFill>
                  <a:prstClr val="black"/>
                </a:solidFill>
                <a:latin typeface="Arial" panose="020B0604020202020204" pitchFamily="34" charset="0"/>
                <a:cs typeface="Arial" panose="020B0604020202020204" pitchFamily="34" charset="0"/>
              </a:rPr>
              <a:t>Easy to use testing platform</a:t>
            </a:r>
          </a:p>
          <a:p>
            <a:pPr marL="285750" indent="-285750" algn="l">
              <a:spcBef>
                <a:spcPts val="0"/>
              </a:spcBef>
              <a:buFont typeface="Arial" panose="020B0604020202020204" pitchFamily="34" charset="0"/>
              <a:buChar char="•"/>
            </a:pPr>
            <a:r>
              <a:rPr lang="en-US" sz="1800" dirty="0">
                <a:solidFill>
                  <a:prstClr val="black"/>
                </a:solidFill>
                <a:latin typeface="Arial" panose="020B0604020202020204" pitchFamily="34" charset="0"/>
                <a:cs typeface="Arial" panose="020B0604020202020204" pitchFamily="34" charset="0"/>
              </a:rPr>
              <a:t>Free test demos</a:t>
            </a:r>
          </a:p>
          <a:p>
            <a:pPr marL="285750" indent="-285750" algn="l">
              <a:spcBef>
                <a:spcPts val="0"/>
              </a:spcBef>
              <a:buFont typeface="Arial" panose="020B0604020202020204" pitchFamily="34" charset="0"/>
              <a:buChar char="•"/>
            </a:pPr>
            <a:r>
              <a:rPr lang="en-US" sz="1800" dirty="0">
                <a:solidFill>
                  <a:prstClr val="black"/>
                </a:solidFill>
                <a:latin typeface="Arial" panose="020B0604020202020204" pitchFamily="34" charset="0"/>
                <a:cs typeface="Arial" panose="020B0604020202020204" pitchFamily="34" charset="0"/>
              </a:rPr>
              <a:t>Over 200 tests with descriptions and sample reports</a:t>
            </a:r>
          </a:p>
          <a:p>
            <a:pPr marL="285750" indent="-285750" algn="l">
              <a:spcBef>
                <a:spcPts val="0"/>
              </a:spcBef>
              <a:buFont typeface="Arial" panose="020B0604020202020204" pitchFamily="34" charset="0"/>
              <a:buChar char="•"/>
            </a:pPr>
            <a:endParaRPr lang="en-US" sz="1800" dirty="0">
              <a:solidFill>
                <a:prstClr val="black"/>
              </a:solidFill>
              <a:latin typeface="Arial" panose="020B0604020202020204" pitchFamily="34" charset="0"/>
              <a:cs typeface="Arial" panose="020B0604020202020204" pitchFamily="34" charset="0"/>
            </a:endParaRPr>
          </a:p>
          <a:p>
            <a:pPr marL="285750" indent="-285750" algn="l">
              <a:spcBef>
                <a:spcPts val="0"/>
              </a:spcBef>
              <a:buFont typeface="Arial" panose="020B0604020202020204" pitchFamily="34" charset="0"/>
              <a:buChar char="•"/>
            </a:pPr>
            <a:r>
              <a:rPr lang="en-US" sz="1800" b="1" dirty="0">
                <a:solidFill>
                  <a:srgbClr val="C00000"/>
                </a:solidFill>
                <a:latin typeface="Calibri" panose="020F0502020204030204" pitchFamily="34" charset="0"/>
                <a:cs typeface="Calibri" panose="020F0502020204030204" pitchFamily="34" charset="0"/>
              </a:rPr>
              <a:t>OTDN Discount: Access to tests without paying the annual $2,500 license fee.</a:t>
            </a:r>
            <a:endParaRPr lang="en-US" sz="1100" cap="all" dirty="0"/>
          </a:p>
          <a:p>
            <a:pPr marL="285750" indent="-285750" algn="l">
              <a:spcBef>
                <a:spcPts val="0"/>
              </a:spcBef>
              <a:buFont typeface="Arial" panose="020B0604020202020204" pitchFamily="34" charset="0"/>
              <a:buChar char="•"/>
            </a:pPr>
            <a:endParaRPr lang="en-US" sz="1800" dirty="0">
              <a:solidFill>
                <a:prstClr val="black"/>
              </a:solidFill>
              <a:latin typeface="Arial" panose="020B0604020202020204" pitchFamily="34" charset="0"/>
              <a:cs typeface="Arial" panose="020B0604020202020204" pitchFamily="34" charset="0"/>
            </a:endParaRPr>
          </a:p>
        </p:txBody>
      </p:sp>
      <p:pic>
        <p:nvPicPr>
          <p:cNvPr id="9" name="Picture 8" descr="PSI PAN logo"/>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984376" y="1775778"/>
            <a:ext cx="2359024" cy="561022"/>
          </a:xfrm>
          <a:prstGeom prst="rect">
            <a:avLst/>
          </a:prstGeom>
          <a:noFill/>
          <a:ln>
            <a:noFill/>
          </a:ln>
        </p:spPr>
      </p:pic>
      <p:sp>
        <p:nvSpPr>
          <p:cNvPr id="2" name="AutoShape 4" descr="log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log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5"/>
          <a:stretch>
            <a:fillRect/>
          </a:stretch>
        </p:blipFill>
        <p:spPr>
          <a:xfrm>
            <a:off x="2015859" y="769938"/>
            <a:ext cx="2017222" cy="728662"/>
          </a:xfrm>
          <a:prstGeom prst="rect">
            <a:avLst/>
          </a:prstGeom>
        </p:spPr>
      </p:pic>
      <p:sp>
        <p:nvSpPr>
          <p:cNvPr id="11" name="Rectangle: Diagonal Corners Rounded 2">
            <a:extLst>
              <a:ext uri="{FF2B5EF4-FFF2-40B4-BE49-F238E27FC236}">
                <a16:creationId xmlns:a16="http://schemas.microsoft.com/office/drawing/2014/main" id="{963BB0A2-872E-1B32-BE93-1E18FBD62184}"/>
              </a:ext>
            </a:extLst>
          </p:cNvPr>
          <p:cNvSpPr/>
          <p:nvPr/>
        </p:nvSpPr>
        <p:spPr>
          <a:xfrm>
            <a:off x="4495801" y="1590581"/>
            <a:ext cx="5388577" cy="45719"/>
          </a:xfrm>
          <a:prstGeom prst="round2DiagRect">
            <a:avLst/>
          </a:prstGeom>
          <a:gradFill flip="none" rotWithShape="1">
            <a:gsLst>
              <a:gs pos="0">
                <a:schemeClr val="bg1">
                  <a:lumMod val="50000"/>
                </a:schemeClr>
              </a:gs>
              <a:gs pos="32000">
                <a:schemeClr val="bg1">
                  <a:lumMod val="75000"/>
                </a:schemeClr>
              </a:gs>
              <a:gs pos="53000">
                <a:schemeClr val="bg1"/>
              </a:gs>
              <a:gs pos="73000">
                <a:schemeClr val="bg1">
                  <a:lumMod val="75000"/>
                </a:schemeClr>
              </a:gs>
              <a:gs pos="95000">
                <a:schemeClr val="bg1">
                  <a:lumMod val="50000"/>
                </a:schemeClr>
              </a:gs>
            </a:gsLst>
            <a:lin ang="6000000" scaled="0"/>
            <a:tileRect/>
          </a:gra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5065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09600"/>
          </a:xfrm>
          <a:prstGeom prst="rect">
            <a:avLst/>
          </a:prstGeom>
          <a:solidFill>
            <a:srgbClr val="9B2D1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latin typeface="Arial" panose="020B0604020202020204" pitchFamily="34" charset="0"/>
                <a:cs typeface="Arial" panose="020B0604020202020204" pitchFamily="34" charset="0"/>
              </a:rPr>
              <a:t> Vendor Partners</a:t>
            </a:r>
            <a:endParaRPr lang="en-US" sz="3200"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524000" y="6477000"/>
            <a:ext cx="9144000" cy="381000"/>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998" y="6442126"/>
            <a:ext cx="1197334" cy="411960"/>
          </a:xfrm>
          <a:prstGeom prst="rect">
            <a:avLst/>
          </a:prstGeom>
        </p:spPr>
      </p:pic>
      <p:sp>
        <p:nvSpPr>
          <p:cNvPr id="7" name="Content Placeholder 2"/>
          <p:cNvSpPr txBox="1">
            <a:spLocks/>
          </p:cNvSpPr>
          <p:nvPr/>
        </p:nvSpPr>
        <p:spPr>
          <a:xfrm>
            <a:off x="1975899" y="2295691"/>
            <a:ext cx="8240202" cy="2590800"/>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lnSpc>
                <a:spcPct val="120000"/>
              </a:lnSpc>
              <a:spcBef>
                <a:spcPts val="0"/>
              </a:spcBef>
              <a:buClr>
                <a:srgbClr val="FF0000"/>
              </a:buClr>
              <a:buFont typeface="Arial" panose="020B0604020202020204" pitchFamily="34" charset="0"/>
              <a:buChar char="•"/>
            </a:pPr>
            <a:r>
              <a:rPr lang="en-US" sz="2600" dirty="0">
                <a:solidFill>
                  <a:schemeClr val="tx1"/>
                </a:solidFill>
                <a:latin typeface="Arial" panose="020B0604020202020204" pitchFamily="34" charset="0"/>
                <a:cs typeface="Arial" panose="020B0604020202020204" pitchFamily="34" charset="0"/>
              </a:rPr>
              <a:t>Educational institutions turn to Tooling U-SME to augment their learning plans, providing their instructors with more time for hands-on instruction.</a:t>
            </a:r>
          </a:p>
          <a:p>
            <a:pPr marL="457200" indent="-457200" algn="l">
              <a:lnSpc>
                <a:spcPct val="120000"/>
              </a:lnSpc>
              <a:spcBef>
                <a:spcPts val="0"/>
              </a:spcBef>
              <a:buClr>
                <a:srgbClr val="FF0000"/>
              </a:buClr>
              <a:buFont typeface="Arial" panose="020B0604020202020204" pitchFamily="34" charset="0"/>
              <a:buChar char="•"/>
            </a:pPr>
            <a:endParaRPr lang="en-US" sz="2600" dirty="0">
              <a:solidFill>
                <a:schemeClr val="tx1"/>
              </a:solidFill>
              <a:latin typeface="Arial" panose="020B0604020202020204" pitchFamily="34" charset="0"/>
              <a:cs typeface="Arial" panose="020B0604020202020204" pitchFamily="34" charset="0"/>
            </a:endParaRPr>
          </a:p>
          <a:p>
            <a:pPr marL="457200" indent="-457200" algn="l">
              <a:lnSpc>
                <a:spcPct val="120000"/>
              </a:lnSpc>
              <a:spcBef>
                <a:spcPts val="0"/>
              </a:spcBef>
              <a:buClr>
                <a:srgbClr val="FF0000"/>
              </a:buClr>
              <a:buFont typeface="Arial" panose="020B0604020202020204" pitchFamily="34" charset="0"/>
              <a:buChar char="•"/>
            </a:pPr>
            <a:r>
              <a:rPr lang="en-US" sz="2600" dirty="0">
                <a:solidFill>
                  <a:schemeClr val="tx1"/>
                </a:solidFill>
                <a:latin typeface="Arial" panose="020B0604020202020204" pitchFamily="34" charset="0"/>
                <a:cs typeface="Arial" panose="020B0604020202020204" pitchFamily="34" charset="0"/>
              </a:rPr>
              <a:t>Companies select their training &amp; development solutions to educate their workforce, increase productivity and improve product quality. </a:t>
            </a:r>
          </a:p>
          <a:p>
            <a:pPr marL="457200" indent="-457200" algn="l">
              <a:lnSpc>
                <a:spcPct val="120000"/>
              </a:lnSpc>
              <a:spcBef>
                <a:spcPts val="0"/>
              </a:spcBef>
              <a:buClr>
                <a:srgbClr val="FF0000"/>
              </a:buClr>
              <a:buFont typeface="Arial" panose="020B0604020202020204" pitchFamily="34" charset="0"/>
              <a:buChar char="•"/>
            </a:pPr>
            <a:endParaRPr lang="en-US" sz="2600" dirty="0">
              <a:solidFill>
                <a:schemeClr val="tx1"/>
              </a:solidFill>
              <a:latin typeface="Arial" panose="020B0604020202020204" pitchFamily="34" charset="0"/>
              <a:cs typeface="Arial" panose="020B0604020202020204" pitchFamily="34" charset="0"/>
            </a:endParaRPr>
          </a:p>
          <a:p>
            <a:pPr marL="457200" indent="-457200" algn="l">
              <a:lnSpc>
                <a:spcPct val="120000"/>
              </a:lnSpc>
              <a:spcBef>
                <a:spcPts val="0"/>
              </a:spcBef>
              <a:buClr>
                <a:srgbClr val="FF0000"/>
              </a:buClr>
              <a:buFont typeface="Arial" panose="020B0604020202020204" pitchFamily="34" charset="0"/>
              <a:buChar char="•"/>
            </a:pPr>
            <a:r>
              <a:rPr lang="en-US" sz="2600" dirty="0">
                <a:solidFill>
                  <a:schemeClr val="tx1"/>
                </a:solidFill>
                <a:latin typeface="Arial" panose="020B0604020202020204" pitchFamily="34" charset="0"/>
                <a:cs typeface="Arial" panose="020B0604020202020204" pitchFamily="34" charset="0"/>
              </a:rPr>
              <a:t>Individuals turn to Tooling U-SME to gain new skills and advance their careers.</a:t>
            </a:r>
            <a:endParaRPr lang="en-US" sz="2600" dirty="0">
              <a:solidFill>
                <a:prstClr val="black"/>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endParaRPr lang="en-US" dirty="0">
              <a:solidFill>
                <a:prstClr val="black"/>
              </a:solidFill>
              <a:latin typeface="Arial" panose="020B0604020202020204" pitchFamily="34" charset="0"/>
              <a:cs typeface="Arial" panose="020B0604020202020204" pitchFamily="34" charset="0"/>
            </a:endParaRPr>
          </a:p>
        </p:txBody>
      </p:sp>
      <p:pic>
        <p:nvPicPr>
          <p:cNvPr id="2" name="Picture 4" descr="News Release | Tooling U-SME Partnership | MassMEP">
            <a:extLst>
              <a:ext uri="{FF2B5EF4-FFF2-40B4-BE49-F238E27FC236}">
                <a16:creationId xmlns:a16="http://schemas.microsoft.com/office/drawing/2014/main" id="{F2053976-A43D-4219-9A36-9897FDFD2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1" y="644475"/>
            <a:ext cx="2761371" cy="138204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FBAFCE7-BA9E-45BB-90C1-EE48B79C9995}"/>
              </a:ext>
            </a:extLst>
          </p:cNvPr>
          <p:cNvSpPr txBox="1"/>
          <p:nvPr/>
        </p:nvSpPr>
        <p:spPr>
          <a:xfrm>
            <a:off x="1828801" y="806944"/>
            <a:ext cx="5867400" cy="1292662"/>
          </a:xfrm>
          <a:prstGeom prst="rect">
            <a:avLst/>
          </a:prstGeom>
          <a:noFill/>
        </p:spPr>
        <p:txBody>
          <a:bodyPr wrap="square">
            <a:spAutoFit/>
          </a:bodyPr>
          <a:lstStyle/>
          <a:p>
            <a:r>
              <a:rPr lang="en-US" sz="2800" b="1" dirty="0">
                <a:solidFill>
                  <a:srgbClr val="00B0F0"/>
                </a:solidFill>
              </a:rPr>
              <a:t>TRAINING AND DEVELOPMENT </a:t>
            </a:r>
            <a:r>
              <a:rPr lang="en-US" sz="2800" dirty="0">
                <a:solidFill>
                  <a:schemeClr val="tx2">
                    <a:lumMod val="65000"/>
                    <a:lumOff val="35000"/>
                  </a:schemeClr>
                </a:solidFill>
              </a:rPr>
              <a:t>|</a:t>
            </a:r>
            <a:r>
              <a:rPr lang="en-US" sz="2000" dirty="0">
                <a:solidFill>
                  <a:schemeClr val="tx2">
                    <a:lumMod val="65000"/>
                    <a:lumOff val="35000"/>
                  </a:schemeClr>
                </a:solidFill>
              </a:rPr>
              <a:t> </a:t>
            </a:r>
            <a:r>
              <a:rPr lang="en-US" dirty="0">
                <a:solidFill>
                  <a:schemeClr val="tx1">
                    <a:lumMod val="50000"/>
                    <a:lumOff val="50000"/>
                  </a:schemeClr>
                </a:solidFill>
              </a:rPr>
              <a:t>toolingu.com</a:t>
            </a:r>
          </a:p>
          <a:p>
            <a:r>
              <a:rPr lang="en-US" sz="1600" b="1" dirty="0">
                <a:solidFill>
                  <a:srgbClr val="F37735"/>
                </a:solidFill>
                <a:latin typeface="Arial" panose="020B0604020202020204" pitchFamily="34" charset="0"/>
                <a:cs typeface="Arial" panose="020B0604020202020204" pitchFamily="34" charset="0"/>
              </a:rPr>
              <a:t>Versatile learning and development solutions to upskill the manufacturing workforce.  </a:t>
            </a:r>
          </a:p>
        </p:txBody>
      </p:sp>
      <p:pic>
        <p:nvPicPr>
          <p:cNvPr id="8" name="Picture 7" descr="A picture containing wheel, device&#10;&#10;Description automatically generated">
            <a:extLst>
              <a:ext uri="{FF2B5EF4-FFF2-40B4-BE49-F238E27FC236}">
                <a16:creationId xmlns:a16="http://schemas.microsoft.com/office/drawing/2014/main" id="{3E5F9B6D-C340-41AF-935C-9B94DC2A78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8300" y="4770305"/>
            <a:ext cx="8915400" cy="1639772"/>
          </a:xfrm>
          <a:prstGeom prst="rect">
            <a:avLst/>
          </a:prstGeom>
        </p:spPr>
      </p:pic>
      <p:cxnSp>
        <p:nvCxnSpPr>
          <p:cNvPr id="9" name="Straight Connector 8">
            <a:extLst>
              <a:ext uri="{FF2B5EF4-FFF2-40B4-BE49-F238E27FC236}">
                <a16:creationId xmlns:a16="http://schemas.microsoft.com/office/drawing/2014/main" id="{A0F2D7B1-0BC9-4979-9E89-84ED5843B2BA}"/>
              </a:ext>
            </a:extLst>
          </p:cNvPr>
          <p:cNvCxnSpPr>
            <a:cxnSpLocks/>
          </p:cNvCxnSpPr>
          <p:nvPr/>
        </p:nvCxnSpPr>
        <p:spPr>
          <a:xfrm flipV="1">
            <a:off x="1975900" y="2026516"/>
            <a:ext cx="5263101" cy="32049"/>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37847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638300" y="856211"/>
            <a:ext cx="8991600" cy="1143000"/>
          </a:xfrm>
        </p:spPr>
        <p:txBody>
          <a:bodyPr>
            <a:normAutofit/>
          </a:bodyPr>
          <a:lstStyle/>
          <a:p>
            <a:pPr algn="ctr"/>
            <a:r>
              <a:rPr lang="en-US" altLang="en-US" sz="3200" b="1" dirty="0">
                <a:solidFill>
                  <a:srgbClr val="9B2D1F"/>
                </a:solidFill>
                <a:latin typeface="Arial" panose="020B0604020202020204" pitchFamily="34" charset="0"/>
                <a:cs typeface="Arial" panose="020B0604020202020204" pitchFamily="34" charset="0"/>
              </a:rPr>
              <a:t>New Training Programs</a:t>
            </a:r>
          </a:p>
        </p:txBody>
      </p:sp>
      <p:sp>
        <p:nvSpPr>
          <p:cNvPr id="14339" name="Content Placeholder 2"/>
          <p:cNvSpPr>
            <a:spLocks noGrp="1"/>
          </p:cNvSpPr>
          <p:nvPr>
            <p:ph sz="quarter" idx="1"/>
          </p:nvPr>
        </p:nvSpPr>
        <p:spPr>
          <a:xfrm>
            <a:off x="2743200" y="2133600"/>
            <a:ext cx="6781800" cy="4495800"/>
          </a:xfrm>
        </p:spPr>
        <p:txBody>
          <a:bodyPr>
            <a:normAutofit/>
          </a:bodyPr>
          <a:lstStyle/>
          <a:p>
            <a:pPr marL="0" lvl="1" indent="0">
              <a:spcBef>
                <a:spcPts val="580"/>
              </a:spcBef>
              <a:buClr>
                <a:schemeClr val="accent1"/>
              </a:buClr>
              <a:buNone/>
              <a:defRPr/>
            </a:pPr>
            <a:endParaRPr lang="en-US" altLang="en-US" sz="2000" b="1" dirty="0">
              <a:latin typeface="Calibri" panose="020F0502020204030204" pitchFamily="34" charset="0"/>
              <a:cs typeface="Arial" charset="0"/>
            </a:endParaRPr>
          </a:p>
          <a:p>
            <a:pPr marL="0" lvl="1" indent="0">
              <a:spcBef>
                <a:spcPts val="580"/>
              </a:spcBef>
              <a:buClr>
                <a:schemeClr val="accent1"/>
              </a:buClr>
              <a:buNone/>
              <a:defRPr/>
            </a:pPr>
            <a:r>
              <a:rPr lang="en-US" altLang="en-US" b="1" dirty="0">
                <a:latin typeface="Calibri" panose="020F0502020204030204" pitchFamily="34" charset="0"/>
                <a:cs typeface="Arial" charset="0"/>
              </a:rPr>
              <a:t>Tooling U-SME  – Vendor Partner</a:t>
            </a:r>
          </a:p>
          <a:p>
            <a:pPr marL="0" indent="0">
              <a:buNone/>
            </a:pPr>
            <a:r>
              <a:rPr lang="en-US" sz="2000" b="1" dirty="0">
                <a:solidFill>
                  <a:srgbClr val="000000"/>
                </a:solidFill>
                <a:latin typeface="Calibri" panose="020F0502020204030204" pitchFamily="34" charset="0"/>
                <a:cs typeface="Calibri" panose="020F0502020204030204" pitchFamily="34" charset="0"/>
              </a:rPr>
              <a:t>     New classes in their Workforce Essentials Department</a:t>
            </a:r>
          </a:p>
          <a:p>
            <a:pPr algn="l"/>
            <a:r>
              <a:rPr lang="en-US" sz="2000" dirty="0">
                <a:solidFill>
                  <a:srgbClr val="000000"/>
                </a:solidFill>
                <a:latin typeface="Calibri" panose="020F0502020204030204" pitchFamily="34" charset="0"/>
                <a:cs typeface="Calibri" panose="020F0502020204030204" pitchFamily="34" charset="0"/>
              </a:rPr>
              <a:t>Professional Communication Methods </a:t>
            </a:r>
          </a:p>
          <a:p>
            <a:pPr algn="l"/>
            <a:r>
              <a:rPr lang="en-US" sz="2000" dirty="0">
                <a:solidFill>
                  <a:srgbClr val="000000"/>
                </a:solidFill>
                <a:latin typeface="Calibri" panose="020F0502020204030204" pitchFamily="34" charset="0"/>
                <a:cs typeface="Calibri" panose="020F0502020204030204" pitchFamily="34" charset="0"/>
              </a:rPr>
              <a:t>Handling Interpersonal Conflict </a:t>
            </a:r>
          </a:p>
          <a:p>
            <a:pPr algn="l"/>
            <a:r>
              <a:rPr lang="en-US" sz="2000" dirty="0">
                <a:solidFill>
                  <a:srgbClr val="000000"/>
                </a:solidFill>
                <a:latin typeface="Calibri" panose="020F0502020204030204" pitchFamily="34" charset="0"/>
                <a:cs typeface="Calibri" panose="020F0502020204030204" pitchFamily="34" charset="0"/>
              </a:rPr>
              <a:t>Job Interview Preparation </a:t>
            </a:r>
          </a:p>
          <a:p>
            <a:pPr algn="l"/>
            <a:r>
              <a:rPr lang="en-US" sz="2000" dirty="0">
                <a:solidFill>
                  <a:srgbClr val="000000"/>
                </a:solidFill>
                <a:latin typeface="Calibri" panose="020F0502020204030204" pitchFamily="34" charset="0"/>
                <a:cs typeface="Calibri" panose="020F0502020204030204" pitchFamily="34" charset="0"/>
              </a:rPr>
              <a:t>Punctuality </a:t>
            </a:r>
          </a:p>
          <a:p>
            <a:pPr algn="l"/>
            <a:r>
              <a:rPr lang="en-US" sz="2000" dirty="0">
                <a:solidFill>
                  <a:srgbClr val="000000"/>
                </a:solidFill>
                <a:latin typeface="Calibri" panose="020F0502020204030204" pitchFamily="34" charset="0"/>
                <a:cs typeface="Calibri" panose="020F0502020204030204" pitchFamily="34" charset="0"/>
              </a:rPr>
              <a:t>Professional Communication Pitfalls </a:t>
            </a:r>
          </a:p>
          <a:p>
            <a:pPr algn="l"/>
            <a:endParaRPr lang="en-US" sz="2000" dirty="0">
              <a:solidFill>
                <a:srgbClr val="000000"/>
              </a:solidFill>
              <a:latin typeface="Calibri" panose="020F0502020204030204" pitchFamily="34" charset="0"/>
              <a:cs typeface="Calibri" panose="020F0502020204030204" pitchFamily="34" charset="0"/>
            </a:endParaRPr>
          </a:p>
          <a:p>
            <a:pPr marL="0" indent="0">
              <a:buNone/>
            </a:pPr>
            <a:r>
              <a:rPr lang="en-US" sz="2000" b="1" dirty="0">
                <a:solidFill>
                  <a:srgbClr val="C00000"/>
                </a:solidFill>
                <a:latin typeface="Calibri" panose="020F0502020204030204" pitchFamily="34" charset="0"/>
                <a:cs typeface="Calibri" panose="020F0502020204030204" pitchFamily="34" charset="0"/>
              </a:rPr>
              <a:t>OTDN Discount: 12% off all training programs and 10% discount on certification exams</a:t>
            </a:r>
            <a:endParaRPr lang="en-US" sz="1200" cap="all" dirty="0"/>
          </a:p>
          <a:p>
            <a:pPr marL="0" indent="0">
              <a:buNone/>
            </a:pPr>
            <a:endParaRPr lang="en-US" sz="2000" dirty="0">
              <a:solidFill>
                <a:srgbClr val="000000"/>
              </a:solidFill>
              <a:latin typeface="Calibri" panose="020F0502020204030204" pitchFamily="34" charset="0"/>
              <a:cs typeface="Calibri" panose="020F0502020204030204" pitchFamily="34" charset="0"/>
            </a:endParaRPr>
          </a:p>
          <a:p>
            <a:pPr algn="l"/>
            <a:endParaRPr lang="en-US" sz="2200" b="1" dirty="0">
              <a:solidFill>
                <a:srgbClr val="000000"/>
              </a:solidFill>
              <a:latin typeface="Calibri" panose="020F0502020204030204" pitchFamily="34" charset="0"/>
              <a:cs typeface="Calibri" panose="020F0502020204030204" pitchFamily="34" charset="0"/>
            </a:endParaRPr>
          </a:p>
          <a:p>
            <a:pPr marL="457200" lvl="1" indent="-457200">
              <a:spcBef>
                <a:spcPts val="580"/>
              </a:spcBef>
              <a:buClr>
                <a:schemeClr val="accent1"/>
              </a:buClr>
              <a:defRPr/>
            </a:pPr>
            <a:endParaRPr lang="en-US" altLang="en-US" sz="2000" b="1" dirty="0">
              <a:latin typeface="Calibri" panose="020F0502020204030204" pitchFamily="34" charset="0"/>
              <a:cs typeface="Arial" charset="0"/>
            </a:endParaRPr>
          </a:p>
          <a:p>
            <a:pPr marL="457200" lvl="1" indent="-457200">
              <a:spcBef>
                <a:spcPts val="580"/>
              </a:spcBef>
              <a:buClr>
                <a:schemeClr val="accent1"/>
              </a:buClr>
              <a:defRPr/>
            </a:pPr>
            <a:endParaRPr lang="en-US" altLang="en-US" sz="2000" b="1" dirty="0">
              <a:latin typeface="Calibri" panose="020F0502020204030204" pitchFamily="34" charset="0"/>
              <a:cs typeface="Arial" charset="0"/>
            </a:endParaRPr>
          </a:p>
          <a:p>
            <a:pPr marL="457200" lvl="1" indent="-457200">
              <a:spcBef>
                <a:spcPts val="580"/>
              </a:spcBef>
              <a:buClr>
                <a:schemeClr val="accent1"/>
              </a:buClr>
              <a:defRPr/>
            </a:pPr>
            <a:endParaRPr lang="en-US" altLang="en-US" sz="1600" b="1" dirty="0">
              <a:latin typeface="Calibri" panose="020F0502020204030204" pitchFamily="34" charset="0"/>
              <a:cs typeface="Arial" charset="0"/>
            </a:endParaRPr>
          </a:p>
        </p:txBody>
      </p:sp>
      <p:pic>
        <p:nvPicPr>
          <p:cNvPr id="4" name="Picture 15"/>
          <p:cNvPicPr>
            <a:picLocks noChangeAspect="1" noChangeArrowheads="1"/>
          </p:cNvPicPr>
          <p:nvPr/>
        </p:nvPicPr>
        <p:blipFill>
          <a:blip r:embed="rId3">
            <a:extLst>
              <a:ext uri="{28A0092B-C50C-407E-A947-70E740481C1C}">
                <a14:useLocalDpi xmlns:a14="http://schemas.microsoft.com/office/drawing/2010/main" val="0"/>
              </a:ext>
            </a:extLst>
          </a:blip>
          <a:srcRect l="14584" t="30769" r="53685" b="57053"/>
          <a:stretch>
            <a:fillRect/>
          </a:stretch>
        </p:blipFill>
        <p:spPr bwMode="auto">
          <a:xfrm>
            <a:off x="1971447" y="176213"/>
            <a:ext cx="2381250" cy="5619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600200" y="685800"/>
            <a:ext cx="8991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382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1E28613-B4E6-F0AE-C080-5C05133DD20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7622C59-D8A9-6843-A16E-B6F9BCBD7D09}"/>
              </a:ext>
            </a:extLst>
          </p:cNvPr>
          <p:cNvSpPr/>
          <p:nvPr/>
        </p:nvSpPr>
        <p:spPr>
          <a:xfrm>
            <a:off x="1524000" y="0"/>
            <a:ext cx="9144000" cy="609600"/>
          </a:xfrm>
          <a:prstGeom prst="rect">
            <a:avLst/>
          </a:prstGeom>
          <a:solidFill>
            <a:srgbClr val="9B2D1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cs typeface="Arial" panose="020B0604020202020204" pitchFamily="34" charset="0"/>
              </a:rPr>
              <a:t> </a:t>
            </a:r>
            <a:r>
              <a:rPr lang="en-US" sz="3200" b="1" dirty="0">
                <a:solidFill>
                  <a:schemeClr val="bg1"/>
                </a:solidFill>
                <a:latin typeface="Arial" panose="020B0604020202020204" pitchFamily="34" charset="0"/>
                <a:cs typeface="Arial" panose="020B0604020202020204" pitchFamily="34" charset="0"/>
              </a:rPr>
              <a:t>Vendor Partners</a:t>
            </a:r>
            <a:endParaRPr lang="en-US" sz="3200"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EB98DC6-F9EA-703F-AC70-BCA11C00D096}"/>
              </a:ext>
            </a:extLst>
          </p:cNvPr>
          <p:cNvSpPr/>
          <p:nvPr/>
        </p:nvSpPr>
        <p:spPr>
          <a:xfrm>
            <a:off x="1524000" y="6477000"/>
            <a:ext cx="9144000" cy="381000"/>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a:extLst>
              <a:ext uri="{FF2B5EF4-FFF2-40B4-BE49-F238E27FC236}">
                <a16:creationId xmlns:a16="http://schemas.microsoft.com/office/drawing/2014/main" id="{3572D752-C82A-3969-5A0C-D01CB41AEC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998" y="6442126"/>
            <a:ext cx="1197334" cy="411960"/>
          </a:xfrm>
          <a:prstGeom prst="rect">
            <a:avLst/>
          </a:prstGeom>
        </p:spPr>
      </p:pic>
      <p:pic>
        <p:nvPicPr>
          <p:cNvPr id="9" name="Picture 8" descr="A black and red text&#10;&#10;AI-generated content may be incorrect.">
            <a:extLst>
              <a:ext uri="{FF2B5EF4-FFF2-40B4-BE49-F238E27FC236}">
                <a16:creationId xmlns:a16="http://schemas.microsoft.com/office/drawing/2014/main" id="{C96085F9-351F-3051-C32B-08965C85A2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796765"/>
            <a:ext cx="2989580" cy="908486"/>
          </a:xfrm>
          <a:prstGeom prst="rect">
            <a:avLst/>
          </a:prstGeom>
        </p:spPr>
      </p:pic>
      <p:sp>
        <p:nvSpPr>
          <p:cNvPr id="2" name="TextBox 1">
            <a:extLst>
              <a:ext uri="{FF2B5EF4-FFF2-40B4-BE49-F238E27FC236}">
                <a16:creationId xmlns:a16="http://schemas.microsoft.com/office/drawing/2014/main" id="{C0869D91-5B12-41D0-3D47-B8EB6D57B3D2}"/>
              </a:ext>
            </a:extLst>
          </p:cNvPr>
          <p:cNvSpPr txBox="1"/>
          <p:nvPr/>
        </p:nvSpPr>
        <p:spPr>
          <a:xfrm>
            <a:off x="2057400" y="1915608"/>
            <a:ext cx="8001000" cy="3693319"/>
          </a:xfrm>
          <a:prstGeom prst="rect">
            <a:avLst/>
          </a:prstGeom>
          <a:noFill/>
        </p:spPr>
        <p:txBody>
          <a:bodyPr wrap="square" rtlCol="0">
            <a:spAutoFit/>
          </a:bodyPr>
          <a:lstStyle/>
          <a:p>
            <a:pPr marL="342900" indent="-342900">
              <a:lnSpc>
                <a:spcPct val="120000"/>
              </a:lnSpc>
              <a:buFont typeface="Arial" panose="020B0604020202020204" pitchFamily="34" charset="0"/>
              <a:buChar char="•"/>
            </a:pPr>
            <a:r>
              <a:rPr lang="en-US" dirty="0">
                <a:latin typeface="Arial" panose="020B0604020202020204" pitchFamily="34" charset="0"/>
                <a:cs typeface="Arial" panose="020B0604020202020204" pitchFamily="34" charset="0"/>
              </a:rPr>
              <a:t>Leading provider of educational solutions for OTCs and community colleges</a:t>
            </a:r>
          </a:p>
          <a:p>
            <a:pPr marL="342900" indent="-342900">
              <a:lnSpc>
                <a:spcPct val="120000"/>
              </a:lnSpc>
              <a:buFont typeface="Arial" panose="020B0604020202020204" pitchFamily="34" charset="0"/>
              <a:buChar char="•"/>
            </a:pPr>
            <a:r>
              <a:rPr lang="en-US" dirty="0">
                <a:latin typeface="Arial" panose="020B0604020202020204" pitchFamily="34" charset="0"/>
                <a:cs typeface="Arial" panose="020B0604020202020204" pitchFamily="34" charset="0"/>
              </a:rPr>
              <a:t>Specializes in Career &amp; Technical (CTE) with hands-on training systems</a:t>
            </a:r>
          </a:p>
          <a:p>
            <a:pPr marL="342900" indent="-342900">
              <a:lnSpc>
                <a:spcPct val="120000"/>
              </a:lnSpc>
              <a:buFont typeface="Arial" panose="020B0604020202020204" pitchFamily="34" charset="0"/>
              <a:buChar char="•"/>
            </a:pPr>
            <a:r>
              <a:rPr lang="en-US" dirty="0">
                <a:latin typeface="Arial" panose="020B0604020202020204" pitchFamily="34" charset="0"/>
                <a:cs typeface="Arial" panose="020B0604020202020204" pitchFamily="34" charset="0"/>
              </a:rPr>
              <a:t>Offers state-of-the-art technology in STEM, advanced manufacturing, robotics and more</a:t>
            </a:r>
          </a:p>
          <a:p>
            <a:pPr marL="342900" indent="-342900">
              <a:lnSpc>
                <a:spcPct val="120000"/>
              </a:lnSpc>
              <a:buFont typeface="Arial" panose="020B0604020202020204" pitchFamily="34" charset="0"/>
              <a:buChar char="•"/>
            </a:pPr>
            <a:r>
              <a:rPr lang="en-US" dirty="0">
                <a:latin typeface="Arial" panose="020B0604020202020204" pitchFamily="34" charset="0"/>
                <a:cs typeface="Arial" panose="020B0604020202020204" pitchFamily="34" charset="0"/>
              </a:rPr>
              <a:t>Partners with top manufacturers and organizations to align education with industry needs</a:t>
            </a:r>
          </a:p>
          <a:p>
            <a:pPr marL="342900" indent="-342900">
              <a:lnSpc>
                <a:spcPct val="120000"/>
              </a:lnSpc>
              <a:buFont typeface="Arial" panose="020B0604020202020204" pitchFamily="34" charset="0"/>
              <a:buChar char="•"/>
            </a:pPr>
            <a:r>
              <a:rPr lang="en-US" dirty="0">
                <a:latin typeface="Arial" panose="020B0604020202020204" pitchFamily="34" charset="0"/>
                <a:cs typeface="Arial" panose="020B0604020202020204" pitchFamily="34" charset="0"/>
              </a:rPr>
              <a:t>Supports educators with curriculum solutions, training and expert guidelines</a:t>
            </a:r>
          </a:p>
          <a:p>
            <a:pPr marL="342900" indent="-342900">
              <a:lnSpc>
                <a:spcPct val="120000"/>
              </a:lnSpc>
              <a:buFont typeface="Arial" panose="020B0604020202020204" pitchFamily="34" charset="0"/>
              <a:buChar char="•"/>
            </a:pPr>
            <a:r>
              <a:rPr lang="en-US" dirty="0">
                <a:latin typeface="Arial" panose="020B0604020202020204" pitchFamily="34" charset="0"/>
                <a:cs typeface="Arial" panose="020B0604020202020204" pitchFamily="34" charset="0"/>
              </a:rPr>
              <a:t>Helps students develop real-world skills for in-demand careers</a:t>
            </a:r>
          </a:p>
          <a:p>
            <a:endParaRPr lang="en-US" dirty="0"/>
          </a:p>
        </p:txBody>
      </p:sp>
      <p:sp>
        <p:nvSpPr>
          <p:cNvPr id="3" name="Rectangle: Diagonal Corners Rounded 2">
            <a:extLst>
              <a:ext uri="{FF2B5EF4-FFF2-40B4-BE49-F238E27FC236}">
                <a16:creationId xmlns:a16="http://schemas.microsoft.com/office/drawing/2014/main" id="{A922D4BD-7958-12EA-CE67-5E14B79E41C8}"/>
              </a:ext>
            </a:extLst>
          </p:cNvPr>
          <p:cNvSpPr/>
          <p:nvPr/>
        </p:nvSpPr>
        <p:spPr>
          <a:xfrm>
            <a:off x="4894581" y="1249682"/>
            <a:ext cx="4989797" cy="45719"/>
          </a:xfrm>
          <a:prstGeom prst="round2DiagRect">
            <a:avLst/>
          </a:prstGeom>
          <a:gradFill flip="none" rotWithShape="1">
            <a:gsLst>
              <a:gs pos="0">
                <a:schemeClr val="bg1">
                  <a:lumMod val="50000"/>
                </a:schemeClr>
              </a:gs>
              <a:gs pos="32000">
                <a:schemeClr val="bg1">
                  <a:lumMod val="75000"/>
                </a:schemeClr>
              </a:gs>
              <a:gs pos="53000">
                <a:schemeClr val="bg1"/>
              </a:gs>
              <a:gs pos="73000">
                <a:schemeClr val="bg1">
                  <a:lumMod val="75000"/>
                </a:schemeClr>
              </a:gs>
              <a:gs pos="95000">
                <a:schemeClr val="bg1">
                  <a:lumMod val="50000"/>
                </a:schemeClr>
              </a:gs>
            </a:gsLst>
            <a:lin ang="6000000" scaled="0"/>
            <a:tileRect/>
          </a:gra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137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09600"/>
          </a:xfrm>
          <a:prstGeom prst="rect">
            <a:avLst/>
          </a:prstGeom>
          <a:solidFill>
            <a:srgbClr val="9B2D1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cs typeface="Arial" panose="020B0604020202020204" pitchFamily="34" charset="0"/>
              </a:rPr>
              <a:t> </a:t>
            </a:r>
            <a:r>
              <a:rPr lang="en-US" sz="3200" b="1" dirty="0">
                <a:solidFill>
                  <a:schemeClr val="bg1"/>
                </a:solidFill>
                <a:latin typeface="Arial" panose="020B0604020202020204" pitchFamily="34" charset="0"/>
                <a:cs typeface="Arial" panose="020B0604020202020204" pitchFamily="34" charset="0"/>
              </a:rPr>
              <a:t>Vendor Partners</a:t>
            </a:r>
            <a:endParaRPr lang="en-US" sz="3200"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524000" y="6477000"/>
            <a:ext cx="9144000" cy="381000"/>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998" y="6442126"/>
            <a:ext cx="1197334" cy="411960"/>
          </a:xfrm>
          <a:prstGeom prst="rect">
            <a:avLst/>
          </a:prstGeom>
        </p:spPr>
      </p:pic>
      <p:pic>
        <p:nvPicPr>
          <p:cNvPr id="7" name="Picture 6" descr="Home">
            <a:hlinkClick r:id="rId3" tooltip="Hom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7408" y="873221"/>
            <a:ext cx="4172499" cy="775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2247900" y="2808711"/>
            <a:ext cx="78486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ltLang="en-US" dirty="0">
                <a:solidFill>
                  <a:prstClr val="black"/>
                </a:solidFill>
                <a:latin typeface="Arial" panose="020B0604020202020204" pitchFamily="34" charset="0"/>
                <a:cs typeface="Arial" panose="020B0604020202020204" pitchFamily="34" charset="0"/>
              </a:rPr>
              <a:t>VRI's career assessment, planning, and training products help individuals succeed in school, work, and life. Their products promote career and transition planning and are effective in an array of settings.</a:t>
            </a:r>
          </a:p>
          <a:p>
            <a:endParaRPr lang="en-US" altLang="en-US" dirty="0">
              <a:solidFill>
                <a:prstClr val="black"/>
              </a:solidFill>
              <a:latin typeface="Arial" panose="020B0604020202020204" pitchFamily="34" charset="0"/>
              <a:cs typeface="Arial" panose="020B0604020202020204" pitchFamily="34" charset="0"/>
            </a:endParaRPr>
          </a:p>
          <a:p>
            <a:r>
              <a:rPr lang="en-US" altLang="en-US" dirty="0" err="1">
                <a:solidFill>
                  <a:prstClr val="black"/>
                </a:solidFill>
                <a:latin typeface="Arial" panose="020B0604020202020204" pitchFamily="34" charset="0"/>
                <a:cs typeface="Arial" panose="020B0604020202020204" pitchFamily="34" charset="0"/>
              </a:rPr>
              <a:t>CareerScope</a:t>
            </a:r>
            <a:r>
              <a:rPr lang="en-US" altLang="en-US" dirty="0">
                <a:solidFill>
                  <a:prstClr val="black"/>
                </a:solidFill>
                <a:latin typeface="Arial" panose="020B0604020202020204" pitchFamily="34" charset="0"/>
                <a:cs typeface="Arial" panose="020B0604020202020204" pitchFamily="34" charset="0"/>
              </a:rPr>
              <a:t> identifies the user's attraction to careers as they relate to the U.S. Department of Labor's Interest Areas and measures aptitudes that are most critical for today's high growth and high replacement occupations. </a:t>
            </a:r>
          </a:p>
          <a:p>
            <a:endParaRPr lang="en-US" altLang="en-US" dirty="0">
              <a:solidFill>
                <a:prstClr val="black"/>
              </a:solidFill>
              <a:latin typeface="Arial" panose="020B0604020202020204" pitchFamily="34" charset="0"/>
              <a:cs typeface="Arial" panose="020B0604020202020204" pitchFamily="34" charset="0"/>
            </a:endParaRPr>
          </a:p>
          <a:p>
            <a:r>
              <a:rPr lang="en-US" b="1" dirty="0">
                <a:solidFill>
                  <a:srgbClr val="C00000"/>
                </a:solidFill>
                <a:latin typeface="Calibri" panose="020F0502020204030204" pitchFamily="34" charset="0"/>
                <a:cs typeface="Calibri" panose="020F0502020204030204" pitchFamily="34" charset="0"/>
              </a:rPr>
              <a:t>OTDN Benefit: No Need for $300.00 annual portal fee</a:t>
            </a:r>
            <a:endParaRPr lang="en-US" cap="all" dirty="0"/>
          </a:p>
          <a:p>
            <a:endParaRPr lang="en-US" altLang="en-US" dirty="0">
              <a:solidFill>
                <a:prstClr val="black"/>
              </a:solidFill>
              <a:latin typeface="Arial" panose="020B0604020202020204" pitchFamily="34" charset="0"/>
              <a:cs typeface="Arial" panose="020B0604020202020204" pitchFamily="34" charset="0"/>
            </a:endParaRPr>
          </a:p>
          <a:p>
            <a:endParaRPr lang="en-US" dirty="0">
              <a:solidFill>
                <a:prstClr val="black"/>
              </a:solidFill>
              <a:latin typeface="Arial" panose="020B0604020202020204" pitchFamily="34" charset="0"/>
              <a:cs typeface="Arial" panose="020B0604020202020204" pitchFamily="34" charset="0"/>
            </a:endParaRPr>
          </a:p>
          <a:p>
            <a:endParaRPr lang="en-US" dirty="0">
              <a:solidFill>
                <a:prstClr val="black"/>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6E443A9-A85A-4392-86A4-78EC43494D35}"/>
              </a:ext>
            </a:extLst>
          </p:cNvPr>
          <p:cNvSpPr txBox="1"/>
          <p:nvPr/>
        </p:nvSpPr>
        <p:spPr>
          <a:xfrm>
            <a:off x="1905000" y="2105375"/>
            <a:ext cx="8534400" cy="646331"/>
          </a:xfrm>
          <a:prstGeom prst="rect">
            <a:avLst/>
          </a:prstGeom>
          <a:solidFill>
            <a:schemeClr val="bg1">
              <a:lumMod val="85000"/>
            </a:schemeClr>
          </a:solidFill>
          <a:ln cap="rnd" cmpd="thickThin">
            <a:solidFill>
              <a:srgbClr val="C00000"/>
            </a:solid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en-US" altLang="en-US" b="1" dirty="0">
                <a:solidFill>
                  <a:prstClr val="black"/>
                </a:solidFill>
                <a:latin typeface="Arial" panose="020B0604020202020204" pitchFamily="34" charset="0"/>
                <a:cs typeface="Arial" panose="020B0604020202020204" pitchFamily="34" charset="0"/>
              </a:rPr>
              <a:t>For nearly 50 years, Vocational Research Institute has </a:t>
            </a:r>
          </a:p>
          <a:p>
            <a:pPr algn="ctr"/>
            <a:r>
              <a:rPr lang="en-US" altLang="en-US" b="1" dirty="0">
                <a:solidFill>
                  <a:prstClr val="black"/>
                </a:solidFill>
                <a:latin typeface="Arial" panose="020B0604020202020204" pitchFamily="34" charset="0"/>
                <a:cs typeface="Arial" panose="020B0604020202020204" pitchFamily="34" charset="0"/>
              </a:rPr>
              <a:t>been helping people prepare to achieve their potential. </a:t>
            </a:r>
          </a:p>
        </p:txBody>
      </p:sp>
      <p:sp>
        <p:nvSpPr>
          <p:cNvPr id="3" name="Rectangle: Diagonal Corners Rounded 2">
            <a:extLst>
              <a:ext uri="{FF2B5EF4-FFF2-40B4-BE49-F238E27FC236}">
                <a16:creationId xmlns:a16="http://schemas.microsoft.com/office/drawing/2014/main" id="{193DB412-D73D-A878-1517-96A9BBC914E2}"/>
              </a:ext>
            </a:extLst>
          </p:cNvPr>
          <p:cNvSpPr/>
          <p:nvPr/>
        </p:nvSpPr>
        <p:spPr>
          <a:xfrm>
            <a:off x="6096001" y="1371601"/>
            <a:ext cx="3788377" cy="45719"/>
          </a:xfrm>
          <a:prstGeom prst="round2DiagRect">
            <a:avLst/>
          </a:prstGeom>
          <a:gradFill flip="none" rotWithShape="1">
            <a:gsLst>
              <a:gs pos="0">
                <a:schemeClr val="bg1">
                  <a:lumMod val="50000"/>
                </a:schemeClr>
              </a:gs>
              <a:gs pos="32000">
                <a:schemeClr val="bg1">
                  <a:lumMod val="75000"/>
                </a:schemeClr>
              </a:gs>
              <a:gs pos="53000">
                <a:schemeClr val="bg1"/>
              </a:gs>
              <a:gs pos="73000">
                <a:schemeClr val="bg1">
                  <a:lumMod val="75000"/>
                </a:schemeClr>
              </a:gs>
              <a:gs pos="95000">
                <a:schemeClr val="bg1">
                  <a:lumMod val="50000"/>
                </a:schemeClr>
              </a:gs>
            </a:gsLst>
            <a:lin ang="6000000" scaled="0"/>
            <a:tileRect/>
          </a:gra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180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638300" y="856211"/>
            <a:ext cx="8991600" cy="2039385"/>
          </a:xfrm>
        </p:spPr>
        <p:txBody>
          <a:bodyPr>
            <a:normAutofit/>
          </a:bodyPr>
          <a:lstStyle/>
          <a:p>
            <a:pPr algn="ctr"/>
            <a:r>
              <a:rPr lang="en-US" altLang="en-US" sz="3200" b="1" dirty="0">
                <a:solidFill>
                  <a:srgbClr val="9B2D1F"/>
                </a:solidFill>
                <a:latin typeface="Arial" panose="020B0604020202020204" pitchFamily="34" charset="0"/>
                <a:cs typeface="Arial" panose="020B0604020202020204" pitchFamily="34" charset="0"/>
              </a:rPr>
              <a:t>Member School Comments</a:t>
            </a:r>
          </a:p>
        </p:txBody>
      </p:sp>
      <p:sp>
        <p:nvSpPr>
          <p:cNvPr id="14339" name="Content Placeholder 2"/>
          <p:cNvSpPr>
            <a:spLocks noGrp="1"/>
          </p:cNvSpPr>
          <p:nvPr>
            <p:ph sz="quarter" idx="1"/>
          </p:nvPr>
        </p:nvSpPr>
        <p:spPr>
          <a:xfrm>
            <a:off x="2743200" y="2133600"/>
            <a:ext cx="6781800" cy="4495800"/>
          </a:xfrm>
        </p:spPr>
        <p:txBody>
          <a:bodyPr>
            <a:normAutofit/>
          </a:bodyPr>
          <a:lstStyle/>
          <a:p>
            <a:pPr marL="0" lvl="1" indent="0">
              <a:spcBef>
                <a:spcPts val="580"/>
              </a:spcBef>
              <a:buClr>
                <a:schemeClr val="accent1"/>
              </a:buClr>
              <a:buNone/>
              <a:defRPr/>
            </a:pPr>
            <a:endParaRPr lang="en-US" altLang="en-US" sz="2000" b="1" dirty="0">
              <a:latin typeface="Calibri" panose="020F0502020204030204" pitchFamily="34" charset="0"/>
              <a:cs typeface="Arial" charset="0"/>
            </a:endParaRPr>
          </a:p>
          <a:p>
            <a:pPr marL="0" lvl="1" indent="0">
              <a:spcBef>
                <a:spcPts val="580"/>
              </a:spcBef>
              <a:buClr>
                <a:schemeClr val="accent1"/>
              </a:buClr>
              <a:buNone/>
              <a:defRPr/>
            </a:pPr>
            <a:endParaRPr lang="en-US" altLang="en-US" sz="2000" b="1" dirty="0">
              <a:latin typeface="Calibri" panose="020F0502020204030204" pitchFamily="34" charset="0"/>
              <a:cs typeface="Arial" charset="0"/>
            </a:endParaRPr>
          </a:p>
          <a:p>
            <a:pPr marL="0" lvl="1" indent="0">
              <a:spcBef>
                <a:spcPts val="580"/>
              </a:spcBef>
              <a:buClr>
                <a:schemeClr val="accent1"/>
              </a:buClr>
              <a:buNone/>
              <a:defRPr/>
            </a:pPr>
            <a:endParaRPr lang="en-US" altLang="en-US" sz="2000" b="1" dirty="0">
              <a:latin typeface="Calibri" panose="020F0502020204030204" pitchFamily="34" charset="0"/>
              <a:cs typeface="Arial" charset="0"/>
            </a:endParaRPr>
          </a:p>
          <a:p>
            <a:pPr marL="457200" lvl="1" indent="-457200">
              <a:spcBef>
                <a:spcPts val="580"/>
              </a:spcBef>
              <a:buClr>
                <a:schemeClr val="accent1"/>
              </a:buClr>
              <a:defRPr/>
            </a:pPr>
            <a:r>
              <a:rPr lang="en-US" altLang="en-US" sz="2000" b="1" dirty="0">
                <a:latin typeface="Calibri" panose="020F0502020204030204" pitchFamily="34" charset="0"/>
                <a:cs typeface="Arial" charset="0"/>
              </a:rPr>
              <a:t>Mike Freed – Senior Manager Manufacturing Solutions </a:t>
            </a:r>
          </a:p>
          <a:p>
            <a:pPr marL="0" lvl="1" indent="0">
              <a:spcBef>
                <a:spcPts val="580"/>
              </a:spcBef>
              <a:buClr>
                <a:schemeClr val="accent1"/>
              </a:buClr>
              <a:buNone/>
              <a:defRPr/>
            </a:pPr>
            <a:r>
              <a:rPr lang="en-US" altLang="en-US" sz="2000" b="1" dirty="0">
                <a:latin typeface="Calibri" panose="020F0502020204030204" pitchFamily="34" charset="0"/>
                <a:cs typeface="Arial" charset="0"/>
              </a:rPr>
              <a:t>           Sinclair College</a:t>
            </a:r>
          </a:p>
        </p:txBody>
      </p:sp>
      <p:pic>
        <p:nvPicPr>
          <p:cNvPr id="4" name="Picture 15"/>
          <p:cNvPicPr>
            <a:picLocks noChangeAspect="1" noChangeArrowheads="1"/>
          </p:cNvPicPr>
          <p:nvPr/>
        </p:nvPicPr>
        <p:blipFill>
          <a:blip r:embed="rId3">
            <a:extLst>
              <a:ext uri="{28A0092B-C50C-407E-A947-70E740481C1C}">
                <a14:useLocalDpi xmlns:a14="http://schemas.microsoft.com/office/drawing/2010/main" val="0"/>
              </a:ext>
            </a:extLst>
          </a:blip>
          <a:srcRect l="14584" t="30769" r="53685" b="57053"/>
          <a:stretch>
            <a:fillRect/>
          </a:stretch>
        </p:blipFill>
        <p:spPr bwMode="auto">
          <a:xfrm>
            <a:off x="1971447" y="176213"/>
            <a:ext cx="2381250" cy="5619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600200" y="685800"/>
            <a:ext cx="8991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08570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638300" y="856211"/>
            <a:ext cx="8991600" cy="1143000"/>
          </a:xfrm>
        </p:spPr>
        <p:txBody>
          <a:bodyPr>
            <a:normAutofit/>
          </a:bodyPr>
          <a:lstStyle/>
          <a:p>
            <a:pPr algn="ctr"/>
            <a:r>
              <a:rPr lang="en-US" altLang="en-US" sz="3200" b="1" dirty="0">
                <a:solidFill>
                  <a:srgbClr val="9B2D1F"/>
                </a:solidFill>
                <a:latin typeface="Arial" panose="020B0604020202020204" pitchFamily="34" charset="0"/>
                <a:cs typeface="Arial" panose="020B0604020202020204" pitchFamily="34" charset="0"/>
              </a:rPr>
              <a:t>Professional Development </a:t>
            </a:r>
          </a:p>
        </p:txBody>
      </p:sp>
      <p:sp>
        <p:nvSpPr>
          <p:cNvPr id="14339" name="Content Placeholder 2"/>
          <p:cNvSpPr>
            <a:spLocks noGrp="1"/>
          </p:cNvSpPr>
          <p:nvPr>
            <p:ph sz="quarter" idx="1"/>
          </p:nvPr>
        </p:nvSpPr>
        <p:spPr>
          <a:xfrm>
            <a:off x="2743200" y="2133600"/>
            <a:ext cx="6781800" cy="4495800"/>
          </a:xfrm>
        </p:spPr>
        <p:txBody>
          <a:bodyPr>
            <a:normAutofit/>
          </a:bodyPr>
          <a:lstStyle/>
          <a:p>
            <a:pPr marL="0" lvl="1" indent="0">
              <a:spcBef>
                <a:spcPts val="580"/>
              </a:spcBef>
              <a:buClr>
                <a:schemeClr val="accent1"/>
              </a:buClr>
              <a:buNone/>
              <a:defRPr/>
            </a:pPr>
            <a:endParaRPr lang="en-US" altLang="en-US" sz="2000" b="1" dirty="0">
              <a:latin typeface="Calibri" panose="020F0502020204030204" pitchFamily="34" charset="0"/>
              <a:cs typeface="Arial" charset="0"/>
            </a:endParaRPr>
          </a:p>
          <a:p>
            <a:pPr marL="457200" lvl="1" indent="-457200">
              <a:spcBef>
                <a:spcPts val="580"/>
              </a:spcBef>
              <a:buClr>
                <a:schemeClr val="accent1"/>
              </a:buClr>
              <a:defRPr/>
            </a:pPr>
            <a:r>
              <a:rPr lang="en-US" altLang="en-US" sz="2800" b="1" i="1" u="sng" dirty="0">
                <a:latin typeface="Calibri" panose="020F0502020204030204" pitchFamily="34" charset="0"/>
                <a:cs typeface="Arial" charset="0"/>
              </a:rPr>
              <a:t>Annual OTDN-PACE Conference</a:t>
            </a:r>
          </a:p>
          <a:p>
            <a:pPr marL="457200" lvl="1" indent="-457200">
              <a:spcBef>
                <a:spcPts val="580"/>
              </a:spcBef>
              <a:buClr>
                <a:schemeClr val="accent1"/>
              </a:buClr>
              <a:defRPr/>
            </a:pPr>
            <a:r>
              <a:rPr lang="en-US" altLang="en-US" b="1" dirty="0">
                <a:latin typeface="Calibri" panose="020F0502020204030204" pitchFamily="34" charset="0"/>
                <a:cs typeface="Arial" charset="0"/>
              </a:rPr>
              <a:t>April 3-4, 2025 Embassy Suites - Dublin</a:t>
            </a:r>
          </a:p>
          <a:p>
            <a:pPr marL="457200" lvl="1" indent="-457200">
              <a:spcBef>
                <a:spcPts val="580"/>
              </a:spcBef>
              <a:buClr>
                <a:schemeClr val="accent1"/>
              </a:buClr>
              <a:defRPr/>
            </a:pPr>
            <a:r>
              <a:rPr lang="en-US" altLang="en-US" b="1" u="sng" dirty="0">
                <a:latin typeface="Calibri" panose="020F0502020204030204" pitchFamily="34" charset="0"/>
                <a:cs typeface="Arial" charset="0"/>
              </a:rPr>
              <a:t>Highlights</a:t>
            </a:r>
          </a:p>
          <a:p>
            <a:pPr marL="457200" lvl="1" indent="-457200">
              <a:spcBef>
                <a:spcPts val="580"/>
              </a:spcBef>
              <a:buClr>
                <a:schemeClr val="accent1"/>
              </a:buClr>
              <a:defRPr/>
            </a:pPr>
            <a:r>
              <a:rPr lang="en-US" altLang="en-US" b="1" dirty="0">
                <a:latin typeface="Calibri" panose="020F0502020204030204" pitchFamily="34" charset="0"/>
                <a:cs typeface="Arial" charset="0"/>
              </a:rPr>
              <a:t>180 attendees from 50 schools</a:t>
            </a:r>
          </a:p>
          <a:p>
            <a:pPr marL="457200" lvl="1" indent="-457200">
              <a:spcBef>
                <a:spcPts val="580"/>
              </a:spcBef>
              <a:buClr>
                <a:schemeClr val="accent1"/>
              </a:buClr>
              <a:defRPr/>
            </a:pPr>
            <a:r>
              <a:rPr lang="en-US" altLang="en-US" b="1" dirty="0">
                <a:latin typeface="Calibri" panose="020F0502020204030204" pitchFamily="34" charset="0"/>
                <a:cs typeface="Arial" charset="0"/>
              </a:rPr>
              <a:t>9 vendor/sponsors – 7 Platinum level</a:t>
            </a:r>
          </a:p>
          <a:p>
            <a:pPr marL="457200" lvl="1" indent="-457200">
              <a:spcBef>
                <a:spcPts val="580"/>
              </a:spcBef>
              <a:buClr>
                <a:schemeClr val="accent1"/>
              </a:buClr>
              <a:defRPr/>
            </a:pPr>
            <a:r>
              <a:rPr lang="en-US" altLang="en-US" b="1" dirty="0">
                <a:latin typeface="Calibri" panose="020F0502020204030204" pitchFamily="34" charset="0"/>
                <a:cs typeface="Arial" charset="0"/>
              </a:rPr>
              <a:t>4 ODHE staff attended</a:t>
            </a:r>
          </a:p>
          <a:p>
            <a:pPr marL="457200" lvl="1" indent="-457200">
              <a:spcBef>
                <a:spcPts val="580"/>
              </a:spcBef>
              <a:buClr>
                <a:schemeClr val="accent1"/>
              </a:buClr>
              <a:defRPr/>
            </a:pPr>
            <a:r>
              <a:rPr lang="en-US" altLang="en-US" b="1" dirty="0">
                <a:latin typeface="Calibri" panose="020F0502020204030204" pitchFamily="34" charset="0"/>
                <a:cs typeface="Arial" charset="0"/>
              </a:rPr>
              <a:t>Very positive feedback from attendees and vendors!</a:t>
            </a:r>
          </a:p>
          <a:p>
            <a:pPr marL="457200" lvl="1" indent="-457200">
              <a:spcBef>
                <a:spcPts val="580"/>
              </a:spcBef>
              <a:buClr>
                <a:schemeClr val="accent1"/>
              </a:buClr>
              <a:defRPr/>
            </a:pPr>
            <a:endParaRPr lang="en-US" altLang="en-US" b="1" dirty="0">
              <a:latin typeface="Calibri" panose="020F0502020204030204" pitchFamily="34" charset="0"/>
              <a:cs typeface="Arial" charset="0"/>
            </a:endParaRPr>
          </a:p>
          <a:p>
            <a:pPr marL="457200" lvl="1" indent="-457200">
              <a:spcBef>
                <a:spcPts val="580"/>
              </a:spcBef>
              <a:buClr>
                <a:schemeClr val="accent1"/>
              </a:buClr>
              <a:defRPr/>
            </a:pPr>
            <a:endParaRPr lang="en-US" altLang="en-US" sz="2000" b="1" dirty="0">
              <a:latin typeface="Calibri" panose="020F0502020204030204" pitchFamily="34" charset="0"/>
              <a:cs typeface="Arial" charset="0"/>
            </a:endParaRPr>
          </a:p>
          <a:p>
            <a:pPr marL="457200" lvl="1" indent="-457200">
              <a:spcBef>
                <a:spcPts val="580"/>
              </a:spcBef>
              <a:buClr>
                <a:schemeClr val="accent1"/>
              </a:buClr>
              <a:defRPr/>
            </a:pPr>
            <a:endParaRPr lang="en-US" altLang="en-US" sz="2000" b="1" dirty="0">
              <a:latin typeface="Calibri" panose="020F0502020204030204" pitchFamily="34" charset="0"/>
              <a:cs typeface="Arial" charset="0"/>
            </a:endParaRPr>
          </a:p>
          <a:p>
            <a:pPr marL="457200" lvl="1" indent="-457200">
              <a:spcBef>
                <a:spcPts val="580"/>
              </a:spcBef>
              <a:buClr>
                <a:schemeClr val="accent1"/>
              </a:buClr>
              <a:defRPr/>
            </a:pPr>
            <a:endParaRPr lang="en-US" altLang="en-US" sz="1600" b="1" dirty="0">
              <a:latin typeface="Calibri" panose="020F0502020204030204" pitchFamily="34" charset="0"/>
              <a:cs typeface="Arial" charset="0"/>
            </a:endParaRPr>
          </a:p>
        </p:txBody>
      </p:sp>
      <p:pic>
        <p:nvPicPr>
          <p:cNvPr id="4" name="Picture 15"/>
          <p:cNvPicPr>
            <a:picLocks noChangeAspect="1" noChangeArrowheads="1"/>
          </p:cNvPicPr>
          <p:nvPr/>
        </p:nvPicPr>
        <p:blipFill>
          <a:blip r:embed="rId3">
            <a:extLst>
              <a:ext uri="{28A0092B-C50C-407E-A947-70E740481C1C}">
                <a14:useLocalDpi xmlns:a14="http://schemas.microsoft.com/office/drawing/2010/main" val="0"/>
              </a:ext>
            </a:extLst>
          </a:blip>
          <a:srcRect l="14584" t="30769" r="53685" b="57053"/>
          <a:stretch>
            <a:fillRect/>
          </a:stretch>
        </p:blipFill>
        <p:spPr bwMode="auto">
          <a:xfrm>
            <a:off x="1971447" y="176213"/>
            <a:ext cx="2381250" cy="5619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600200" y="685800"/>
            <a:ext cx="8991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6198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638300" y="856211"/>
            <a:ext cx="8991600" cy="1429789"/>
          </a:xfrm>
        </p:spPr>
        <p:txBody>
          <a:bodyPr>
            <a:normAutofit fontScale="90000"/>
          </a:bodyPr>
          <a:lstStyle/>
          <a:p>
            <a:pPr algn="ctr"/>
            <a:br>
              <a:rPr lang="en-US" altLang="en-US" sz="3200" b="1" dirty="0">
                <a:solidFill>
                  <a:srgbClr val="9B2D1F"/>
                </a:solidFill>
                <a:latin typeface="Arial" panose="020B0604020202020204" pitchFamily="34" charset="0"/>
                <a:cs typeface="Arial" panose="020B0604020202020204" pitchFamily="34" charset="0"/>
              </a:rPr>
            </a:br>
            <a:br>
              <a:rPr lang="en-US" altLang="en-US" sz="3200" b="1" dirty="0">
                <a:solidFill>
                  <a:srgbClr val="9B2D1F"/>
                </a:solidFill>
                <a:latin typeface="Arial" panose="020B0604020202020204" pitchFamily="34" charset="0"/>
                <a:cs typeface="Arial" panose="020B0604020202020204" pitchFamily="34" charset="0"/>
              </a:rPr>
            </a:br>
            <a:br>
              <a:rPr lang="en-US" altLang="en-US" sz="3200" b="1" dirty="0">
                <a:solidFill>
                  <a:srgbClr val="9B2D1F"/>
                </a:solidFill>
                <a:latin typeface="Arial" panose="020B0604020202020204" pitchFamily="34" charset="0"/>
                <a:cs typeface="Arial" panose="020B0604020202020204" pitchFamily="34" charset="0"/>
              </a:rPr>
            </a:br>
            <a:r>
              <a:rPr lang="en-US" altLang="en-US" sz="3200" b="1" dirty="0">
                <a:solidFill>
                  <a:srgbClr val="9B2D1F"/>
                </a:solidFill>
                <a:latin typeface="Arial" panose="020B0604020202020204" pitchFamily="34" charset="0"/>
                <a:cs typeface="Arial" panose="020B0604020202020204" pitchFamily="34" charset="0"/>
              </a:rPr>
              <a:t>Professional Development Planning Discussion </a:t>
            </a:r>
            <a:br>
              <a:rPr lang="en-US" altLang="en-US" sz="3200" b="1" dirty="0">
                <a:solidFill>
                  <a:srgbClr val="9B2D1F"/>
                </a:solidFill>
                <a:latin typeface="Arial" panose="020B0604020202020204" pitchFamily="34" charset="0"/>
                <a:cs typeface="Arial" panose="020B0604020202020204" pitchFamily="34" charset="0"/>
              </a:rPr>
            </a:br>
            <a:r>
              <a:rPr lang="en-US" altLang="en-US" sz="3200" b="1" dirty="0">
                <a:solidFill>
                  <a:srgbClr val="9B2D1F"/>
                </a:solidFill>
                <a:latin typeface="Arial" panose="020B0604020202020204" pitchFamily="34" charset="0"/>
                <a:cs typeface="Arial" panose="020B0604020202020204" pitchFamily="34" charset="0"/>
              </a:rPr>
              <a:t>2025-2026 FY</a:t>
            </a:r>
          </a:p>
        </p:txBody>
      </p:sp>
      <p:sp>
        <p:nvSpPr>
          <p:cNvPr id="14339" name="Content Placeholder 2"/>
          <p:cNvSpPr>
            <a:spLocks noGrp="1"/>
          </p:cNvSpPr>
          <p:nvPr>
            <p:ph sz="quarter" idx="1"/>
          </p:nvPr>
        </p:nvSpPr>
        <p:spPr>
          <a:xfrm>
            <a:off x="2743200" y="2133600"/>
            <a:ext cx="6781800" cy="4724400"/>
          </a:xfrm>
        </p:spPr>
        <p:txBody>
          <a:bodyPr>
            <a:normAutofit/>
          </a:bodyPr>
          <a:lstStyle/>
          <a:p>
            <a:pPr marL="0" lvl="1" indent="0">
              <a:spcBef>
                <a:spcPts val="580"/>
              </a:spcBef>
              <a:buClr>
                <a:schemeClr val="accent1"/>
              </a:buClr>
              <a:buNone/>
              <a:defRPr/>
            </a:pPr>
            <a:endParaRPr lang="en-US" altLang="en-US" sz="2000" b="1" dirty="0">
              <a:latin typeface="Calibri" panose="020F0502020204030204" pitchFamily="34" charset="0"/>
              <a:cs typeface="Arial" charset="0"/>
            </a:endParaRPr>
          </a:p>
          <a:p>
            <a:pPr marL="457200" lvl="1" indent="-457200">
              <a:spcBef>
                <a:spcPts val="580"/>
              </a:spcBef>
              <a:buClr>
                <a:schemeClr val="accent1"/>
              </a:buClr>
              <a:defRPr/>
            </a:pPr>
            <a:r>
              <a:rPr lang="en-US" altLang="en-US" b="1" dirty="0">
                <a:latin typeface="Calibri" panose="020F0502020204030204" pitchFamily="34" charset="0"/>
                <a:cs typeface="Arial" charset="0"/>
              </a:rPr>
              <a:t>Follow-up to February Member School Survey</a:t>
            </a:r>
          </a:p>
          <a:p>
            <a:pPr marL="457200" lvl="1" indent="-457200">
              <a:spcBef>
                <a:spcPts val="580"/>
              </a:spcBef>
              <a:buClr>
                <a:schemeClr val="accent1"/>
              </a:buClr>
              <a:defRPr/>
            </a:pPr>
            <a:r>
              <a:rPr lang="en-US" altLang="en-US" b="1" dirty="0">
                <a:latin typeface="Calibri" panose="020F0502020204030204" pitchFamily="34" charset="0"/>
                <a:cs typeface="Arial" charset="0"/>
              </a:rPr>
              <a:t>Over 50% response rate!</a:t>
            </a:r>
          </a:p>
          <a:p>
            <a:pPr marL="457200" lvl="1" indent="-457200">
              <a:spcBef>
                <a:spcPts val="580"/>
              </a:spcBef>
              <a:buClr>
                <a:schemeClr val="accent1"/>
              </a:buClr>
              <a:defRPr/>
            </a:pPr>
            <a:r>
              <a:rPr lang="en-US" altLang="en-US" b="1" dirty="0">
                <a:latin typeface="Calibri" panose="020F0502020204030204" pitchFamily="34" charset="0"/>
                <a:cs typeface="Arial" charset="0"/>
              </a:rPr>
              <a:t>One day in-person training – Columbus area – Fall 2025</a:t>
            </a:r>
          </a:p>
          <a:p>
            <a:pPr marL="457200" lvl="1" indent="-457200">
              <a:spcBef>
                <a:spcPts val="580"/>
              </a:spcBef>
              <a:buClr>
                <a:schemeClr val="accent1"/>
              </a:buClr>
              <a:defRPr/>
            </a:pPr>
            <a:endParaRPr lang="en-US" altLang="en-US" b="1" dirty="0">
              <a:latin typeface="Calibri" panose="020F0502020204030204" pitchFamily="34" charset="0"/>
              <a:cs typeface="Arial" charset="0"/>
            </a:endParaRPr>
          </a:p>
          <a:p>
            <a:pPr marL="457200" lvl="1" indent="-457200">
              <a:spcBef>
                <a:spcPts val="580"/>
              </a:spcBef>
              <a:buClr>
                <a:schemeClr val="accent1"/>
              </a:buClr>
              <a:defRPr/>
            </a:pPr>
            <a:endParaRPr lang="en-US" altLang="en-US" sz="2000" b="1" dirty="0">
              <a:latin typeface="Calibri" panose="020F0502020204030204" pitchFamily="34" charset="0"/>
              <a:cs typeface="Arial" charset="0"/>
            </a:endParaRPr>
          </a:p>
          <a:p>
            <a:pPr marL="457200" lvl="1" indent="-457200">
              <a:spcBef>
                <a:spcPts val="580"/>
              </a:spcBef>
              <a:buClr>
                <a:schemeClr val="accent1"/>
              </a:buClr>
              <a:defRPr/>
            </a:pPr>
            <a:endParaRPr lang="en-US" altLang="en-US" sz="2000" b="1" dirty="0">
              <a:latin typeface="Calibri" panose="020F0502020204030204" pitchFamily="34" charset="0"/>
              <a:cs typeface="Arial" charset="0"/>
            </a:endParaRPr>
          </a:p>
          <a:p>
            <a:pPr marL="457200" lvl="1" indent="-457200">
              <a:spcBef>
                <a:spcPts val="580"/>
              </a:spcBef>
              <a:buClr>
                <a:schemeClr val="accent1"/>
              </a:buClr>
              <a:defRPr/>
            </a:pPr>
            <a:endParaRPr lang="en-US" altLang="en-US" sz="1600" b="1" dirty="0">
              <a:latin typeface="Calibri" panose="020F0502020204030204" pitchFamily="34" charset="0"/>
              <a:cs typeface="Arial" charset="0"/>
            </a:endParaRPr>
          </a:p>
        </p:txBody>
      </p:sp>
      <p:pic>
        <p:nvPicPr>
          <p:cNvPr id="4" name="Picture 15"/>
          <p:cNvPicPr>
            <a:picLocks noChangeAspect="1" noChangeArrowheads="1"/>
          </p:cNvPicPr>
          <p:nvPr/>
        </p:nvPicPr>
        <p:blipFill>
          <a:blip r:embed="rId3">
            <a:extLst>
              <a:ext uri="{28A0092B-C50C-407E-A947-70E740481C1C}">
                <a14:useLocalDpi xmlns:a14="http://schemas.microsoft.com/office/drawing/2010/main" val="0"/>
              </a:ext>
            </a:extLst>
          </a:blip>
          <a:srcRect l="14584" t="30769" r="53685" b="57053"/>
          <a:stretch>
            <a:fillRect/>
          </a:stretch>
        </p:blipFill>
        <p:spPr bwMode="auto">
          <a:xfrm>
            <a:off x="1971447" y="176213"/>
            <a:ext cx="2381250" cy="5619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600200" y="685800"/>
            <a:ext cx="8991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88320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638300" y="856211"/>
            <a:ext cx="8991600" cy="1143000"/>
          </a:xfrm>
        </p:spPr>
        <p:txBody>
          <a:bodyPr>
            <a:normAutofit fontScale="90000"/>
          </a:bodyPr>
          <a:lstStyle/>
          <a:p>
            <a:pPr algn="ctr"/>
            <a:r>
              <a:rPr lang="en-US" altLang="en-US" sz="3200" b="1" dirty="0">
                <a:solidFill>
                  <a:srgbClr val="9B2D1F"/>
                </a:solidFill>
                <a:latin typeface="Arial" panose="020B0604020202020204" pitchFamily="34" charset="0"/>
                <a:cs typeface="Arial" panose="020B0604020202020204" pitchFamily="34" charset="0"/>
              </a:rPr>
              <a:t>Professional Development Planning Discussion </a:t>
            </a:r>
            <a:br>
              <a:rPr lang="en-US" altLang="en-US" sz="3200" b="1" dirty="0">
                <a:solidFill>
                  <a:srgbClr val="9B2D1F"/>
                </a:solidFill>
                <a:latin typeface="Arial" panose="020B0604020202020204" pitchFamily="34" charset="0"/>
                <a:cs typeface="Arial" panose="020B0604020202020204" pitchFamily="34" charset="0"/>
              </a:rPr>
            </a:br>
            <a:r>
              <a:rPr lang="en-US" altLang="en-US" sz="3200" b="1" dirty="0">
                <a:solidFill>
                  <a:srgbClr val="9B2D1F"/>
                </a:solidFill>
                <a:latin typeface="Arial" panose="020B0604020202020204" pitchFamily="34" charset="0"/>
                <a:cs typeface="Arial" panose="020B0604020202020204" pitchFamily="34" charset="0"/>
              </a:rPr>
              <a:t>2025-2026 FY</a:t>
            </a:r>
          </a:p>
        </p:txBody>
      </p:sp>
      <p:sp>
        <p:nvSpPr>
          <p:cNvPr id="14339" name="Content Placeholder 2"/>
          <p:cNvSpPr>
            <a:spLocks noGrp="1"/>
          </p:cNvSpPr>
          <p:nvPr>
            <p:ph sz="quarter" idx="1"/>
          </p:nvPr>
        </p:nvSpPr>
        <p:spPr>
          <a:xfrm>
            <a:off x="2743200" y="2133600"/>
            <a:ext cx="6781800" cy="4495800"/>
          </a:xfrm>
        </p:spPr>
        <p:txBody>
          <a:bodyPr>
            <a:normAutofit/>
          </a:bodyPr>
          <a:lstStyle/>
          <a:p>
            <a:pPr marL="0" lvl="1" indent="0">
              <a:spcBef>
                <a:spcPts val="580"/>
              </a:spcBef>
              <a:buClr>
                <a:schemeClr val="accent1"/>
              </a:buClr>
              <a:buNone/>
              <a:defRPr/>
            </a:pPr>
            <a:endParaRPr lang="en-US" altLang="en-US" sz="2000" b="1" dirty="0">
              <a:latin typeface="Calibri" panose="020F0502020204030204" pitchFamily="34" charset="0"/>
              <a:cs typeface="Arial" charset="0"/>
            </a:endParaRPr>
          </a:p>
          <a:p>
            <a:pPr marL="0" lvl="1" indent="0">
              <a:spcBef>
                <a:spcPts val="580"/>
              </a:spcBef>
              <a:buClr>
                <a:schemeClr val="accent1"/>
              </a:buClr>
              <a:buNone/>
              <a:defRPr/>
            </a:pPr>
            <a:r>
              <a:rPr lang="en-US" altLang="en-US" b="1" dirty="0">
                <a:latin typeface="Calibri" panose="020F0502020204030204" pitchFamily="34" charset="0"/>
                <a:cs typeface="Arial" charset="0"/>
              </a:rPr>
              <a:t>Topics of Interest</a:t>
            </a:r>
          </a:p>
          <a:p>
            <a:pPr marL="0" lvl="1" indent="0">
              <a:spcBef>
                <a:spcPts val="580"/>
              </a:spcBef>
              <a:buClr>
                <a:schemeClr val="accent1"/>
              </a:buClr>
              <a:buNone/>
              <a:defRPr/>
            </a:pPr>
            <a:endParaRPr lang="en-US" altLang="en-US" b="1" dirty="0">
              <a:latin typeface="Calibri" panose="020F0502020204030204" pitchFamily="34" charset="0"/>
              <a:cs typeface="Arial" charset="0"/>
            </a:endParaRPr>
          </a:p>
          <a:p>
            <a:pPr marL="457200" lvl="1" indent="-457200">
              <a:spcBef>
                <a:spcPts val="580"/>
              </a:spcBef>
              <a:buClr>
                <a:schemeClr val="accent1"/>
              </a:buClr>
              <a:defRPr/>
            </a:pPr>
            <a:r>
              <a:rPr lang="en-US" altLang="en-US" sz="2000" b="1" dirty="0">
                <a:latin typeface="Calibri" panose="020F0502020204030204" pitchFamily="34" charset="0"/>
                <a:cs typeface="Arial" charset="0"/>
              </a:rPr>
              <a:t>Building business partnerships/customized training/apprenticeships</a:t>
            </a:r>
          </a:p>
          <a:p>
            <a:pPr marL="457200" lvl="1" indent="-457200">
              <a:spcBef>
                <a:spcPts val="580"/>
              </a:spcBef>
              <a:buClr>
                <a:schemeClr val="accent1"/>
              </a:buClr>
              <a:defRPr/>
            </a:pPr>
            <a:r>
              <a:rPr lang="en-US" altLang="en-US" sz="2000" b="1" dirty="0">
                <a:latin typeface="Calibri" panose="020F0502020204030204" pitchFamily="34" charset="0"/>
                <a:cs typeface="Arial" charset="0"/>
              </a:rPr>
              <a:t>Funding options for customers</a:t>
            </a:r>
          </a:p>
          <a:p>
            <a:pPr marL="457200" lvl="1" indent="-457200">
              <a:spcBef>
                <a:spcPts val="580"/>
              </a:spcBef>
              <a:buClr>
                <a:schemeClr val="accent1"/>
              </a:buClr>
              <a:defRPr/>
            </a:pPr>
            <a:r>
              <a:rPr lang="en-US" altLang="en-US" sz="2000" b="1" dirty="0">
                <a:latin typeface="Calibri" panose="020F0502020204030204" pitchFamily="34" charset="0"/>
                <a:cs typeface="Arial" charset="0"/>
              </a:rPr>
              <a:t>Best practices from member schools</a:t>
            </a:r>
          </a:p>
          <a:p>
            <a:pPr marL="457200" lvl="1" indent="-457200">
              <a:spcBef>
                <a:spcPts val="580"/>
              </a:spcBef>
              <a:buClr>
                <a:schemeClr val="accent1"/>
              </a:buClr>
              <a:defRPr/>
            </a:pPr>
            <a:r>
              <a:rPr lang="en-US" altLang="en-US" sz="2000" b="1" dirty="0">
                <a:latin typeface="Calibri" panose="020F0502020204030204" pitchFamily="34" charset="0"/>
                <a:cs typeface="Arial" charset="0"/>
              </a:rPr>
              <a:t>Training from vendors</a:t>
            </a:r>
          </a:p>
          <a:p>
            <a:pPr marL="457200" lvl="1" indent="-457200">
              <a:spcBef>
                <a:spcPts val="580"/>
              </a:spcBef>
              <a:buClr>
                <a:schemeClr val="accent1"/>
              </a:buClr>
              <a:defRPr/>
            </a:pPr>
            <a:r>
              <a:rPr lang="en-US" altLang="en-US" sz="2000" b="1" dirty="0">
                <a:latin typeface="Calibri" panose="020F0502020204030204" pitchFamily="34" charset="0"/>
                <a:cs typeface="Arial" charset="0"/>
              </a:rPr>
              <a:t>Outside training provider</a:t>
            </a:r>
          </a:p>
          <a:p>
            <a:pPr marL="457200" lvl="1" indent="-457200">
              <a:spcBef>
                <a:spcPts val="580"/>
              </a:spcBef>
              <a:buClr>
                <a:schemeClr val="accent1"/>
              </a:buClr>
              <a:defRPr/>
            </a:pPr>
            <a:r>
              <a:rPr lang="en-US" altLang="en-US" sz="2000" b="1" dirty="0">
                <a:latin typeface="Calibri" panose="020F0502020204030204" pitchFamily="34" charset="0"/>
                <a:cs typeface="Arial" charset="0"/>
              </a:rPr>
              <a:t>Networking</a:t>
            </a:r>
          </a:p>
          <a:p>
            <a:pPr marL="457200" lvl="1" indent="-457200">
              <a:spcBef>
                <a:spcPts val="580"/>
              </a:spcBef>
              <a:buClr>
                <a:schemeClr val="accent1"/>
              </a:buClr>
              <a:defRPr/>
            </a:pPr>
            <a:endParaRPr lang="en-US" altLang="en-US" sz="2000" b="1" dirty="0">
              <a:latin typeface="Calibri" panose="020F0502020204030204" pitchFamily="34" charset="0"/>
              <a:cs typeface="Arial" charset="0"/>
            </a:endParaRPr>
          </a:p>
          <a:p>
            <a:pPr marL="0" lvl="1" indent="0">
              <a:spcBef>
                <a:spcPts val="580"/>
              </a:spcBef>
              <a:buClr>
                <a:schemeClr val="accent1"/>
              </a:buClr>
              <a:buNone/>
              <a:defRPr/>
            </a:pPr>
            <a:endParaRPr lang="en-US" altLang="en-US" sz="2000" b="1" dirty="0">
              <a:latin typeface="Calibri" panose="020F0502020204030204" pitchFamily="34" charset="0"/>
              <a:cs typeface="Arial" charset="0"/>
            </a:endParaRPr>
          </a:p>
          <a:p>
            <a:pPr marL="457200" lvl="1" indent="-457200">
              <a:spcBef>
                <a:spcPts val="580"/>
              </a:spcBef>
              <a:buClr>
                <a:schemeClr val="accent1"/>
              </a:buClr>
              <a:defRPr/>
            </a:pPr>
            <a:endParaRPr lang="en-US" altLang="en-US" sz="2000" b="1" dirty="0">
              <a:latin typeface="Calibri" panose="020F0502020204030204" pitchFamily="34" charset="0"/>
              <a:cs typeface="Arial" charset="0"/>
            </a:endParaRPr>
          </a:p>
          <a:p>
            <a:pPr marL="457200" lvl="1" indent="-457200">
              <a:spcBef>
                <a:spcPts val="580"/>
              </a:spcBef>
              <a:buClr>
                <a:schemeClr val="accent1"/>
              </a:buClr>
              <a:defRPr/>
            </a:pPr>
            <a:endParaRPr lang="en-US" altLang="en-US" sz="1600" b="1" dirty="0">
              <a:latin typeface="Calibri" panose="020F0502020204030204" pitchFamily="34" charset="0"/>
              <a:cs typeface="Arial" charset="0"/>
            </a:endParaRPr>
          </a:p>
        </p:txBody>
      </p:sp>
      <p:pic>
        <p:nvPicPr>
          <p:cNvPr id="4" name="Picture 15"/>
          <p:cNvPicPr>
            <a:picLocks noChangeAspect="1" noChangeArrowheads="1"/>
          </p:cNvPicPr>
          <p:nvPr/>
        </p:nvPicPr>
        <p:blipFill>
          <a:blip r:embed="rId3">
            <a:extLst>
              <a:ext uri="{28A0092B-C50C-407E-A947-70E740481C1C}">
                <a14:useLocalDpi xmlns:a14="http://schemas.microsoft.com/office/drawing/2010/main" val="0"/>
              </a:ext>
            </a:extLst>
          </a:blip>
          <a:srcRect l="14584" t="30769" r="53685" b="57053"/>
          <a:stretch>
            <a:fillRect/>
          </a:stretch>
        </p:blipFill>
        <p:spPr bwMode="auto">
          <a:xfrm>
            <a:off x="1971447" y="176213"/>
            <a:ext cx="2381250" cy="5619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600200" y="685800"/>
            <a:ext cx="8991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7916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CD546-D176-41BF-BB29-F338340E03CB}"/>
              </a:ext>
            </a:extLst>
          </p:cNvPr>
          <p:cNvSpPr>
            <a:spLocks noGrp="1"/>
          </p:cNvSpPr>
          <p:nvPr>
            <p:ph type="title"/>
          </p:nvPr>
        </p:nvSpPr>
        <p:spPr>
          <a:xfrm>
            <a:off x="2514600" y="274638"/>
            <a:ext cx="7696200" cy="868362"/>
          </a:xfrm>
        </p:spPr>
        <p:txBody>
          <a:bodyPr/>
          <a:lstStyle/>
          <a:p>
            <a:pPr>
              <a:lnSpc>
                <a:spcPct val="110000"/>
              </a:lnSpc>
              <a:spcBef>
                <a:spcPts val="0"/>
              </a:spcBef>
            </a:pPr>
            <a:r>
              <a:rPr lang="en-US" sz="1800" b="1" kern="1400" cap="all" spc="200" dirty="0">
                <a:solidFill>
                  <a:srgbClr val="000000"/>
                </a:solidFill>
                <a:latin typeface="Century Gothic" panose="020B0502020202020204" pitchFamily="34" charset="0"/>
                <a:ea typeface="Times New Roman" panose="02020603050405020304" pitchFamily="18" charset="0"/>
                <a:cs typeface="Times New Roman (Headings CS)"/>
              </a:rPr>
              <a:t>the power of partnership</a:t>
            </a:r>
            <a:br>
              <a:rPr lang="en-US" sz="1800" b="1" kern="1400" cap="all" spc="200" dirty="0">
                <a:solidFill>
                  <a:srgbClr val="000000"/>
                </a:solidFill>
                <a:latin typeface="Century Gothic" panose="020B0502020202020204" pitchFamily="34" charset="0"/>
                <a:ea typeface="Times New Roman" panose="02020603050405020304" pitchFamily="18" charset="0"/>
                <a:cs typeface="Times New Roman (Headings CS)"/>
              </a:rPr>
            </a:br>
            <a:r>
              <a:rPr lang="en-US" sz="1800" i="1" dirty="0">
                <a:latin typeface="Century Gothic" panose="020B0502020202020204" pitchFamily="34" charset="0"/>
                <a:ea typeface="Times New Roman" panose="02020603050405020304" pitchFamily="18" charset="0"/>
                <a:cs typeface="Times New Roman" panose="02020603050405020304" pitchFamily="18" charset="0"/>
              </a:rPr>
              <a:t>Driving Growth Through Employer-Education Collaboration</a:t>
            </a:r>
            <a:endParaRPr lang="en-US" dirty="0"/>
          </a:p>
        </p:txBody>
      </p:sp>
      <p:pic>
        <p:nvPicPr>
          <p:cNvPr id="5" name="Content Placeholder 4">
            <a:extLst>
              <a:ext uri="{FF2B5EF4-FFF2-40B4-BE49-F238E27FC236}">
                <a16:creationId xmlns:a16="http://schemas.microsoft.com/office/drawing/2014/main" id="{19E4387F-2BE5-48E7-8501-1BDF745E91EA}"/>
              </a:ext>
            </a:extLst>
          </p:cNvPr>
          <p:cNvPicPr>
            <a:picLocks noGrp="1" noChangeAspect="1"/>
          </p:cNvPicPr>
          <p:nvPr>
            <p:ph sz="quarter" idx="1"/>
          </p:nvPr>
        </p:nvPicPr>
        <p:blipFill>
          <a:blip r:embed="rId2"/>
          <a:stretch>
            <a:fillRect/>
          </a:stretch>
        </p:blipFill>
        <p:spPr>
          <a:xfrm>
            <a:off x="2133600" y="1143000"/>
            <a:ext cx="6934200" cy="4941122"/>
          </a:xfrm>
          <a:prstGeom prst="rect">
            <a:avLst/>
          </a:prstGeom>
        </p:spPr>
      </p:pic>
    </p:spTree>
    <p:extLst>
      <p:ext uri="{BB962C8B-B14F-4D97-AF65-F5344CB8AC3E}">
        <p14:creationId xmlns:p14="http://schemas.microsoft.com/office/powerpoint/2010/main" val="401936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0B2CE-694D-5FEF-8866-219E609A13E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AAC87AC-57A0-B0C1-4DE9-792A52C677E4}"/>
              </a:ext>
            </a:extLst>
          </p:cNvPr>
          <p:cNvSpPr/>
          <p:nvPr/>
        </p:nvSpPr>
        <p:spPr>
          <a:xfrm flipH="1" flipV="1">
            <a:off x="-179074" y="-10007"/>
            <a:ext cx="12371074" cy="6748963"/>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b="-18444"/>
            </a:stretch>
          </a:blipFill>
        </p:spPr>
        <p:txBody>
          <a:bodyPr/>
          <a:lstStyle/>
          <a:p>
            <a:endParaRPr lang="en-US" sz="1200" dirty="0"/>
          </a:p>
        </p:txBody>
      </p:sp>
      <p:grpSp>
        <p:nvGrpSpPr>
          <p:cNvPr id="20" name="Group 20">
            <a:extLst>
              <a:ext uri="{FF2B5EF4-FFF2-40B4-BE49-F238E27FC236}">
                <a16:creationId xmlns:a16="http://schemas.microsoft.com/office/drawing/2014/main" id="{5DB44547-5254-44F1-5846-FBB7065C2BC1}"/>
              </a:ext>
            </a:extLst>
          </p:cNvPr>
          <p:cNvGrpSpPr/>
          <p:nvPr/>
        </p:nvGrpSpPr>
        <p:grpSpPr>
          <a:xfrm rot="-10800000">
            <a:off x="9455565" y="-908395"/>
            <a:ext cx="3413055" cy="1631113"/>
            <a:chOff x="0" y="0"/>
            <a:chExt cx="1177416" cy="562692"/>
          </a:xfrm>
        </p:grpSpPr>
        <p:sp>
          <p:nvSpPr>
            <p:cNvPr id="21" name="Freeform 21">
              <a:extLst>
                <a:ext uri="{FF2B5EF4-FFF2-40B4-BE49-F238E27FC236}">
                  <a16:creationId xmlns:a16="http://schemas.microsoft.com/office/drawing/2014/main" id="{EC09486A-07C8-D09D-A8DF-45C5DEE2D618}"/>
                </a:ext>
              </a:extLst>
            </p:cNvPr>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a:extLst>
                <a:ext uri="{FF2B5EF4-FFF2-40B4-BE49-F238E27FC236}">
                  <a16:creationId xmlns:a16="http://schemas.microsoft.com/office/drawing/2014/main" id="{966FA873-45F7-DAF2-12A3-8BCE5744AD13}"/>
                </a:ext>
              </a:extLst>
            </p:cNvPr>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a:extLst>
              <a:ext uri="{FF2B5EF4-FFF2-40B4-BE49-F238E27FC236}">
                <a16:creationId xmlns:a16="http://schemas.microsoft.com/office/drawing/2014/main" id="{0C5A0F21-10BF-31A8-BFBD-E9B5F9F988C1}"/>
              </a:ext>
            </a:extLst>
          </p:cNvPr>
          <p:cNvGrpSpPr/>
          <p:nvPr/>
        </p:nvGrpSpPr>
        <p:grpSpPr>
          <a:xfrm rot="-10800000">
            <a:off x="7472286" y="-741323"/>
            <a:ext cx="3817489" cy="798667"/>
            <a:chOff x="0" y="0"/>
            <a:chExt cx="3054608" cy="639062"/>
          </a:xfrm>
        </p:grpSpPr>
        <p:sp>
          <p:nvSpPr>
            <p:cNvPr id="24" name="Freeform 24">
              <a:extLst>
                <a:ext uri="{FF2B5EF4-FFF2-40B4-BE49-F238E27FC236}">
                  <a16:creationId xmlns:a16="http://schemas.microsoft.com/office/drawing/2014/main" id="{481C3C0C-CEBC-462B-36D2-F47683B041B8}"/>
                </a:ext>
              </a:extLst>
            </p:cNvPr>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a:extLst>
                <a:ext uri="{FF2B5EF4-FFF2-40B4-BE49-F238E27FC236}">
                  <a16:creationId xmlns:a16="http://schemas.microsoft.com/office/drawing/2014/main" id="{EFBF878A-2A1F-A21C-54BC-A9704DEAD114}"/>
                </a:ext>
              </a:extLst>
            </p:cNvPr>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a:extLst>
              <a:ext uri="{FF2B5EF4-FFF2-40B4-BE49-F238E27FC236}">
                <a16:creationId xmlns:a16="http://schemas.microsoft.com/office/drawing/2014/main" id="{47742DBE-50EB-45EA-59E4-EFAD21FD0711}"/>
              </a:ext>
            </a:extLst>
          </p:cNvPr>
          <p:cNvGrpSpPr/>
          <p:nvPr/>
        </p:nvGrpSpPr>
        <p:grpSpPr>
          <a:xfrm>
            <a:off x="-448742" y="6167388"/>
            <a:ext cx="5866087" cy="1631113"/>
            <a:chOff x="0" y="0"/>
            <a:chExt cx="2023648" cy="562692"/>
          </a:xfrm>
        </p:grpSpPr>
        <p:sp>
          <p:nvSpPr>
            <p:cNvPr id="27" name="Freeform 27">
              <a:extLst>
                <a:ext uri="{FF2B5EF4-FFF2-40B4-BE49-F238E27FC236}">
                  <a16:creationId xmlns:a16="http://schemas.microsoft.com/office/drawing/2014/main" id="{8FAA0B4B-107C-F19D-EE26-7706954AAE61}"/>
                </a:ext>
              </a:extLst>
            </p:cNvPr>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a:extLst>
                <a:ext uri="{FF2B5EF4-FFF2-40B4-BE49-F238E27FC236}">
                  <a16:creationId xmlns:a16="http://schemas.microsoft.com/office/drawing/2014/main" id="{792306CB-0826-FD76-73E7-0953A997A1E9}"/>
                </a:ext>
              </a:extLst>
            </p:cNvPr>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a:extLst>
              <a:ext uri="{FF2B5EF4-FFF2-40B4-BE49-F238E27FC236}">
                <a16:creationId xmlns:a16="http://schemas.microsoft.com/office/drawing/2014/main" id="{C9578825-A813-9865-1CB5-F58C499EE492}"/>
              </a:ext>
            </a:extLst>
          </p:cNvPr>
          <p:cNvGrpSpPr/>
          <p:nvPr/>
        </p:nvGrpSpPr>
        <p:grpSpPr>
          <a:xfrm>
            <a:off x="-448742" y="5783400"/>
            <a:ext cx="1782068" cy="767974"/>
            <a:chOff x="0" y="0"/>
            <a:chExt cx="1482931" cy="639062"/>
          </a:xfrm>
        </p:grpSpPr>
        <p:sp>
          <p:nvSpPr>
            <p:cNvPr id="30" name="Freeform 30">
              <a:extLst>
                <a:ext uri="{FF2B5EF4-FFF2-40B4-BE49-F238E27FC236}">
                  <a16:creationId xmlns:a16="http://schemas.microsoft.com/office/drawing/2014/main" id="{64BF2D42-C466-A09C-C13D-4AF9AF4CDEAF}"/>
                </a:ext>
              </a:extLst>
            </p:cNvPr>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a:extLst>
                <a:ext uri="{FF2B5EF4-FFF2-40B4-BE49-F238E27FC236}">
                  <a16:creationId xmlns:a16="http://schemas.microsoft.com/office/drawing/2014/main" id="{239578F7-C0A1-1811-348E-A7CC1350AA08}"/>
                </a:ext>
              </a:extLst>
            </p:cNvPr>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42" name="Freeform 42">
            <a:extLst>
              <a:ext uri="{FF2B5EF4-FFF2-40B4-BE49-F238E27FC236}">
                <a16:creationId xmlns:a16="http://schemas.microsoft.com/office/drawing/2014/main" id="{1366B89D-1205-A126-C91C-4ED1D466EBAD}"/>
              </a:ext>
            </a:extLst>
          </p:cNvPr>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4">
              <a:extLst>
                <a:ext uri="{96DAC541-7B7A-43D3-8B79-37D633B846F1}">
                  <asvg:svgBlip xmlns:asvg="http://schemas.microsoft.com/office/drawing/2016/SVG/main" r:embed="rId5"/>
                </a:ext>
              </a:extLst>
            </a:blip>
            <a:stretch>
              <a:fillRect t="-23484"/>
            </a:stretch>
          </a:blipFill>
        </p:spPr>
      </p:sp>
      <p:sp>
        <p:nvSpPr>
          <p:cNvPr id="43" name="Freeform 43">
            <a:extLst>
              <a:ext uri="{FF2B5EF4-FFF2-40B4-BE49-F238E27FC236}">
                <a16:creationId xmlns:a16="http://schemas.microsoft.com/office/drawing/2014/main" id="{53A0797C-793A-53D0-4E18-DA5EECF0F1E2}"/>
              </a:ext>
            </a:extLst>
          </p:cNvPr>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4" name="Freeform 44">
            <a:extLst>
              <a:ext uri="{FF2B5EF4-FFF2-40B4-BE49-F238E27FC236}">
                <a16:creationId xmlns:a16="http://schemas.microsoft.com/office/drawing/2014/main" id="{A0D198A3-6E21-7CD2-B08A-EDC03D254806}"/>
              </a:ext>
            </a:extLst>
          </p:cNvPr>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45">
            <a:extLst>
              <a:ext uri="{FF2B5EF4-FFF2-40B4-BE49-F238E27FC236}">
                <a16:creationId xmlns:a16="http://schemas.microsoft.com/office/drawing/2014/main" id="{CA742F65-86E4-F1D1-6952-8DA4C7DB00B7}"/>
              </a:ext>
            </a:extLst>
          </p:cNvPr>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a:extLst>
              <a:ext uri="{FF2B5EF4-FFF2-40B4-BE49-F238E27FC236}">
                <a16:creationId xmlns:a16="http://schemas.microsoft.com/office/drawing/2014/main" id="{6AD78FBE-B4BD-DD7B-9553-658363F6CB8C}"/>
              </a:ext>
            </a:extLst>
          </p:cNvPr>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2">
              <a:extLst>
                <a:ext uri="{96DAC541-7B7A-43D3-8B79-37D633B846F1}">
                  <asvg:svgBlip xmlns:asvg="http://schemas.microsoft.com/office/drawing/2016/SVG/main" r:embed="rId13"/>
                </a:ext>
              </a:extLst>
            </a:blip>
            <a:stretch>
              <a:fillRect t="-561128"/>
            </a:stretch>
          </a:blipFill>
        </p:spPr>
      </p:sp>
      <p:sp>
        <p:nvSpPr>
          <p:cNvPr id="47" name="Freeform 47">
            <a:extLst>
              <a:ext uri="{FF2B5EF4-FFF2-40B4-BE49-F238E27FC236}">
                <a16:creationId xmlns:a16="http://schemas.microsoft.com/office/drawing/2014/main" id="{FEA38318-D808-6C33-AB76-2428AAF3BD05}"/>
              </a:ext>
            </a:extLst>
          </p:cNvPr>
          <p:cNvSpPr/>
          <p:nvPr/>
        </p:nvSpPr>
        <p:spPr>
          <a:xfrm flipH="1">
            <a:off x="10687906" y="5697807"/>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54" name="Picture 53">
            <a:extLst>
              <a:ext uri="{FF2B5EF4-FFF2-40B4-BE49-F238E27FC236}">
                <a16:creationId xmlns:a16="http://schemas.microsoft.com/office/drawing/2014/main" id="{EB61B7BC-D7D0-5C56-AC70-C0CA53B5A1FE}"/>
              </a:ext>
            </a:extLst>
          </p:cNvPr>
          <p:cNvPicPr>
            <a:picLocks noChangeAspect="1"/>
          </p:cNvPicPr>
          <p:nvPr/>
        </p:nvPicPr>
        <p:blipFill>
          <a:blip r:embed="rId1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47697" y="57344"/>
            <a:ext cx="2723636" cy="727072"/>
          </a:xfrm>
          <a:prstGeom prst="rect">
            <a:avLst/>
          </a:prstGeom>
        </p:spPr>
      </p:pic>
      <p:sp>
        <p:nvSpPr>
          <p:cNvPr id="6" name="TextBox 38">
            <a:extLst>
              <a:ext uri="{FF2B5EF4-FFF2-40B4-BE49-F238E27FC236}">
                <a16:creationId xmlns:a16="http://schemas.microsoft.com/office/drawing/2014/main" id="{561A4412-70DC-1A59-A35B-2B1C3290A110}"/>
              </a:ext>
            </a:extLst>
          </p:cNvPr>
          <p:cNvSpPr txBox="1"/>
          <p:nvPr/>
        </p:nvSpPr>
        <p:spPr>
          <a:xfrm>
            <a:off x="30698" y="1248607"/>
            <a:ext cx="6435531" cy="1323439"/>
          </a:xfrm>
          <a:prstGeom prst="rect">
            <a:avLst/>
          </a:prstGeom>
        </p:spPr>
        <p:txBody>
          <a:bodyPr wrap="square" lIns="0" tIns="0" rIns="0" bIns="0" rtlCol="0" anchor="t">
            <a:spAutoFit/>
          </a:bodyPr>
          <a:lstStyle/>
          <a:p>
            <a:pPr algn="ctr"/>
            <a:r>
              <a:rPr lang="en-US" sz="4000" b="1" dirty="0">
                <a:latin typeface="Aptos"/>
                <a:cs typeface="Arial"/>
              </a:rPr>
              <a:t>September Newsletter</a:t>
            </a:r>
          </a:p>
          <a:p>
            <a:pPr algn="ctr"/>
            <a:br>
              <a:rPr lang="en-US" sz="1400" b="1" dirty="0">
                <a:latin typeface="Aptos"/>
                <a:cs typeface="Arial"/>
              </a:rPr>
            </a:br>
            <a:endParaRPr lang="en-US" sz="3200" dirty="0">
              <a:latin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D8CC05D-59AD-A2F4-962B-8793C82065B9}"/>
              </a:ext>
            </a:extLst>
          </p:cNvPr>
          <p:cNvSpPr txBox="1"/>
          <p:nvPr/>
        </p:nvSpPr>
        <p:spPr>
          <a:xfrm>
            <a:off x="495031" y="4004181"/>
            <a:ext cx="5488128" cy="13619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0" i="0" dirty="0">
                <a:solidFill>
                  <a:srgbClr val="000000"/>
                </a:solidFill>
                <a:effectLst/>
                <a:latin typeface="Aptos" panose="020B0004020202020204" pitchFamily="34" charset="0"/>
              </a:rPr>
              <a:t>Includes upcoming workforce conferences in Ohio, national conferences, and recent successes. </a:t>
            </a:r>
          </a:p>
          <a:p>
            <a:endParaRPr lang="en-US" sz="1050" dirty="0">
              <a:latin typeface="Aptos" panose="020B0004020202020204" pitchFamily="34" charset="0"/>
              <a:ea typeface="Calibri"/>
              <a:cs typeface="Calibri"/>
            </a:endParaRPr>
          </a:p>
        </p:txBody>
      </p:sp>
      <p:sp>
        <p:nvSpPr>
          <p:cNvPr id="3" name="TextBox 2">
            <a:extLst>
              <a:ext uri="{FF2B5EF4-FFF2-40B4-BE49-F238E27FC236}">
                <a16:creationId xmlns:a16="http://schemas.microsoft.com/office/drawing/2014/main" id="{7614096F-915F-4A0A-95F3-DF456D524722}"/>
              </a:ext>
            </a:extLst>
          </p:cNvPr>
          <p:cNvSpPr txBox="1"/>
          <p:nvPr/>
        </p:nvSpPr>
        <p:spPr>
          <a:xfrm>
            <a:off x="495031" y="2392154"/>
            <a:ext cx="4617695" cy="923330"/>
          </a:xfrm>
          <a:prstGeom prst="rect">
            <a:avLst/>
          </a:prstGeom>
          <a:noFill/>
        </p:spPr>
        <p:txBody>
          <a:bodyPr wrap="square" rtlCol="0">
            <a:spAutoFit/>
          </a:bodyPr>
          <a:lstStyle/>
          <a:p>
            <a:r>
              <a:rPr lang="en-US" dirty="0">
                <a:hlinkClick r:id="rId17"/>
              </a:rPr>
              <a:t>https://campaignlp.constantcontact.com/em/1123965953934/b69cd8b7-849b-43d2-b6d4-b3fd171e65f5</a:t>
            </a:r>
            <a:r>
              <a:rPr lang="en-US" dirty="0"/>
              <a:t> </a:t>
            </a:r>
          </a:p>
        </p:txBody>
      </p:sp>
      <p:pic>
        <p:nvPicPr>
          <p:cNvPr id="9" name="Picture 8">
            <a:extLst>
              <a:ext uri="{FF2B5EF4-FFF2-40B4-BE49-F238E27FC236}">
                <a16:creationId xmlns:a16="http://schemas.microsoft.com/office/drawing/2014/main" id="{442F4F2A-88A1-4454-B4B3-C02181B199C6}"/>
              </a:ext>
            </a:extLst>
          </p:cNvPr>
          <p:cNvPicPr>
            <a:picLocks noChangeAspect="1"/>
          </p:cNvPicPr>
          <p:nvPr/>
        </p:nvPicPr>
        <p:blipFill>
          <a:blip r:embed="rId18"/>
          <a:stretch>
            <a:fillRect/>
          </a:stretch>
        </p:blipFill>
        <p:spPr>
          <a:xfrm>
            <a:off x="6408202" y="376524"/>
            <a:ext cx="3730360" cy="5648476"/>
          </a:xfrm>
          <a:prstGeom prst="rect">
            <a:avLst/>
          </a:prstGeom>
        </p:spPr>
      </p:pic>
    </p:spTree>
    <p:extLst>
      <p:ext uri="{BB962C8B-B14F-4D97-AF65-F5344CB8AC3E}">
        <p14:creationId xmlns:p14="http://schemas.microsoft.com/office/powerpoint/2010/main" val="416348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638300" y="856211"/>
            <a:ext cx="8991600" cy="1143000"/>
          </a:xfrm>
        </p:spPr>
        <p:txBody>
          <a:bodyPr>
            <a:normAutofit/>
          </a:bodyPr>
          <a:lstStyle/>
          <a:p>
            <a:pPr algn="ctr"/>
            <a:r>
              <a:rPr lang="en-US" altLang="en-US" sz="3200" b="1" dirty="0">
                <a:solidFill>
                  <a:srgbClr val="9B2D1F"/>
                </a:solidFill>
                <a:latin typeface="Arial" panose="020B0604020202020204" pitchFamily="34" charset="0"/>
                <a:cs typeface="Arial" panose="020B0604020202020204" pitchFamily="34" charset="0"/>
              </a:rPr>
              <a:t>Questions?</a:t>
            </a:r>
          </a:p>
        </p:txBody>
      </p:sp>
      <p:sp>
        <p:nvSpPr>
          <p:cNvPr id="14339" name="Content Placeholder 2"/>
          <p:cNvSpPr>
            <a:spLocks noGrp="1"/>
          </p:cNvSpPr>
          <p:nvPr>
            <p:ph sz="quarter" idx="1"/>
          </p:nvPr>
        </p:nvSpPr>
        <p:spPr>
          <a:xfrm>
            <a:off x="2743200" y="2133600"/>
            <a:ext cx="6781800" cy="3962400"/>
          </a:xfrm>
        </p:spPr>
        <p:txBody>
          <a:bodyPr>
            <a:normAutofit fontScale="92500" lnSpcReduction="10000"/>
          </a:bodyPr>
          <a:lstStyle/>
          <a:p>
            <a:pPr marL="0" lvl="1" indent="0" algn="ctr">
              <a:spcBef>
                <a:spcPts val="580"/>
              </a:spcBef>
              <a:buClr>
                <a:schemeClr val="accent1"/>
              </a:buClr>
              <a:buNone/>
              <a:defRPr/>
            </a:pPr>
            <a:endParaRPr lang="en-US" altLang="en-US" sz="2800" b="1" dirty="0">
              <a:latin typeface="Calibri" panose="020F0502020204030204" pitchFamily="34" charset="0"/>
              <a:cs typeface="Arial" charset="0"/>
            </a:endParaRPr>
          </a:p>
          <a:p>
            <a:pPr marL="0" lvl="1" indent="0" algn="ctr">
              <a:spcBef>
                <a:spcPts val="580"/>
              </a:spcBef>
              <a:buClr>
                <a:schemeClr val="accent1"/>
              </a:buClr>
              <a:buNone/>
              <a:defRPr/>
            </a:pPr>
            <a:r>
              <a:rPr lang="en-US" altLang="en-US" sz="2800" b="1" dirty="0">
                <a:latin typeface="Arial" panose="020B0604020202020204" pitchFamily="34" charset="0"/>
                <a:cs typeface="Arial" panose="020B0604020202020204" pitchFamily="34" charset="0"/>
              </a:rPr>
              <a:t>Contact:  Chris Wenz</a:t>
            </a:r>
          </a:p>
          <a:p>
            <a:pPr marL="0" lvl="1" indent="0" algn="ctr">
              <a:spcBef>
                <a:spcPts val="580"/>
              </a:spcBef>
              <a:buClr>
                <a:schemeClr val="accent1"/>
              </a:buClr>
              <a:buNone/>
              <a:defRPr/>
            </a:pPr>
            <a:r>
              <a:rPr lang="en-US" altLang="en-US" sz="2100" b="1" dirty="0">
                <a:latin typeface="Arial" panose="020B0604020202020204" pitchFamily="34" charset="0"/>
                <a:cs typeface="Arial" panose="020B0604020202020204" pitchFamily="34" charset="0"/>
              </a:rPr>
              <a:t>Director, Ohio Talent Development Network </a:t>
            </a:r>
          </a:p>
          <a:p>
            <a:pPr marL="0" lvl="1" indent="0" algn="ctr">
              <a:spcBef>
                <a:spcPts val="580"/>
              </a:spcBef>
              <a:buClr>
                <a:schemeClr val="accent1"/>
              </a:buClr>
              <a:buNone/>
              <a:defRPr/>
            </a:pPr>
            <a:r>
              <a:rPr lang="en-US" altLang="en-US" sz="2100" b="1" dirty="0">
                <a:latin typeface="Arial" panose="020B0604020202020204" pitchFamily="34" charset="0"/>
                <a:cs typeface="Arial" panose="020B0604020202020204" pitchFamily="34" charset="0"/>
              </a:rPr>
              <a:t>Resource Center</a:t>
            </a:r>
          </a:p>
          <a:p>
            <a:pPr marL="0" lvl="1" indent="0" algn="ctr">
              <a:spcBef>
                <a:spcPts val="580"/>
              </a:spcBef>
              <a:buClr>
                <a:schemeClr val="accent1"/>
              </a:buClr>
              <a:buNone/>
              <a:defRPr/>
            </a:pPr>
            <a:r>
              <a:rPr lang="en-US" altLang="en-US" sz="2800" b="1" dirty="0">
                <a:latin typeface="Arial" panose="020B0604020202020204" pitchFamily="34" charset="0"/>
                <a:cs typeface="Arial" panose="020B0604020202020204" pitchFamily="34" charset="0"/>
                <a:hlinkClick r:id="rId3"/>
              </a:rPr>
              <a:t>cwenz@lorainccc.edu</a:t>
            </a:r>
            <a:endParaRPr lang="en-US" altLang="en-US" sz="2800" b="1" dirty="0">
              <a:latin typeface="Arial" panose="020B0604020202020204" pitchFamily="34" charset="0"/>
              <a:cs typeface="Arial" panose="020B0604020202020204" pitchFamily="34" charset="0"/>
            </a:endParaRPr>
          </a:p>
          <a:p>
            <a:pPr marL="0" lvl="1" indent="0" algn="ctr">
              <a:spcBef>
                <a:spcPts val="580"/>
              </a:spcBef>
              <a:buClr>
                <a:schemeClr val="accent1"/>
              </a:buClr>
              <a:buNone/>
              <a:defRPr/>
            </a:pPr>
            <a:r>
              <a:rPr lang="en-US" altLang="en-US" sz="2800" b="1" dirty="0">
                <a:latin typeface="Arial" panose="020B0604020202020204" pitchFamily="34" charset="0"/>
                <a:cs typeface="Arial" panose="020B0604020202020204" pitchFamily="34" charset="0"/>
              </a:rPr>
              <a:t>or</a:t>
            </a:r>
          </a:p>
          <a:p>
            <a:pPr marL="0" lvl="1" indent="0" algn="ctr">
              <a:spcBef>
                <a:spcPts val="580"/>
              </a:spcBef>
              <a:buClr>
                <a:schemeClr val="accent1"/>
              </a:buClr>
              <a:buNone/>
              <a:defRPr/>
            </a:pPr>
            <a:r>
              <a:rPr lang="en-US" altLang="en-US" sz="2800" b="1" dirty="0">
                <a:latin typeface="Arial" panose="020B0604020202020204" pitchFamily="34" charset="0"/>
                <a:cs typeface="Arial" panose="020B0604020202020204" pitchFamily="34" charset="0"/>
                <a:hlinkClick r:id="rId4"/>
              </a:rPr>
              <a:t>ohiotalent@lorainccc.edu</a:t>
            </a:r>
            <a:endParaRPr lang="en-US" altLang="en-US" sz="2800" b="1" dirty="0">
              <a:latin typeface="Arial" panose="020B0604020202020204" pitchFamily="34" charset="0"/>
              <a:cs typeface="Arial" panose="020B0604020202020204" pitchFamily="34" charset="0"/>
            </a:endParaRPr>
          </a:p>
          <a:p>
            <a:pPr marL="0" lvl="1" indent="0" algn="ctr">
              <a:spcBef>
                <a:spcPts val="580"/>
              </a:spcBef>
              <a:buClr>
                <a:schemeClr val="accent1"/>
              </a:buClr>
              <a:buNone/>
              <a:defRPr/>
            </a:pPr>
            <a:endParaRPr lang="en-US" altLang="en-US" sz="2800" b="1" dirty="0">
              <a:latin typeface="Arial" panose="020B0604020202020204" pitchFamily="34" charset="0"/>
              <a:cs typeface="Arial" panose="020B0604020202020204" pitchFamily="34" charset="0"/>
            </a:endParaRPr>
          </a:p>
          <a:p>
            <a:pPr marL="0" lvl="1" indent="0" algn="ctr">
              <a:spcBef>
                <a:spcPts val="580"/>
              </a:spcBef>
              <a:buClr>
                <a:schemeClr val="accent1"/>
              </a:buClr>
              <a:buNone/>
              <a:defRPr/>
            </a:pPr>
            <a:r>
              <a:rPr lang="en-US" altLang="en-US" sz="2800" b="1" dirty="0">
                <a:latin typeface="Arial" panose="020B0604020202020204" pitchFamily="34" charset="0"/>
                <a:cs typeface="Arial" panose="020B0604020202020204" pitchFamily="34" charset="0"/>
              </a:rPr>
              <a:t>440-366-4748</a:t>
            </a:r>
          </a:p>
          <a:p>
            <a:pPr marL="0" lvl="1" indent="0" algn="ctr">
              <a:spcBef>
                <a:spcPts val="580"/>
              </a:spcBef>
              <a:buClr>
                <a:schemeClr val="accent1"/>
              </a:buClr>
              <a:buNone/>
              <a:defRPr/>
            </a:pPr>
            <a:r>
              <a:rPr lang="en-US" altLang="en-US" sz="2800" b="1" dirty="0">
                <a:latin typeface="Arial" panose="020B0604020202020204" pitchFamily="34" charset="0"/>
                <a:cs typeface="Arial" panose="020B0604020202020204" pitchFamily="34" charset="0"/>
                <a:hlinkClick r:id="rId5"/>
              </a:rPr>
              <a:t>www.ohiotalent.org</a:t>
            </a:r>
            <a:endParaRPr lang="en-US" altLang="en-US" sz="2800" b="1" dirty="0">
              <a:latin typeface="Arial" panose="020B0604020202020204" pitchFamily="34" charset="0"/>
              <a:cs typeface="Arial" panose="020B0604020202020204" pitchFamily="34" charset="0"/>
            </a:endParaRPr>
          </a:p>
          <a:p>
            <a:pPr marL="0" lvl="1" indent="0" algn="ctr">
              <a:spcBef>
                <a:spcPts val="580"/>
              </a:spcBef>
              <a:buClr>
                <a:schemeClr val="accent1"/>
              </a:buClr>
              <a:buNone/>
              <a:defRPr/>
            </a:pPr>
            <a:endParaRPr lang="en-US" altLang="en-US" sz="2800" b="1" dirty="0">
              <a:latin typeface="Calibri" panose="020F0502020204030204" pitchFamily="34" charset="0"/>
              <a:cs typeface="Arial" charset="0"/>
            </a:endParaRPr>
          </a:p>
        </p:txBody>
      </p:sp>
      <p:pic>
        <p:nvPicPr>
          <p:cNvPr id="4" name="Picture 15"/>
          <p:cNvPicPr>
            <a:picLocks noChangeAspect="1" noChangeArrowheads="1"/>
          </p:cNvPicPr>
          <p:nvPr/>
        </p:nvPicPr>
        <p:blipFill>
          <a:blip r:embed="rId6">
            <a:extLst>
              <a:ext uri="{28A0092B-C50C-407E-A947-70E740481C1C}">
                <a14:useLocalDpi xmlns:a14="http://schemas.microsoft.com/office/drawing/2010/main" val="0"/>
              </a:ext>
            </a:extLst>
          </a:blip>
          <a:srcRect l="14584" t="30769" r="53685" b="57053"/>
          <a:stretch>
            <a:fillRect/>
          </a:stretch>
        </p:blipFill>
        <p:spPr bwMode="auto">
          <a:xfrm>
            <a:off x="1971447" y="176213"/>
            <a:ext cx="2381250" cy="5619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1600200" y="685800"/>
            <a:ext cx="8991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388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0B2CE-694D-5FEF-8866-219E609A13E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AAC87AC-57A0-B0C1-4DE9-792A52C677E4}"/>
              </a:ext>
            </a:extLst>
          </p:cNvPr>
          <p:cNvSpPr/>
          <p:nvPr/>
        </p:nvSpPr>
        <p:spPr>
          <a:xfrm flipH="1" flipV="1">
            <a:off x="0" y="-1025908"/>
            <a:ext cx="12192000" cy="7704883"/>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b="-18444"/>
            </a:stretch>
          </a:blipFill>
        </p:spPr>
        <p:txBody>
          <a:bodyPr/>
          <a:lstStyle/>
          <a:p>
            <a:endParaRPr lang="en-US" sz="1200" dirty="0"/>
          </a:p>
        </p:txBody>
      </p:sp>
      <p:grpSp>
        <p:nvGrpSpPr>
          <p:cNvPr id="20" name="Group 20">
            <a:extLst>
              <a:ext uri="{FF2B5EF4-FFF2-40B4-BE49-F238E27FC236}">
                <a16:creationId xmlns:a16="http://schemas.microsoft.com/office/drawing/2014/main" id="{5DB44547-5254-44F1-5846-FBB7065C2BC1}"/>
              </a:ext>
            </a:extLst>
          </p:cNvPr>
          <p:cNvGrpSpPr/>
          <p:nvPr/>
        </p:nvGrpSpPr>
        <p:grpSpPr>
          <a:xfrm rot="-10800000">
            <a:off x="9455565" y="-908395"/>
            <a:ext cx="3413055" cy="1631113"/>
            <a:chOff x="0" y="0"/>
            <a:chExt cx="1177416" cy="562692"/>
          </a:xfrm>
        </p:grpSpPr>
        <p:sp>
          <p:nvSpPr>
            <p:cNvPr id="21" name="Freeform 21">
              <a:extLst>
                <a:ext uri="{FF2B5EF4-FFF2-40B4-BE49-F238E27FC236}">
                  <a16:creationId xmlns:a16="http://schemas.microsoft.com/office/drawing/2014/main" id="{EC09486A-07C8-D09D-A8DF-45C5DEE2D618}"/>
                </a:ext>
              </a:extLst>
            </p:cNvPr>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a:extLst>
                <a:ext uri="{FF2B5EF4-FFF2-40B4-BE49-F238E27FC236}">
                  <a16:creationId xmlns:a16="http://schemas.microsoft.com/office/drawing/2014/main" id="{966FA873-45F7-DAF2-12A3-8BCE5744AD13}"/>
                </a:ext>
              </a:extLst>
            </p:cNvPr>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a:extLst>
              <a:ext uri="{FF2B5EF4-FFF2-40B4-BE49-F238E27FC236}">
                <a16:creationId xmlns:a16="http://schemas.microsoft.com/office/drawing/2014/main" id="{0C5A0F21-10BF-31A8-BFBD-E9B5F9F988C1}"/>
              </a:ext>
            </a:extLst>
          </p:cNvPr>
          <p:cNvGrpSpPr/>
          <p:nvPr/>
        </p:nvGrpSpPr>
        <p:grpSpPr>
          <a:xfrm rot="-10800000">
            <a:off x="7472286" y="-741323"/>
            <a:ext cx="3817489" cy="798667"/>
            <a:chOff x="0" y="0"/>
            <a:chExt cx="3054608" cy="639062"/>
          </a:xfrm>
        </p:grpSpPr>
        <p:sp>
          <p:nvSpPr>
            <p:cNvPr id="24" name="Freeform 24">
              <a:extLst>
                <a:ext uri="{FF2B5EF4-FFF2-40B4-BE49-F238E27FC236}">
                  <a16:creationId xmlns:a16="http://schemas.microsoft.com/office/drawing/2014/main" id="{481C3C0C-CEBC-462B-36D2-F47683B041B8}"/>
                </a:ext>
              </a:extLst>
            </p:cNvPr>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a:extLst>
                <a:ext uri="{FF2B5EF4-FFF2-40B4-BE49-F238E27FC236}">
                  <a16:creationId xmlns:a16="http://schemas.microsoft.com/office/drawing/2014/main" id="{EFBF878A-2A1F-A21C-54BC-A9704DEAD114}"/>
                </a:ext>
              </a:extLst>
            </p:cNvPr>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a:extLst>
              <a:ext uri="{FF2B5EF4-FFF2-40B4-BE49-F238E27FC236}">
                <a16:creationId xmlns:a16="http://schemas.microsoft.com/office/drawing/2014/main" id="{47742DBE-50EB-45EA-59E4-EFAD21FD0711}"/>
              </a:ext>
            </a:extLst>
          </p:cNvPr>
          <p:cNvGrpSpPr/>
          <p:nvPr/>
        </p:nvGrpSpPr>
        <p:grpSpPr>
          <a:xfrm>
            <a:off x="-448742" y="6167388"/>
            <a:ext cx="5866087" cy="1631113"/>
            <a:chOff x="0" y="0"/>
            <a:chExt cx="2023648" cy="562692"/>
          </a:xfrm>
        </p:grpSpPr>
        <p:sp>
          <p:nvSpPr>
            <p:cNvPr id="27" name="Freeform 27">
              <a:extLst>
                <a:ext uri="{FF2B5EF4-FFF2-40B4-BE49-F238E27FC236}">
                  <a16:creationId xmlns:a16="http://schemas.microsoft.com/office/drawing/2014/main" id="{8FAA0B4B-107C-F19D-EE26-7706954AAE61}"/>
                </a:ext>
              </a:extLst>
            </p:cNvPr>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a:extLst>
                <a:ext uri="{FF2B5EF4-FFF2-40B4-BE49-F238E27FC236}">
                  <a16:creationId xmlns:a16="http://schemas.microsoft.com/office/drawing/2014/main" id="{792306CB-0826-FD76-73E7-0953A997A1E9}"/>
                </a:ext>
              </a:extLst>
            </p:cNvPr>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a:extLst>
              <a:ext uri="{FF2B5EF4-FFF2-40B4-BE49-F238E27FC236}">
                <a16:creationId xmlns:a16="http://schemas.microsoft.com/office/drawing/2014/main" id="{C9578825-A813-9865-1CB5-F58C499EE492}"/>
              </a:ext>
            </a:extLst>
          </p:cNvPr>
          <p:cNvGrpSpPr/>
          <p:nvPr/>
        </p:nvGrpSpPr>
        <p:grpSpPr>
          <a:xfrm>
            <a:off x="-448742" y="5783400"/>
            <a:ext cx="1782068" cy="767974"/>
            <a:chOff x="0" y="0"/>
            <a:chExt cx="1482931" cy="639062"/>
          </a:xfrm>
        </p:grpSpPr>
        <p:sp>
          <p:nvSpPr>
            <p:cNvPr id="30" name="Freeform 30">
              <a:extLst>
                <a:ext uri="{FF2B5EF4-FFF2-40B4-BE49-F238E27FC236}">
                  <a16:creationId xmlns:a16="http://schemas.microsoft.com/office/drawing/2014/main" id="{64BF2D42-C466-A09C-C13D-4AF9AF4CDEAF}"/>
                </a:ext>
              </a:extLst>
            </p:cNvPr>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a:extLst>
                <a:ext uri="{FF2B5EF4-FFF2-40B4-BE49-F238E27FC236}">
                  <a16:creationId xmlns:a16="http://schemas.microsoft.com/office/drawing/2014/main" id="{239578F7-C0A1-1811-348E-A7CC1350AA08}"/>
                </a:ext>
              </a:extLst>
            </p:cNvPr>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42" name="Freeform 42">
            <a:extLst>
              <a:ext uri="{FF2B5EF4-FFF2-40B4-BE49-F238E27FC236}">
                <a16:creationId xmlns:a16="http://schemas.microsoft.com/office/drawing/2014/main" id="{1366B89D-1205-A126-C91C-4ED1D466EBAD}"/>
              </a:ext>
            </a:extLst>
          </p:cNvPr>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4">
              <a:extLst>
                <a:ext uri="{96DAC541-7B7A-43D3-8B79-37D633B846F1}">
                  <asvg:svgBlip xmlns:asvg="http://schemas.microsoft.com/office/drawing/2016/SVG/main" r:embed="rId5"/>
                </a:ext>
              </a:extLst>
            </a:blip>
            <a:stretch>
              <a:fillRect t="-23484"/>
            </a:stretch>
          </a:blipFill>
        </p:spPr>
      </p:sp>
      <p:sp>
        <p:nvSpPr>
          <p:cNvPr id="43" name="Freeform 43">
            <a:extLst>
              <a:ext uri="{FF2B5EF4-FFF2-40B4-BE49-F238E27FC236}">
                <a16:creationId xmlns:a16="http://schemas.microsoft.com/office/drawing/2014/main" id="{53A0797C-793A-53D0-4E18-DA5EECF0F1E2}"/>
              </a:ext>
            </a:extLst>
          </p:cNvPr>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4" name="Freeform 44">
            <a:extLst>
              <a:ext uri="{FF2B5EF4-FFF2-40B4-BE49-F238E27FC236}">
                <a16:creationId xmlns:a16="http://schemas.microsoft.com/office/drawing/2014/main" id="{A0D198A3-6E21-7CD2-B08A-EDC03D254806}"/>
              </a:ext>
            </a:extLst>
          </p:cNvPr>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45">
            <a:extLst>
              <a:ext uri="{FF2B5EF4-FFF2-40B4-BE49-F238E27FC236}">
                <a16:creationId xmlns:a16="http://schemas.microsoft.com/office/drawing/2014/main" id="{CA742F65-86E4-F1D1-6952-8DA4C7DB00B7}"/>
              </a:ext>
            </a:extLst>
          </p:cNvPr>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a:extLst>
              <a:ext uri="{FF2B5EF4-FFF2-40B4-BE49-F238E27FC236}">
                <a16:creationId xmlns:a16="http://schemas.microsoft.com/office/drawing/2014/main" id="{6AD78FBE-B4BD-DD7B-9553-658363F6CB8C}"/>
              </a:ext>
            </a:extLst>
          </p:cNvPr>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2">
              <a:extLst>
                <a:ext uri="{96DAC541-7B7A-43D3-8B79-37D633B846F1}">
                  <asvg:svgBlip xmlns:asvg="http://schemas.microsoft.com/office/drawing/2016/SVG/main" r:embed="rId13"/>
                </a:ext>
              </a:extLst>
            </a:blip>
            <a:stretch>
              <a:fillRect t="-561128"/>
            </a:stretch>
          </a:blipFill>
        </p:spPr>
      </p:sp>
      <p:sp>
        <p:nvSpPr>
          <p:cNvPr id="47" name="Freeform 47">
            <a:extLst>
              <a:ext uri="{FF2B5EF4-FFF2-40B4-BE49-F238E27FC236}">
                <a16:creationId xmlns:a16="http://schemas.microsoft.com/office/drawing/2014/main" id="{FEA38318-D808-6C33-AB76-2428AAF3BD05}"/>
              </a:ext>
            </a:extLst>
          </p:cNvPr>
          <p:cNvSpPr/>
          <p:nvPr/>
        </p:nvSpPr>
        <p:spPr>
          <a:xfrm flipH="1">
            <a:off x="10687906" y="5697807"/>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54" name="Picture 53">
            <a:extLst>
              <a:ext uri="{FF2B5EF4-FFF2-40B4-BE49-F238E27FC236}">
                <a16:creationId xmlns:a16="http://schemas.microsoft.com/office/drawing/2014/main" id="{EB61B7BC-D7D0-5C56-AC70-C0CA53B5A1FE}"/>
              </a:ext>
            </a:extLst>
          </p:cNvPr>
          <p:cNvPicPr>
            <a:picLocks noChangeAspect="1"/>
          </p:cNvPicPr>
          <p:nvPr/>
        </p:nvPicPr>
        <p:blipFill>
          <a:blip r:embed="rId1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47697" y="57344"/>
            <a:ext cx="2723636" cy="727072"/>
          </a:xfrm>
          <a:prstGeom prst="rect">
            <a:avLst/>
          </a:prstGeom>
        </p:spPr>
      </p:pic>
      <p:pic>
        <p:nvPicPr>
          <p:cNvPr id="4098" name="Picture 2" descr="Project Status Update ...">
            <a:extLst>
              <a:ext uri="{FF2B5EF4-FFF2-40B4-BE49-F238E27FC236}">
                <a16:creationId xmlns:a16="http://schemas.microsoft.com/office/drawing/2014/main" id="{D8FBFF38-BF1A-4A3E-8297-FE5C83282791}"/>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0232" y="940497"/>
            <a:ext cx="7903650" cy="50168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38">
            <a:extLst>
              <a:ext uri="{FF2B5EF4-FFF2-40B4-BE49-F238E27FC236}">
                <a16:creationId xmlns:a16="http://schemas.microsoft.com/office/drawing/2014/main" id="{561A4412-70DC-1A59-A35B-2B1C3290A110}"/>
              </a:ext>
            </a:extLst>
          </p:cNvPr>
          <p:cNvSpPr txBox="1"/>
          <p:nvPr/>
        </p:nvSpPr>
        <p:spPr>
          <a:xfrm>
            <a:off x="347697" y="2100408"/>
            <a:ext cx="5338024" cy="2492990"/>
          </a:xfrm>
          <a:prstGeom prst="rect">
            <a:avLst/>
          </a:prstGeom>
        </p:spPr>
        <p:txBody>
          <a:bodyPr wrap="square" lIns="0" tIns="0" rIns="0" bIns="0" rtlCol="0" anchor="t">
            <a:spAutoFit/>
          </a:bodyPr>
          <a:lstStyle/>
          <a:p>
            <a:r>
              <a:rPr lang="en-US" sz="4000" b="1" dirty="0">
                <a:latin typeface="Aptos"/>
                <a:cs typeface="Arial"/>
              </a:rPr>
              <a:t>OTN Project Updates:</a:t>
            </a:r>
            <a:br>
              <a:rPr lang="en-US" sz="4000" b="1" dirty="0">
                <a:latin typeface="Aptos"/>
                <a:cs typeface="Arial"/>
              </a:rPr>
            </a:br>
            <a:endParaRPr lang="en-US" sz="1400" b="1" dirty="0">
              <a:latin typeface="Aptos"/>
              <a:cs typeface="Arial"/>
            </a:endParaRPr>
          </a:p>
          <a:p>
            <a:pPr marL="742950" indent="-742950">
              <a:buFont typeface="+mj-lt"/>
              <a:buAutoNum type="arabicPeriod"/>
            </a:pPr>
            <a:r>
              <a:rPr lang="en-US" sz="2000" b="1" dirty="0">
                <a:latin typeface="Aptos"/>
                <a:cs typeface="Arial"/>
              </a:rPr>
              <a:t>Smart Manufacturing Asset Map</a:t>
            </a:r>
          </a:p>
          <a:p>
            <a:pPr marL="742950" indent="-742950">
              <a:buFont typeface="+mj-lt"/>
              <a:buAutoNum type="arabicPeriod"/>
            </a:pPr>
            <a:r>
              <a:rPr lang="en-US" sz="2000" b="1" dirty="0">
                <a:latin typeface="Aptos"/>
                <a:cs typeface="Arial"/>
              </a:rPr>
              <a:t>Technical Calculus</a:t>
            </a:r>
            <a:br>
              <a:rPr lang="en-US" sz="2000" b="1" dirty="0">
                <a:latin typeface="Aptos"/>
                <a:cs typeface="Arial"/>
              </a:rPr>
            </a:br>
            <a:endParaRPr lang="en-US" sz="2000" b="1" dirty="0">
              <a:latin typeface="Aptos"/>
              <a:cs typeface="Arial"/>
            </a:endParaRPr>
          </a:p>
          <a:p>
            <a:br>
              <a:rPr lang="en-US" sz="1400" b="1" dirty="0">
                <a:latin typeface="Aptos"/>
                <a:cs typeface="Arial"/>
              </a:rPr>
            </a:br>
            <a:endParaRPr lang="en-US" sz="3200" dirty="0">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225946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062E6-6D3D-470E-961C-E68D8389881A}"/>
              </a:ext>
            </a:extLst>
          </p:cNvPr>
          <p:cNvSpPr txBox="1">
            <a:spLocks/>
          </p:cNvSpPr>
          <p:nvPr/>
        </p:nvSpPr>
        <p:spPr>
          <a:xfrm>
            <a:off x="2725572" y="365584"/>
            <a:ext cx="6740857" cy="17404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Smart Manufacturing Asset Map</a:t>
            </a:r>
          </a:p>
        </p:txBody>
      </p:sp>
      <p:sp>
        <p:nvSpPr>
          <p:cNvPr id="5" name="TextBox 4">
            <a:extLst>
              <a:ext uri="{FF2B5EF4-FFF2-40B4-BE49-F238E27FC236}">
                <a16:creationId xmlns:a16="http://schemas.microsoft.com/office/drawing/2014/main" id="{26E1869C-1B29-4E44-825C-375F84D941CF}"/>
              </a:ext>
            </a:extLst>
          </p:cNvPr>
          <p:cNvSpPr txBox="1"/>
          <p:nvPr/>
        </p:nvSpPr>
        <p:spPr>
          <a:xfrm>
            <a:off x="874215" y="1933433"/>
            <a:ext cx="4653886"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Update of 2020 Automation &amp; Robotics asset map, incorporating state-level data and priorities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Developed in collaboration with New Growth Group, OMA, Ohio MEP, ODHE, ODEW, and ODOD</a:t>
            </a:r>
          </a:p>
        </p:txBody>
      </p:sp>
      <p:sp>
        <p:nvSpPr>
          <p:cNvPr id="6" name="TextBox 5">
            <a:extLst>
              <a:ext uri="{FF2B5EF4-FFF2-40B4-BE49-F238E27FC236}">
                <a16:creationId xmlns:a16="http://schemas.microsoft.com/office/drawing/2014/main" id="{486A345E-1497-4F15-8C3B-264C09DDDD6A}"/>
              </a:ext>
            </a:extLst>
          </p:cNvPr>
          <p:cNvSpPr txBox="1"/>
          <p:nvPr/>
        </p:nvSpPr>
        <p:spPr>
          <a:xfrm>
            <a:off x="6402315" y="1933433"/>
            <a:ext cx="5152789"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Incorporating data 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TechCred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awards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RAPIDS / Super RAPIDS investments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OTC and Higher Ed Engineering Technology enrollments and completions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County and School District level data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And more!</a:t>
            </a:r>
          </a:p>
        </p:txBody>
      </p:sp>
    </p:spTree>
    <p:extLst>
      <p:ext uri="{BB962C8B-B14F-4D97-AF65-F5344CB8AC3E}">
        <p14:creationId xmlns:p14="http://schemas.microsoft.com/office/powerpoint/2010/main" val="21603711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199329-62EE-434E-A112-1DE3F8A07D28}"/>
              </a:ext>
            </a:extLst>
          </p:cNvPr>
          <p:cNvPicPr>
            <a:picLocks noChangeAspect="1"/>
          </p:cNvPicPr>
          <p:nvPr/>
        </p:nvPicPr>
        <p:blipFill>
          <a:blip r:embed="rId2"/>
          <a:stretch>
            <a:fillRect/>
          </a:stretch>
        </p:blipFill>
        <p:spPr>
          <a:xfrm>
            <a:off x="1154260" y="182880"/>
            <a:ext cx="9883480" cy="6492240"/>
          </a:xfrm>
          <a:prstGeom prst="rect">
            <a:avLst/>
          </a:prstGeom>
        </p:spPr>
      </p:pic>
    </p:spTree>
    <p:extLst>
      <p:ext uri="{BB962C8B-B14F-4D97-AF65-F5344CB8AC3E}">
        <p14:creationId xmlns:p14="http://schemas.microsoft.com/office/powerpoint/2010/main" val="36686806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C172A5-8154-4A3E-853C-9AB8D00FC90F}"/>
              </a:ext>
            </a:extLst>
          </p:cNvPr>
          <p:cNvPicPr>
            <a:picLocks noChangeAspect="1"/>
          </p:cNvPicPr>
          <p:nvPr/>
        </p:nvPicPr>
        <p:blipFill>
          <a:blip r:embed="rId2"/>
          <a:stretch>
            <a:fillRect/>
          </a:stretch>
        </p:blipFill>
        <p:spPr>
          <a:xfrm>
            <a:off x="1158241" y="182880"/>
            <a:ext cx="9875519" cy="6492240"/>
          </a:xfrm>
          <a:prstGeom prst="rect">
            <a:avLst/>
          </a:prstGeom>
        </p:spPr>
      </p:pic>
    </p:spTree>
    <p:extLst>
      <p:ext uri="{BB962C8B-B14F-4D97-AF65-F5344CB8AC3E}">
        <p14:creationId xmlns:p14="http://schemas.microsoft.com/office/powerpoint/2010/main" val="4887842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8060C0-871A-4B77-A7CB-A0B17CECA059}"/>
              </a:ext>
            </a:extLst>
          </p:cNvPr>
          <p:cNvPicPr>
            <a:picLocks noChangeAspect="1"/>
          </p:cNvPicPr>
          <p:nvPr/>
        </p:nvPicPr>
        <p:blipFill>
          <a:blip r:embed="rId2"/>
          <a:stretch>
            <a:fillRect/>
          </a:stretch>
        </p:blipFill>
        <p:spPr>
          <a:xfrm>
            <a:off x="1183160" y="182880"/>
            <a:ext cx="9825681" cy="6492240"/>
          </a:xfrm>
          <a:prstGeom prst="rect">
            <a:avLst/>
          </a:prstGeom>
        </p:spPr>
      </p:pic>
    </p:spTree>
    <p:extLst>
      <p:ext uri="{BB962C8B-B14F-4D97-AF65-F5344CB8AC3E}">
        <p14:creationId xmlns:p14="http://schemas.microsoft.com/office/powerpoint/2010/main" val="2680935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C27514-10F8-4732-B61C-D32F434CBCB2}"/>
              </a:ext>
            </a:extLst>
          </p:cNvPr>
          <p:cNvPicPr>
            <a:picLocks noChangeAspect="1"/>
          </p:cNvPicPr>
          <p:nvPr/>
        </p:nvPicPr>
        <p:blipFill>
          <a:blip r:embed="rId2"/>
          <a:stretch>
            <a:fillRect/>
          </a:stretch>
        </p:blipFill>
        <p:spPr>
          <a:xfrm>
            <a:off x="1140589" y="182880"/>
            <a:ext cx="9910822" cy="6492240"/>
          </a:xfrm>
          <a:prstGeom prst="rect">
            <a:avLst/>
          </a:prstGeom>
        </p:spPr>
      </p:pic>
    </p:spTree>
    <p:extLst>
      <p:ext uri="{BB962C8B-B14F-4D97-AF65-F5344CB8AC3E}">
        <p14:creationId xmlns:p14="http://schemas.microsoft.com/office/powerpoint/2010/main" val="3877623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D4C67F-C0FA-4DAF-9A65-91418BFCCB24}"/>
              </a:ext>
            </a:extLst>
          </p:cNvPr>
          <p:cNvPicPr>
            <a:picLocks noChangeAspect="1"/>
          </p:cNvPicPr>
          <p:nvPr/>
        </p:nvPicPr>
        <p:blipFill>
          <a:blip r:embed="rId2"/>
          <a:stretch>
            <a:fillRect/>
          </a:stretch>
        </p:blipFill>
        <p:spPr>
          <a:xfrm>
            <a:off x="1089337" y="182880"/>
            <a:ext cx="10013326" cy="6492240"/>
          </a:xfrm>
          <a:prstGeom prst="rect">
            <a:avLst/>
          </a:prstGeom>
        </p:spPr>
      </p:pic>
      <p:sp>
        <p:nvSpPr>
          <p:cNvPr id="6" name="Rectangle 5">
            <a:extLst>
              <a:ext uri="{FF2B5EF4-FFF2-40B4-BE49-F238E27FC236}">
                <a16:creationId xmlns:a16="http://schemas.microsoft.com/office/drawing/2014/main" id="{CE4A4F44-79B6-422B-9750-CF7D3D2DDC67}"/>
              </a:ext>
            </a:extLst>
          </p:cNvPr>
          <p:cNvSpPr/>
          <p:nvPr/>
        </p:nvSpPr>
        <p:spPr>
          <a:xfrm>
            <a:off x="1490133" y="1913466"/>
            <a:ext cx="2946400" cy="3471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8119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E51A0E-B5A8-420F-A45C-0D422B6B2927}"/>
              </a:ext>
            </a:extLst>
          </p:cNvPr>
          <p:cNvPicPr>
            <a:picLocks noChangeAspect="1"/>
          </p:cNvPicPr>
          <p:nvPr/>
        </p:nvPicPr>
        <p:blipFill>
          <a:blip r:embed="rId2"/>
          <a:stretch>
            <a:fillRect/>
          </a:stretch>
        </p:blipFill>
        <p:spPr>
          <a:xfrm>
            <a:off x="1164029" y="182880"/>
            <a:ext cx="9863942" cy="6492240"/>
          </a:xfrm>
          <a:prstGeom prst="rect">
            <a:avLst/>
          </a:prstGeom>
        </p:spPr>
      </p:pic>
    </p:spTree>
    <p:extLst>
      <p:ext uri="{BB962C8B-B14F-4D97-AF65-F5344CB8AC3E}">
        <p14:creationId xmlns:p14="http://schemas.microsoft.com/office/powerpoint/2010/main" val="37467975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7903BE-B682-4ABE-89BC-23F0B5BFDEA6}"/>
              </a:ext>
            </a:extLst>
          </p:cNvPr>
          <p:cNvPicPr>
            <a:picLocks noChangeAspect="1"/>
          </p:cNvPicPr>
          <p:nvPr/>
        </p:nvPicPr>
        <p:blipFill>
          <a:blip r:embed="rId2"/>
          <a:stretch>
            <a:fillRect/>
          </a:stretch>
        </p:blipFill>
        <p:spPr>
          <a:xfrm>
            <a:off x="1113762" y="182880"/>
            <a:ext cx="9964477" cy="6492240"/>
          </a:xfrm>
          <a:prstGeom prst="rect">
            <a:avLst/>
          </a:prstGeom>
        </p:spPr>
      </p:pic>
    </p:spTree>
    <p:extLst>
      <p:ext uri="{BB962C8B-B14F-4D97-AF65-F5344CB8AC3E}">
        <p14:creationId xmlns:p14="http://schemas.microsoft.com/office/powerpoint/2010/main" val="5105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0B2CE-694D-5FEF-8866-219E609A13E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AAC87AC-57A0-B0C1-4DE9-792A52C677E4}"/>
              </a:ext>
            </a:extLst>
          </p:cNvPr>
          <p:cNvSpPr/>
          <p:nvPr/>
        </p:nvSpPr>
        <p:spPr>
          <a:xfrm flipH="1" flipV="1">
            <a:off x="-901156" y="-1025907"/>
            <a:ext cx="13093156" cy="7333661"/>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b="-18444"/>
            </a:stretch>
          </a:blipFill>
        </p:spPr>
        <p:txBody>
          <a:bodyPr/>
          <a:lstStyle/>
          <a:p>
            <a:endParaRPr lang="en-US" sz="1200" dirty="0"/>
          </a:p>
        </p:txBody>
      </p:sp>
      <p:grpSp>
        <p:nvGrpSpPr>
          <p:cNvPr id="20" name="Group 20">
            <a:extLst>
              <a:ext uri="{FF2B5EF4-FFF2-40B4-BE49-F238E27FC236}">
                <a16:creationId xmlns:a16="http://schemas.microsoft.com/office/drawing/2014/main" id="{5DB44547-5254-44F1-5846-FBB7065C2BC1}"/>
              </a:ext>
            </a:extLst>
          </p:cNvPr>
          <p:cNvGrpSpPr/>
          <p:nvPr/>
        </p:nvGrpSpPr>
        <p:grpSpPr>
          <a:xfrm rot="-10800000">
            <a:off x="9455565" y="-908395"/>
            <a:ext cx="3413055" cy="1631113"/>
            <a:chOff x="0" y="0"/>
            <a:chExt cx="1177416" cy="562692"/>
          </a:xfrm>
        </p:grpSpPr>
        <p:sp>
          <p:nvSpPr>
            <p:cNvPr id="21" name="Freeform 21">
              <a:extLst>
                <a:ext uri="{FF2B5EF4-FFF2-40B4-BE49-F238E27FC236}">
                  <a16:creationId xmlns:a16="http://schemas.microsoft.com/office/drawing/2014/main" id="{EC09486A-07C8-D09D-A8DF-45C5DEE2D618}"/>
                </a:ext>
              </a:extLst>
            </p:cNvPr>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a:extLst>
                <a:ext uri="{FF2B5EF4-FFF2-40B4-BE49-F238E27FC236}">
                  <a16:creationId xmlns:a16="http://schemas.microsoft.com/office/drawing/2014/main" id="{966FA873-45F7-DAF2-12A3-8BCE5744AD13}"/>
                </a:ext>
              </a:extLst>
            </p:cNvPr>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a:extLst>
              <a:ext uri="{FF2B5EF4-FFF2-40B4-BE49-F238E27FC236}">
                <a16:creationId xmlns:a16="http://schemas.microsoft.com/office/drawing/2014/main" id="{0C5A0F21-10BF-31A8-BFBD-E9B5F9F988C1}"/>
              </a:ext>
            </a:extLst>
          </p:cNvPr>
          <p:cNvGrpSpPr/>
          <p:nvPr/>
        </p:nvGrpSpPr>
        <p:grpSpPr>
          <a:xfrm rot="-10800000">
            <a:off x="7472286" y="-741323"/>
            <a:ext cx="3817489" cy="798667"/>
            <a:chOff x="0" y="0"/>
            <a:chExt cx="3054608" cy="639062"/>
          </a:xfrm>
        </p:grpSpPr>
        <p:sp>
          <p:nvSpPr>
            <p:cNvPr id="24" name="Freeform 24">
              <a:extLst>
                <a:ext uri="{FF2B5EF4-FFF2-40B4-BE49-F238E27FC236}">
                  <a16:creationId xmlns:a16="http://schemas.microsoft.com/office/drawing/2014/main" id="{481C3C0C-CEBC-462B-36D2-F47683B041B8}"/>
                </a:ext>
              </a:extLst>
            </p:cNvPr>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a:extLst>
                <a:ext uri="{FF2B5EF4-FFF2-40B4-BE49-F238E27FC236}">
                  <a16:creationId xmlns:a16="http://schemas.microsoft.com/office/drawing/2014/main" id="{EFBF878A-2A1F-A21C-54BC-A9704DEAD114}"/>
                </a:ext>
              </a:extLst>
            </p:cNvPr>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a:extLst>
              <a:ext uri="{FF2B5EF4-FFF2-40B4-BE49-F238E27FC236}">
                <a16:creationId xmlns:a16="http://schemas.microsoft.com/office/drawing/2014/main" id="{47742DBE-50EB-45EA-59E4-EFAD21FD0711}"/>
              </a:ext>
            </a:extLst>
          </p:cNvPr>
          <p:cNvGrpSpPr/>
          <p:nvPr/>
        </p:nvGrpSpPr>
        <p:grpSpPr>
          <a:xfrm>
            <a:off x="-448742" y="6167388"/>
            <a:ext cx="5866087" cy="1631113"/>
            <a:chOff x="0" y="0"/>
            <a:chExt cx="2023648" cy="562692"/>
          </a:xfrm>
        </p:grpSpPr>
        <p:sp>
          <p:nvSpPr>
            <p:cNvPr id="27" name="Freeform 27">
              <a:extLst>
                <a:ext uri="{FF2B5EF4-FFF2-40B4-BE49-F238E27FC236}">
                  <a16:creationId xmlns:a16="http://schemas.microsoft.com/office/drawing/2014/main" id="{8FAA0B4B-107C-F19D-EE26-7706954AAE61}"/>
                </a:ext>
              </a:extLst>
            </p:cNvPr>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a:extLst>
                <a:ext uri="{FF2B5EF4-FFF2-40B4-BE49-F238E27FC236}">
                  <a16:creationId xmlns:a16="http://schemas.microsoft.com/office/drawing/2014/main" id="{792306CB-0826-FD76-73E7-0953A997A1E9}"/>
                </a:ext>
              </a:extLst>
            </p:cNvPr>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a:extLst>
              <a:ext uri="{FF2B5EF4-FFF2-40B4-BE49-F238E27FC236}">
                <a16:creationId xmlns:a16="http://schemas.microsoft.com/office/drawing/2014/main" id="{C9578825-A813-9865-1CB5-F58C499EE492}"/>
              </a:ext>
            </a:extLst>
          </p:cNvPr>
          <p:cNvGrpSpPr/>
          <p:nvPr/>
        </p:nvGrpSpPr>
        <p:grpSpPr>
          <a:xfrm>
            <a:off x="-448742" y="5783400"/>
            <a:ext cx="1782068" cy="767974"/>
            <a:chOff x="0" y="0"/>
            <a:chExt cx="1482931" cy="639062"/>
          </a:xfrm>
        </p:grpSpPr>
        <p:sp>
          <p:nvSpPr>
            <p:cNvPr id="30" name="Freeform 30">
              <a:extLst>
                <a:ext uri="{FF2B5EF4-FFF2-40B4-BE49-F238E27FC236}">
                  <a16:creationId xmlns:a16="http://schemas.microsoft.com/office/drawing/2014/main" id="{64BF2D42-C466-A09C-C13D-4AF9AF4CDEAF}"/>
                </a:ext>
              </a:extLst>
            </p:cNvPr>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a:extLst>
                <a:ext uri="{FF2B5EF4-FFF2-40B4-BE49-F238E27FC236}">
                  <a16:creationId xmlns:a16="http://schemas.microsoft.com/office/drawing/2014/main" id="{239578F7-C0A1-1811-348E-A7CC1350AA08}"/>
                </a:ext>
              </a:extLst>
            </p:cNvPr>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42" name="Freeform 42">
            <a:extLst>
              <a:ext uri="{FF2B5EF4-FFF2-40B4-BE49-F238E27FC236}">
                <a16:creationId xmlns:a16="http://schemas.microsoft.com/office/drawing/2014/main" id="{1366B89D-1205-A126-C91C-4ED1D466EBAD}"/>
              </a:ext>
            </a:extLst>
          </p:cNvPr>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4">
              <a:extLst>
                <a:ext uri="{96DAC541-7B7A-43D3-8B79-37D633B846F1}">
                  <asvg:svgBlip xmlns:asvg="http://schemas.microsoft.com/office/drawing/2016/SVG/main" r:embed="rId5"/>
                </a:ext>
              </a:extLst>
            </a:blip>
            <a:stretch>
              <a:fillRect t="-23484"/>
            </a:stretch>
          </a:blipFill>
        </p:spPr>
      </p:sp>
      <p:sp>
        <p:nvSpPr>
          <p:cNvPr id="43" name="Freeform 43">
            <a:extLst>
              <a:ext uri="{FF2B5EF4-FFF2-40B4-BE49-F238E27FC236}">
                <a16:creationId xmlns:a16="http://schemas.microsoft.com/office/drawing/2014/main" id="{53A0797C-793A-53D0-4E18-DA5EECF0F1E2}"/>
              </a:ext>
            </a:extLst>
          </p:cNvPr>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4" name="Freeform 44">
            <a:extLst>
              <a:ext uri="{FF2B5EF4-FFF2-40B4-BE49-F238E27FC236}">
                <a16:creationId xmlns:a16="http://schemas.microsoft.com/office/drawing/2014/main" id="{A0D198A3-6E21-7CD2-B08A-EDC03D254806}"/>
              </a:ext>
            </a:extLst>
          </p:cNvPr>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45">
            <a:extLst>
              <a:ext uri="{FF2B5EF4-FFF2-40B4-BE49-F238E27FC236}">
                <a16:creationId xmlns:a16="http://schemas.microsoft.com/office/drawing/2014/main" id="{CA742F65-86E4-F1D1-6952-8DA4C7DB00B7}"/>
              </a:ext>
            </a:extLst>
          </p:cNvPr>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a:extLst>
              <a:ext uri="{FF2B5EF4-FFF2-40B4-BE49-F238E27FC236}">
                <a16:creationId xmlns:a16="http://schemas.microsoft.com/office/drawing/2014/main" id="{6AD78FBE-B4BD-DD7B-9553-658363F6CB8C}"/>
              </a:ext>
            </a:extLst>
          </p:cNvPr>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2">
              <a:extLst>
                <a:ext uri="{96DAC541-7B7A-43D3-8B79-37D633B846F1}">
                  <asvg:svgBlip xmlns:asvg="http://schemas.microsoft.com/office/drawing/2016/SVG/main" r:embed="rId13"/>
                </a:ext>
              </a:extLst>
            </a:blip>
            <a:stretch>
              <a:fillRect t="-561128"/>
            </a:stretch>
          </a:blipFill>
        </p:spPr>
      </p:sp>
      <p:sp>
        <p:nvSpPr>
          <p:cNvPr id="47" name="Freeform 47">
            <a:extLst>
              <a:ext uri="{FF2B5EF4-FFF2-40B4-BE49-F238E27FC236}">
                <a16:creationId xmlns:a16="http://schemas.microsoft.com/office/drawing/2014/main" id="{FEA38318-D808-6C33-AB76-2428AAF3BD05}"/>
              </a:ext>
            </a:extLst>
          </p:cNvPr>
          <p:cNvSpPr/>
          <p:nvPr/>
        </p:nvSpPr>
        <p:spPr>
          <a:xfrm flipH="1">
            <a:off x="10687906" y="5697807"/>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54" name="Picture 53">
            <a:extLst>
              <a:ext uri="{FF2B5EF4-FFF2-40B4-BE49-F238E27FC236}">
                <a16:creationId xmlns:a16="http://schemas.microsoft.com/office/drawing/2014/main" id="{EB61B7BC-D7D0-5C56-AC70-C0CA53B5A1FE}"/>
              </a:ext>
            </a:extLst>
          </p:cNvPr>
          <p:cNvPicPr>
            <a:picLocks noChangeAspect="1"/>
          </p:cNvPicPr>
          <p:nvPr/>
        </p:nvPicPr>
        <p:blipFill>
          <a:blip r:embed="rId1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47697" y="57344"/>
            <a:ext cx="2723636" cy="727072"/>
          </a:xfrm>
          <a:prstGeom prst="rect">
            <a:avLst/>
          </a:prstGeom>
        </p:spPr>
      </p:pic>
      <p:sp>
        <p:nvSpPr>
          <p:cNvPr id="6" name="TextBox 38">
            <a:extLst>
              <a:ext uri="{FF2B5EF4-FFF2-40B4-BE49-F238E27FC236}">
                <a16:creationId xmlns:a16="http://schemas.microsoft.com/office/drawing/2014/main" id="{561A4412-70DC-1A59-A35B-2B1C3290A110}"/>
              </a:ext>
            </a:extLst>
          </p:cNvPr>
          <p:cNvSpPr txBox="1"/>
          <p:nvPr/>
        </p:nvSpPr>
        <p:spPr>
          <a:xfrm>
            <a:off x="1813425" y="2223520"/>
            <a:ext cx="7973469" cy="2954655"/>
          </a:xfrm>
          <a:prstGeom prst="rect">
            <a:avLst/>
          </a:prstGeom>
        </p:spPr>
        <p:txBody>
          <a:bodyPr wrap="square" lIns="0" tIns="0" rIns="0" bIns="0" rtlCol="0" anchor="t">
            <a:spAutoFit/>
          </a:bodyPr>
          <a:lstStyle/>
          <a:p>
            <a:pPr algn="ctr"/>
            <a:r>
              <a:rPr lang="en-US" sz="6000" b="1" dirty="0">
                <a:latin typeface="Aptos"/>
                <a:cs typeface="Arial"/>
              </a:rPr>
              <a:t>OSCN: Faculty </a:t>
            </a:r>
            <a:br>
              <a:rPr lang="en-US" sz="6000" b="1" dirty="0">
                <a:latin typeface="Aptos"/>
                <a:cs typeface="Arial"/>
              </a:rPr>
            </a:br>
            <a:r>
              <a:rPr lang="en-US" sz="6000" b="1" dirty="0">
                <a:latin typeface="Aptos"/>
                <a:cs typeface="Arial"/>
              </a:rPr>
              <a:t>Feedback Opportunity </a:t>
            </a:r>
          </a:p>
          <a:p>
            <a:pPr algn="ctr"/>
            <a:br>
              <a:rPr lang="en-US" sz="2400" b="1" dirty="0">
                <a:latin typeface="Aptos"/>
                <a:cs typeface="Arial"/>
              </a:rPr>
            </a:br>
            <a:endParaRPr lang="en-US" sz="4800" dirty="0">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897443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062E6-6D3D-470E-961C-E68D8389881A}"/>
              </a:ext>
            </a:extLst>
          </p:cNvPr>
          <p:cNvSpPr txBox="1">
            <a:spLocks/>
          </p:cNvSpPr>
          <p:nvPr/>
        </p:nvSpPr>
        <p:spPr>
          <a:xfrm>
            <a:off x="2389495" y="6193"/>
            <a:ext cx="7467600" cy="17404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Technical Calculus for Engineering Technology</a:t>
            </a:r>
          </a:p>
        </p:txBody>
      </p:sp>
      <p:sp>
        <p:nvSpPr>
          <p:cNvPr id="5" name="TextBox 4">
            <a:extLst>
              <a:ext uri="{FF2B5EF4-FFF2-40B4-BE49-F238E27FC236}">
                <a16:creationId xmlns:a16="http://schemas.microsoft.com/office/drawing/2014/main" id="{26E1869C-1B29-4E44-825C-375F84D941CF}"/>
              </a:ext>
            </a:extLst>
          </p:cNvPr>
          <p:cNvSpPr txBox="1"/>
          <p:nvPr/>
        </p:nvSpPr>
        <p:spPr>
          <a:xfrm>
            <a:off x="874214" y="1933433"/>
            <a:ext cx="5221786" cy="3416320"/>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Built based on OSU's Technician Calculus course for BS in Engineering Technology​ (BSET)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Serves as a 3rd tier of technical math for programs in Advanced Manufacturing and Engineering Technology​</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Learning Outcomes have been </a:t>
            </a:r>
            <a:r>
              <a:rPr kumimoji="0" lang="en-US" sz="1800" b="1" i="0" u="sng" strike="noStrike" kern="1200" cap="none" spc="0" normalizeH="0" baseline="0" noProof="0" dirty="0">
                <a:ln>
                  <a:noFill/>
                </a:ln>
                <a:solidFill>
                  <a:srgbClr val="000000"/>
                </a:solidFill>
                <a:effectLst/>
                <a:uLnTx/>
                <a:uFillTx/>
                <a:latin typeface="Calibri" panose="020F0502020204030204"/>
                <a:ea typeface="+mn-ea"/>
                <a:cs typeface="+mn-cs"/>
              </a:rPr>
              <a:t>approved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and added to the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hlinkClick r:id="rId5"/>
              </a:rPr>
              <a:t>OT36</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hlinkClick r:id="rId6"/>
              </a:rPr>
              <a:t>TMM 029 – Technical Calculus I</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OER materials to support adoption are being assembled and developed, and a Technical Calculus II course will be explored further this academic year</a:t>
            </a:r>
          </a:p>
        </p:txBody>
      </p:sp>
      <p:graphicFrame>
        <p:nvGraphicFramePr>
          <p:cNvPr id="3" name="Object 2">
            <a:extLst>
              <a:ext uri="{FF2B5EF4-FFF2-40B4-BE49-F238E27FC236}">
                <a16:creationId xmlns:a16="http://schemas.microsoft.com/office/drawing/2014/main" id="{C93EEAF0-3868-4805-BBF5-C2638E23F706}"/>
              </a:ext>
            </a:extLst>
          </p:cNvPr>
          <p:cNvGraphicFramePr>
            <a:graphicFrameLocks noChangeAspect="1"/>
          </p:cNvGraphicFramePr>
          <p:nvPr/>
        </p:nvGraphicFramePr>
        <p:xfrm>
          <a:off x="6473272" y="1378426"/>
          <a:ext cx="4940803" cy="6393980"/>
        </p:xfrm>
        <a:graphic>
          <a:graphicData uri="http://schemas.openxmlformats.org/presentationml/2006/ole">
            <mc:AlternateContent xmlns:mc="http://schemas.openxmlformats.org/markup-compatibility/2006">
              <mc:Choice xmlns:v="urn:schemas-microsoft-com:vml" Requires="v">
                <p:oleObj spid="_x0000_s2050" name="Acrobat Document" r:id="rId7" imgW="2914271" imgH="3771575" progId="Acrobat.Document.2020">
                  <p:embed/>
                </p:oleObj>
              </mc:Choice>
              <mc:Fallback>
                <p:oleObj name="Acrobat Document" r:id="rId7" imgW="2914271" imgH="3771575" progId="Acrobat.Document.2020">
                  <p:embed/>
                  <p:pic>
                    <p:nvPicPr>
                      <p:cNvPr id="3" name="Object 2">
                        <a:extLst>
                          <a:ext uri="{FF2B5EF4-FFF2-40B4-BE49-F238E27FC236}">
                            <a16:creationId xmlns:a16="http://schemas.microsoft.com/office/drawing/2014/main" id="{C93EEAF0-3868-4805-BBF5-C2638E23F706}"/>
                          </a:ext>
                        </a:extLst>
                      </p:cNvPr>
                      <p:cNvPicPr/>
                      <p:nvPr/>
                    </p:nvPicPr>
                    <p:blipFill>
                      <a:blip r:embed="rId8"/>
                      <a:stretch>
                        <a:fillRect/>
                      </a:stretch>
                    </p:blipFill>
                    <p:spPr>
                      <a:xfrm>
                        <a:off x="6473272" y="1378426"/>
                        <a:ext cx="4940803" cy="6393980"/>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11903130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CD4A9-C969-3929-97A2-32369E6845D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A35BDEA-C6D6-ED14-E5B5-3EE542C385B1}"/>
              </a:ext>
            </a:extLst>
          </p:cNvPr>
          <p:cNvSpPr/>
          <p:nvPr/>
        </p:nvSpPr>
        <p:spPr>
          <a:xfrm flipH="1" flipV="1">
            <a:off x="0" y="-46479"/>
            <a:ext cx="13093156" cy="7333661"/>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b="-18444"/>
            </a:stretch>
          </a:blipFill>
        </p:spPr>
        <p:txBody>
          <a:bodyPr/>
          <a:lstStyle/>
          <a:p>
            <a:endParaRPr lang="en-US" sz="1200" dirty="0"/>
          </a:p>
        </p:txBody>
      </p:sp>
      <p:grpSp>
        <p:nvGrpSpPr>
          <p:cNvPr id="20" name="Group 20">
            <a:extLst>
              <a:ext uri="{FF2B5EF4-FFF2-40B4-BE49-F238E27FC236}">
                <a16:creationId xmlns:a16="http://schemas.microsoft.com/office/drawing/2014/main" id="{92DD2D21-9E94-DF43-27CA-744B08B4E244}"/>
              </a:ext>
            </a:extLst>
          </p:cNvPr>
          <p:cNvGrpSpPr/>
          <p:nvPr/>
        </p:nvGrpSpPr>
        <p:grpSpPr>
          <a:xfrm rot="-10800000">
            <a:off x="9455565" y="-908395"/>
            <a:ext cx="3413055" cy="1631113"/>
            <a:chOff x="0" y="0"/>
            <a:chExt cx="1177416" cy="562692"/>
          </a:xfrm>
        </p:grpSpPr>
        <p:sp>
          <p:nvSpPr>
            <p:cNvPr id="21" name="Freeform 21">
              <a:extLst>
                <a:ext uri="{FF2B5EF4-FFF2-40B4-BE49-F238E27FC236}">
                  <a16:creationId xmlns:a16="http://schemas.microsoft.com/office/drawing/2014/main" id="{5D24AA5D-5BD5-00FA-5FAA-3863F70EAEFC}"/>
                </a:ext>
              </a:extLst>
            </p:cNvPr>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a:extLst>
                <a:ext uri="{FF2B5EF4-FFF2-40B4-BE49-F238E27FC236}">
                  <a16:creationId xmlns:a16="http://schemas.microsoft.com/office/drawing/2014/main" id="{BEA829C7-4409-9356-837D-D1557C67F055}"/>
                </a:ext>
              </a:extLst>
            </p:cNvPr>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a:extLst>
              <a:ext uri="{FF2B5EF4-FFF2-40B4-BE49-F238E27FC236}">
                <a16:creationId xmlns:a16="http://schemas.microsoft.com/office/drawing/2014/main" id="{701EE4DE-DEF1-C068-8DB8-7B61C8AC6835}"/>
              </a:ext>
            </a:extLst>
          </p:cNvPr>
          <p:cNvGrpSpPr/>
          <p:nvPr/>
        </p:nvGrpSpPr>
        <p:grpSpPr>
          <a:xfrm rot="-10800000">
            <a:off x="7688712" y="-416626"/>
            <a:ext cx="3817489" cy="798667"/>
            <a:chOff x="0" y="0"/>
            <a:chExt cx="3054608" cy="639062"/>
          </a:xfrm>
        </p:grpSpPr>
        <p:sp>
          <p:nvSpPr>
            <p:cNvPr id="24" name="Freeform 24">
              <a:extLst>
                <a:ext uri="{FF2B5EF4-FFF2-40B4-BE49-F238E27FC236}">
                  <a16:creationId xmlns:a16="http://schemas.microsoft.com/office/drawing/2014/main" id="{86424317-054B-770B-1D15-5E1AC0D67D80}"/>
                </a:ext>
              </a:extLst>
            </p:cNvPr>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a:extLst>
                <a:ext uri="{FF2B5EF4-FFF2-40B4-BE49-F238E27FC236}">
                  <a16:creationId xmlns:a16="http://schemas.microsoft.com/office/drawing/2014/main" id="{373D97AB-6D95-33AF-D633-7C0EF05B4ECB}"/>
                </a:ext>
              </a:extLst>
            </p:cNvPr>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a:extLst>
              <a:ext uri="{FF2B5EF4-FFF2-40B4-BE49-F238E27FC236}">
                <a16:creationId xmlns:a16="http://schemas.microsoft.com/office/drawing/2014/main" id="{7C6BB2EE-7425-B48D-4433-912F78B1D5A1}"/>
              </a:ext>
            </a:extLst>
          </p:cNvPr>
          <p:cNvGrpSpPr/>
          <p:nvPr/>
        </p:nvGrpSpPr>
        <p:grpSpPr>
          <a:xfrm>
            <a:off x="-448742" y="6167388"/>
            <a:ext cx="5866087" cy="1631113"/>
            <a:chOff x="0" y="0"/>
            <a:chExt cx="2023648" cy="562692"/>
          </a:xfrm>
        </p:grpSpPr>
        <p:sp>
          <p:nvSpPr>
            <p:cNvPr id="27" name="Freeform 27">
              <a:extLst>
                <a:ext uri="{FF2B5EF4-FFF2-40B4-BE49-F238E27FC236}">
                  <a16:creationId xmlns:a16="http://schemas.microsoft.com/office/drawing/2014/main" id="{017AB1FA-07A9-8F4E-641E-9CCB2DB5225A}"/>
                </a:ext>
              </a:extLst>
            </p:cNvPr>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a:extLst>
                <a:ext uri="{FF2B5EF4-FFF2-40B4-BE49-F238E27FC236}">
                  <a16:creationId xmlns:a16="http://schemas.microsoft.com/office/drawing/2014/main" id="{30484035-3D66-1F3F-762D-8925BE984452}"/>
                </a:ext>
              </a:extLst>
            </p:cNvPr>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a:extLst>
              <a:ext uri="{FF2B5EF4-FFF2-40B4-BE49-F238E27FC236}">
                <a16:creationId xmlns:a16="http://schemas.microsoft.com/office/drawing/2014/main" id="{178559A5-0F39-655C-A1B7-2E2B4DC5A885}"/>
              </a:ext>
            </a:extLst>
          </p:cNvPr>
          <p:cNvGrpSpPr/>
          <p:nvPr/>
        </p:nvGrpSpPr>
        <p:grpSpPr>
          <a:xfrm>
            <a:off x="-448742" y="5783400"/>
            <a:ext cx="1782068" cy="767974"/>
            <a:chOff x="0" y="0"/>
            <a:chExt cx="1482931" cy="639062"/>
          </a:xfrm>
        </p:grpSpPr>
        <p:sp>
          <p:nvSpPr>
            <p:cNvPr id="30" name="Freeform 30">
              <a:extLst>
                <a:ext uri="{FF2B5EF4-FFF2-40B4-BE49-F238E27FC236}">
                  <a16:creationId xmlns:a16="http://schemas.microsoft.com/office/drawing/2014/main" id="{3B59E0A0-E02E-BF27-C44C-59B02574EB9E}"/>
                </a:ext>
              </a:extLst>
            </p:cNvPr>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a:extLst>
                <a:ext uri="{FF2B5EF4-FFF2-40B4-BE49-F238E27FC236}">
                  <a16:creationId xmlns:a16="http://schemas.microsoft.com/office/drawing/2014/main" id="{270AAE49-6545-525A-955F-322D29CF2ACB}"/>
                </a:ext>
              </a:extLst>
            </p:cNvPr>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42" name="Freeform 42">
            <a:extLst>
              <a:ext uri="{FF2B5EF4-FFF2-40B4-BE49-F238E27FC236}">
                <a16:creationId xmlns:a16="http://schemas.microsoft.com/office/drawing/2014/main" id="{E137591A-FED0-C4ED-B92B-FFAD437C14E9}"/>
              </a:ext>
            </a:extLst>
          </p:cNvPr>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4">
              <a:extLst>
                <a:ext uri="{96DAC541-7B7A-43D3-8B79-37D633B846F1}">
                  <asvg:svgBlip xmlns:asvg="http://schemas.microsoft.com/office/drawing/2016/SVG/main" r:embed="rId5"/>
                </a:ext>
              </a:extLst>
            </a:blip>
            <a:stretch>
              <a:fillRect t="-23484"/>
            </a:stretch>
          </a:blipFill>
        </p:spPr>
      </p:sp>
      <p:sp>
        <p:nvSpPr>
          <p:cNvPr id="43" name="Freeform 43">
            <a:extLst>
              <a:ext uri="{FF2B5EF4-FFF2-40B4-BE49-F238E27FC236}">
                <a16:creationId xmlns:a16="http://schemas.microsoft.com/office/drawing/2014/main" id="{8B3796A0-5F2E-04BF-91A6-A07297011B8E}"/>
              </a:ext>
            </a:extLst>
          </p:cNvPr>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4" name="Freeform 44">
            <a:extLst>
              <a:ext uri="{FF2B5EF4-FFF2-40B4-BE49-F238E27FC236}">
                <a16:creationId xmlns:a16="http://schemas.microsoft.com/office/drawing/2014/main" id="{DC2D4043-2ABF-A664-156B-75917639695C}"/>
              </a:ext>
            </a:extLst>
          </p:cNvPr>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45">
            <a:extLst>
              <a:ext uri="{FF2B5EF4-FFF2-40B4-BE49-F238E27FC236}">
                <a16:creationId xmlns:a16="http://schemas.microsoft.com/office/drawing/2014/main" id="{8403D327-2838-C2A7-C7B6-4707C8DBADE6}"/>
              </a:ext>
            </a:extLst>
          </p:cNvPr>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a:extLst>
              <a:ext uri="{FF2B5EF4-FFF2-40B4-BE49-F238E27FC236}">
                <a16:creationId xmlns:a16="http://schemas.microsoft.com/office/drawing/2014/main" id="{779ECD00-D492-745A-052C-45F9D5EDDEA9}"/>
              </a:ext>
            </a:extLst>
          </p:cNvPr>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2">
              <a:extLst>
                <a:ext uri="{96DAC541-7B7A-43D3-8B79-37D633B846F1}">
                  <asvg:svgBlip xmlns:asvg="http://schemas.microsoft.com/office/drawing/2016/SVG/main" r:embed="rId13"/>
                </a:ext>
              </a:extLst>
            </a:blip>
            <a:stretch>
              <a:fillRect t="-561128"/>
            </a:stretch>
          </a:blipFill>
        </p:spPr>
      </p:sp>
      <p:sp>
        <p:nvSpPr>
          <p:cNvPr id="47" name="Freeform 47">
            <a:extLst>
              <a:ext uri="{FF2B5EF4-FFF2-40B4-BE49-F238E27FC236}">
                <a16:creationId xmlns:a16="http://schemas.microsoft.com/office/drawing/2014/main" id="{57294AF6-7577-44AB-0C5E-20F495D92911}"/>
              </a:ext>
            </a:extLst>
          </p:cNvPr>
          <p:cNvSpPr/>
          <p:nvPr/>
        </p:nvSpPr>
        <p:spPr>
          <a:xfrm flipH="1">
            <a:off x="10687906" y="5697807"/>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54" name="Picture 53">
            <a:extLst>
              <a:ext uri="{FF2B5EF4-FFF2-40B4-BE49-F238E27FC236}">
                <a16:creationId xmlns:a16="http://schemas.microsoft.com/office/drawing/2014/main" id="{06B535B3-BE7E-498E-0105-E18484AC3860}"/>
              </a:ext>
            </a:extLst>
          </p:cNvPr>
          <p:cNvPicPr>
            <a:picLocks noChangeAspect="1"/>
          </p:cNvPicPr>
          <p:nvPr/>
        </p:nvPicPr>
        <p:blipFill>
          <a:blip r:embed="rId1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76664" y="119043"/>
            <a:ext cx="2723636" cy="727072"/>
          </a:xfrm>
          <a:prstGeom prst="rect">
            <a:avLst/>
          </a:prstGeom>
        </p:spPr>
      </p:pic>
      <p:sp>
        <p:nvSpPr>
          <p:cNvPr id="32" name="TextBox 38">
            <a:extLst>
              <a:ext uri="{FF2B5EF4-FFF2-40B4-BE49-F238E27FC236}">
                <a16:creationId xmlns:a16="http://schemas.microsoft.com/office/drawing/2014/main" id="{DE6D7EC1-B30E-4B5D-8069-1FD85936E3C9}"/>
              </a:ext>
            </a:extLst>
          </p:cNvPr>
          <p:cNvSpPr txBox="1"/>
          <p:nvPr/>
        </p:nvSpPr>
        <p:spPr>
          <a:xfrm>
            <a:off x="431460" y="2478444"/>
            <a:ext cx="3785713" cy="1661993"/>
          </a:xfrm>
          <a:prstGeom prst="rect">
            <a:avLst/>
          </a:prstGeom>
        </p:spPr>
        <p:txBody>
          <a:bodyPr wrap="square" lIns="0" tIns="0" rIns="0" bIns="0" rtlCol="0" anchor="t">
            <a:spAutoFit/>
          </a:bodyPr>
          <a:lstStyle/>
          <a:p>
            <a:r>
              <a:rPr lang="en-US" sz="4400" b="1" dirty="0">
                <a:latin typeface="Aptos"/>
                <a:cs typeface="Arial"/>
              </a:rPr>
              <a:t>Open Discussion</a:t>
            </a:r>
          </a:p>
          <a:p>
            <a:pPr marL="171450" indent="-171450">
              <a:buFont typeface="Arial" panose="020B0604020202020204" pitchFamily="34" charset="0"/>
              <a:buChar char="•"/>
            </a:pPr>
            <a:endParaRPr lang="en-US" sz="2000" dirty="0">
              <a:latin typeface="Aptos" panose="020B00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E49B893D-5C87-419A-A398-20EFF36DD6B5}"/>
              </a:ext>
            </a:extLst>
          </p:cNvPr>
          <p:cNvCxnSpPr/>
          <p:nvPr/>
        </p:nvCxnSpPr>
        <p:spPr>
          <a:xfrm>
            <a:off x="4792342" y="1299253"/>
            <a:ext cx="0" cy="4259492"/>
          </a:xfrm>
          <a:prstGeom prst="line">
            <a:avLst/>
          </a:prstGeom>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264453C2-DD58-49D0-B532-CE7985BD61FF}"/>
              </a:ext>
            </a:extLst>
          </p:cNvPr>
          <p:cNvSpPr txBox="1"/>
          <p:nvPr/>
        </p:nvSpPr>
        <p:spPr>
          <a:xfrm>
            <a:off x="5548104" y="1690062"/>
            <a:ext cx="5958097" cy="3477875"/>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Arial"/>
                <a:ea typeface="Calibri"/>
                <a:cs typeface="Arial"/>
              </a:rPr>
              <a:t>What is your institution hiring for?</a:t>
            </a:r>
            <a:br>
              <a:rPr lang="en-US" sz="2000" dirty="0">
                <a:latin typeface="Arial"/>
                <a:ea typeface="Calibri"/>
                <a:cs typeface="Arial"/>
              </a:rPr>
            </a:br>
            <a:endParaRPr lang="en-US" sz="2000" dirty="0">
              <a:latin typeface="Arial"/>
              <a:ea typeface="Calibri"/>
              <a:cs typeface="Arial"/>
            </a:endParaRPr>
          </a:p>
          <a:p>
            <a:pPr marL="342900" indent="-342900">
              <a:buFont typeface="Arial" panose="020B0604020202020204" pitchFamily="34" charset="0"/>
              <a:buChar char="•"/>
            </a:pPr>
            <a:r>
              <a:rPr lang="en-US" sz="2000" dirty="0">
                <a:latin typeface="Arial"/>
                <a:ea typeface="Calibri"/>
                <a:cs typeface="Arial"/>
              </a:rPr>
              <a:t>What new grants and projects has your institution started?</a:t>
            </a:r>
            <a:br>
              <a:rPr lang="en-US" sz="2000" dirty="0">
                <a:latin typeface="Arial"/>
                <a:ea typeface="Calibri"/>
                <a:cs typeface="Arial"/>
              </a:rPr>
            </a:br>
            <a:endParaRPr lang="en-US" sz="2000" dirty="0">
              <a:latin typeface="Arial"/>
              <a:ea typeface="Calibri"/>
              <a:cs typeface="Arial"/>
            </a:endParaRPr>
          </a:p>
          <a:p>
            <a:pPr marL="342900" indent="-342900">
              <a:buFont typeface="Arial" panose="020B0604020202020204" pitchFamily="34" charset="0"/>
              <a:buChar char="•"/>
            </a:pPr>
            <a:r>
              <a:rPr lang="en-US" sz="2000" dirty="0">
                <a:latin typeface="Arial"/>
                <a:ea typeface="Calibri"/>
                <a:cs typeface="Arial"/>
              </a:rPr>
              <a:t>Share your institution's best practices, current needs, and/or ideas for collaboration</a:t>
            </a:r>
            <a:br>
              <a:rPr lang="en-US" sz="2000" dirty="0">
                <a:latin typeface="Arial"/>
                <a:ea typeface="Calibri"/>
                <a:cs typeface="Arial"/>
              </a:rPr>
            </a:br>
            <a:endParaRPr lang="en-US" sz="2000" dirty="0">
              <a:ea typeface="Calibri" panose="020F0502020204030204"/>
              <a:cs typeface="Calibri" panose="020F0502020204030204"/>
            </a:endParaRPr>
          </a:p>
          <a:p>
            <a:pPr marL="342900" indent="-342900">
              <a:buFont typeface="Arial" panose="020B0604020202020204" pitchFamily="34" charset="0"/>
              <a:buChar char="•"/>
            </a:pPr>
            <a:r>
              <a:rPr lang="en-US" sz="2000" dirty="0">
                <a:latin typeface="Arial"/>
                <a:ea typeface="Calibri"/>
                <a:cs typeface="Arial"/>
              </a:rPr>
              <a:t>Please share any content to be included in OTN's newsletters and/or your interest in presenting at an upcoming OTN Meeting</a:t>
            </a:r>
            <a:endParaRPr lang="en-US" sz="2000" dirty="0">
              <a:ea typeface="Calibri"/>
              <a:cs typeface="Calibri"/>
            </a:endParaRPr>
          </a:p>
        </p:txBody>
      </p:sp>
    </p:spTree>
    <p:extLst>
      <p:ext uri="{BB962C8B-B14F-4D97-AF65-F5344CB8AC3E}">
        <p14:creationId xmlns:p14="http://schemas.microsoft.com/office/powerpoint/2010/main" val="1768194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4181" y="-23560"/>
            <a:ext cx="12189266" cy="688156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18444"/>
            </a:stretch>
          </a:blipFill>
        </p:spPr>
        <p:txBody>
          <a:bodyPr/>
          <a:lstStyle/>
          <a:p>
            <a:endParaRPr lang="en-US" sz="1200"/>
          </a:p>
        </p:txBody>
      </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35" name="TextBox 35"/>
          <p:cNvSpPr txBox="1"/>
          <p:nvPr/>
        </p:nvSpPr>
        <p:spPr>
          <a:xfrm>
            <a:off x="484182" y="790169"/>
            <a:ext cx="5029676" cy="246734"/>
          </a:xfrm>
          <a:prstGeom prst="rect">
            <a:avLst/>
          </a:prstGeom>
        </p:spPr>
        <p:txBody>
          <a:bodyPr wrap="square" lIns="0" tIns="0" rIns="0" bIns="0" rtlCol="0" anchor="t">
            <a:spAutoFit/>
          </a:bodyPr>
          <a:lstStyle/>
          <a:p>
            <a:pPr>
              <a:lnSpc>
                <a:spcPts val="2147"/>
              </a:lnSpc>
            </a:pPr>
            <a:r>
              <a:rPr lang="en-US" sz="1533">
                <a:solidFill>
                  <a:srgbClr val="1D1A1B"/>
                </a:solidFill>
                <a:latin typeface="Public Sans"/>
                <a:ea typeface="Public Sans"/>
                <a:cs typeface="Public Sans"/>
                <a:sym typeface="Public Sans"/>
              </a:rPr>
              <a:t>Partners in Training Ohio’s Manufacturing Workforce</a:t>
            </a:r>
          </a:p>
        </p:txBody>
      </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3">
              <a:extLst>
                <a:ext uri="{96DAC541-7B7A-43D3-8B79-37D633B846F1}">
                  <asvg:svgBlip xmlns:asvg="http://schemas.microsoft.com/office/drawing/2016/SVG/main" r:embed="rId4"/>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1">
              <a:extLst>
                <a:ext uri="{96DAC541-7B7A-43D3-8B79-37D633B846F1}">
                  <asvg:svgBlip xmlns:asvg="http://schemas.microsoft.com/office/drawing/2016/SVG/main" r:embed="rId12"/>
                </a:ext>
              </a:extLst>
            </a:blip>
            <a:stretch>
              <a:fillRect t="-561128"/>
            </a:stretch>
          </a:blipFill>
        </p:spPr>
      </p:sp>
      <p:sp>
        <p:nvSpPr>
          <p:cNvPr id="47" name="Freeform 47"/>
          <p:cNvSpPr/>
          <p:nvPr/>
        </p:nvSpPr>
        <p:spPr>
          <a:xfrm flipH="1">
            <a:off x="11362267" y="5851492"/>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54" name="Picture 53">
            <a:extLst>
              <a:ext uri="{FF2B5EF4-FFF2-40B4-BE49-F238E27FC236}">
                <a16:creationId xmlns:a16="http://schemas.microsoft.com/office/drawing/2014/main" id="{3067D24A-1042-4329-83B8-3078934EFA11}"/>
              </a:ext>
            </a:extLst>
          </p:cNvPr>
          <p:cNvPicPr>
            <a:picLocks noChangeAspect="1"/>
          </p:cNvPicPr>
          <p:nvPr/>
        </p:nvPicPr>
        <p:blipFill>
          <a:blip r:embed="rId1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09289" y="112960"/>
            <a:ext cx="2723636" cy="727072"/>
          </a:xfrm>
          <a:prstGeom prst="rect">
            <a:avLst/>
          </a:prstGeom>
        </p:spPr>
      </p:pic>
      <p:sp>
        <p:nvSpPr>
          <p:cNvPr id="8" name="TextBox 7">
            <a:extLst>
              <a:ext uri="{FF2B5EF4-FFF2-40B4-BE49-F238E27FC236}">
                <a16:creationId xmlns:a16="http://schemas.microsoft.com/office/drawing/2014/main" id="{7D5855B0-C4B5-487B-8555-94B567121885}"/>
              </a:ext>
            </a:extLst>
          </p:cNvPr>
          <p:cNvSpPr txBox="1"/>
          <p:nvPr/>
        </p:nvSpPr>
        <p:spPr>
          <a:xfrm>
            <a:off x="6224004" y="2600015"/>
            <a:ext cx="5292087" cy="1077218"/>
          </a:xfrm>
          <a:prstGeom prst="rect">
            <a:avLst/>
          </a:prstGeom>
          <a:noFill/>
        </p:spPr>
        <p:txBody>
          <a:bodyPr wrap="square" lIns="91440" tIns="45720" rIns="91440" bIns="45720" rtlCol="0" anchor="t">
            <a:spAutoFit/>
          </a:bodyPr>
          <a:lstStyle/>
          <a:p>
            <a:pPr algn="ctr"/>
            <a:r>
              <a:rPr lang="en-US" sz="3600" b="1" dirty="0">
                <a:latin typeface="Aptos"/>
              </a:rPr>
              <a:t>October OTN Meeting</a:t>
            </a:r>
            <a:br>
              <a:rPr lang="en-US" sz="3600" b="1" dirty="0">
                <a:latin typeface="Aptos" panose="020B0004020202020204" pitchFamily="34" charset="0"/>
              </a:rPr>
            </a:br>
            <a:r>
              <a:rPr lang="en-US" sz="2800" b="1" dirty="0">
                <a:latin typeface="Aptos"/>
              </a:rPr>
              <a:t>Oct. 21, 2025 at 8:30am</a:t>
            </a:r>
            <a:endParaRPr lang="en-US" sz="3600" dirty="0">
              <a:latin typeface="Aptos"/>
            </a:endParaRPr>
          </a:p>
        </p:txBody>
      </p:sp>
      <p:pic>
        <p:nvPicPr>
          <p:cNvPr id="36" name="Picture 35">
            <a:extLst>
              <a:ext uri="{FF2B5EF4-FFF2-40B4-BE49-F238E27FC236}">
                <a16:creationId xmlns:a16="http://schemas.microsoft.com/office/drawing/2014/main" id="{E4C689E3-9A9A-4E68-813E-7E223B3E8E16}"/>
              </a:ext>
            </a:extLst>
          </p:cNvPr>
          <p:cNvPicPr>
            <a:picLocks noChangeAspect="1"/>
          </p:cNvPicPr>
          <p:nvPr/>
        </p:nvPicPr>
        <p:blipFill rotWithShape="1">
          <a:blip r:embed="rId16">
            <a:clrChange>
              <a:clrFrom>
                <a:srgbClr val="FFFFFF"/>
              </a:clrFrom>
              <a:clrTo>
                <a:srgbClr val="FFFFFF">
                  <a:alpha val="0"/>
                </a:srgbClr>
              </a:clrTo>
            </a:clrChange>
          </a:blip>
          <a:srcRect r="70860"/>
          <a:stretch/>
        </p:blipFill>
        <p:spPr>
          <a:xfrm>
            <a:off x="7688712" y="4056083"/>
            <a:ext cx="2350091" cy="1261860"/>
          </a:xfrm>
          <a:prstGeom prst="rect">
            <a:avLst/>
          </a:prstGeom>
          <a:ln>
            <a:noFill/>
          </a:ln>
        </p:spPr>
      </p:pic>
      <p:sp>
        <p:nvSpPr>
          <p:cNvPr id="32" name="TextBox 38">
            <a:extLst>
              <a:ext uri="{FF2B5EF4-FFF2-40B4-BE49-F238E27FC236}">
                <a16:creationId xmlns:a16="http://schemas.microsoft.com/office/drawing/2014/main" id="{60008BCA-B525-4072-ADED-04D92B8F33A3}"/>
              </a:ext>
            </a:extLst>
          </p:cNvPr>
          <p:cNvSpPr txBox="1"/>
          <p:nvPr/>
        </p:nvSpPr>
        <p:spPr>
          <a:xfrm>
            <a:off x="748242" y="3513487"/>
            <a:ext cx="4019280" cy="1908215"/>
          </a:xfrm>
          <a:prstGeom prst="rect">
            <a:avLst/>
          </a:prstGeom>
        </p:spPr>
        <p:txBody>
          <a:bodyPr wrap="square" lIns="0" tIns="0" rIns="0" bIns="0" rtlCol="0" anchor="t">
            <a:spAutoFit/>
          </a:bodyPr>
          <a:lstStyle/>
          <a:p>
            <a:pPr algn="ctr"/>
            <a:r>
              <a:rPr lang="en-US" sz="3600" b="1" dirty="0">
                <a:latin typeface="Aptos"/>
                <a:cs typeface="Arial"/>
              </a:rPr>
              <a:t>FOLLOW </a:t>
            </a:r>
            <a:br>
              <a:rPr lang="en-US" sz="3600" b="1" dirty="0">
                <a:latin typeface="Aptos"/>
                <a:cs typeface="Arial"/>
              </a:rPr>
            </a:br>
            <a:r>
              <a:rPr lang="en-US" sz="3600" b="1" dirty="0">
                <a:latin typeface="Aptos"/>
                <a:cs typeface="Arial"/>
                <a:hlinkClick r:id="rId17"/>
              </a:rPr>
              <a:t>OHIO TECHNET</a:t>
            </a:r>
            <a:br>
              <a:rPr lang="en-US" sz="3600" b="1" dirty="0">
                <a:latin typeface="Aptos"/>
                <a:cs typeface="Arial"/>
              </a:rPr>
            </a:br>
            <a:r>
              <a:rPr lang="en-US" sz="3600" b="1" dirty="0">
                <a:latin typeface="Aptos"/>
                <a:cs typeface="Arial"/>
              </a:rPr>
              <a:t> ON LINKEDIN!</a:t>
            </a:r>
          </a:p>
          <a:p>
            <a:pPr marL="171450" indent="-171450">
              <a:buFont typeface="Arial" panose="020B0604020202020204" pitchFamily="34" charset="0"/>
              <a:buChar char="•"/>
            </a:pPr>
            <a:endParaRPr lang="en-US" sz="1600" dirty="0">
              <a:latin typeface="Aptos" panose="020B0004020202020204" pitchFamily="34" charset="0"/>
              <a:cs typeface="Arial" panose="020B0604020202020204" pitchFamily="34" charset="0"/>
            </a:endParaRPr>
          </a:p>
        </p:txBody>
      </p:sp>
      <p:pic>
        <p:nvPicPr>
          <p:cNvPr id="33" name="Picture 2" descr="LinkedIn">
            <a:extLst>
              <a:ext uri="{FF2B5EF4-FFF2-40B4-BE49-F238E27FC236}">
                <a16:creationId xmlns:a16="http://schemas.microsoft.com/office/drawing/2014/main" id="{0829CDF5-171F-4740-B858-556B2337FE2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49553" y="1913834"/>
            <a:ext cx="1416659" cy="13333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6889FCF-B418-4996-A3A8-6298AD48D77B}"/>
              </a:ext>
            </a:extLst>
          </p:cNvPr>
          <p:cNvSpPr txBox="1"/>
          <p:nvPr/>
        </p:nvSpPr>
        <p:spPr>
          <a:xfrm>
            <a:off x="6556053" y="1714720"/>
            <a:ext cx="4523361" cy="646331"/>
          </a:xfrm>
          <a:prstGeom prst="rect">
            <a:avLst/>
          </a:prstGeom>
          <a:noFill/>
        </p:spPr>
        <p:txBody>
          <a:bodyPr wrap="square" rtlCol="0">
            <a:spAutoFit/>
          </a:bodyPr>
          <a:lstStyle/>
          <a:p>
            <a:pPr algn="ctr"/>
            <a:r>
              <a:rPr lang="en-US" sz="3600" b="1" dirty="0">
                <a:latin typeface="Aptos" panose="020B0004020202020204" pitchFamily="34" charset="0"/>
              </a:rPr>
              <a:t>NEXT MEETING:</a:t>
            </a:r>
          </a:p>
        </p:txBody>
      </p:sp>
      <p:cxnSp>
        <p:nvCxnSpPr>
          <p:cNvPr id="5" name="Straight Connector 4">
            <a:extLst>
              <a:ext uri="{FF2B5EF4-FFF2-40B4-BE49-F238E27FC236}">
                <a16:creationId xmlns:a16="http://schemas.microsoft.com/office/drawing/2014/main" id="{CB308788-930C-41D9-8C3F-79C57197C54A}"/>
              </a:ext>
            </a:extLst>
          </p:cNvPr>
          <p:cNvCxnSpPr/>
          <p:nvPr/>
        </p:nvCxnSpPr>
        <p:spPr>
          <a:xfrm>
            <a:off x="5778230" y="1338301"/>
            <a:ext cx="0" cy="425949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52842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subTitle" idx="1"/>
          </p:nvPr>
        </p:nvSpPr>
        <p:spPr>
          <a:xfrm>
            <a:off x="2057400" y="4419600"/>
            <a:ext cx="8305800" cy="2057400"/>
          </a:xfrm>
        </p:spPr>
        <p:txBody>
          <a:bodyPr/>
          <a:lstStyle/>
          <a:p>
            <a:pPr eaLnBrk="1" hangingPunct="1">
              <a:lnSpc>
                <a:spcPct val="80000"/>
              </a:lnSpc>
            </a:pPr>
            <a:endParaRPr lang="en-US" altLang="en-US" dirty="0"/>
          </a:p>
          <a:p>
            <a:pPr eaLnBrk="1" hangingPunct="1">
              <a:lnSpc>
                <a:spcPct val="80000"/>
              </a:lnSpc>
            </a:pPr>
            <a:r>
              <a:rPr lang="en-US" altLang="en-US" sz="2300" b="1" dirty="0">
                <a:latin typeface="Arial" charset="0"/>
                <a:cs typeface="Arial" charset="0"/>
              </a:rPr>
              <a:t>Chris Wenz</a:t>
            </a:r>
          </a:p>
          <a:p>
            <a:pPr eaLnBrk="1" hangingPunct="1">
              <a:lnSpc>
                <a:spcPct val="80000"/>
              </a:lnSpc>
            </a:pPr>
            <a:r>
              <a:rPr lang="en-US" altLang="en-US" sz="2300" b="1" dirty="0">
                <a:latin typeface="Arial" charset="0"/>
                <a:cs typeface="Arial" charset="0"/>
              </a:rPr>
              <a:t>Director</a:t>
            </a:r>
          </a:p>
          <a:p>
            <a:pPr eaLnBrk="1" hangingPunct="1">
              <a:lnSpc>
                <a:spcPct val="80000"/>
              </a:lnSpc>
            </a:pPr>
            <a:r>
              <a:rPr lang="en-US" altLang="en-US" sz="2300" b="1" dirty="0">
                <a:latin typeface="Arial" charset="0"/>
                <a:cs typeface="Arial" charset="0"/>
              </a:rPr>
              <a:t>Ohio Talent Development Network Resource Center</a:t>
            </a:r>
          </a:p>
          <a:p>
            <a:pPr eaLnBrk="1" hangingPunct="1">
              <a:lnSpc>
                <a:spcPct val="80000"/>
              </a:lnSpc>
            </a:pPr>
            <a:r>
              <a:rPr lang="en-US" altLang="en-US" sz="2300" b="1" dirty="0">
                <a:latin typeface="Arial" charset="0"/>
                <a:cs typeface="Arial" charset="0"/>
              </a:rPr>
              <a:t>(OTDN RC)</a:t>
            </a:r>
          </a:p>
          <a:p>
            <a:pPr eaLnBrk="1" hangingPunct="1">
              <a:lnSpc>
                <a:spcPct val="80000"/>
              </a:lnSpc>
            </a:pPr>
            <a:endParaRPr lang="en-US" altLang="en-US" sz="800" b="1" dirty="0"/>
          </a:p>
        </p:txBody>
      </p:sp>
      <p:sp>
        <p:nvSpPr>
          <p:cNvPr id="8195" name="Rectangle 2"/>
          <p:cNvSpPr>
            <a:spLocks noGrp="1" noChangeArrowheads="1"/>
          </p:cNvSpPr>
          <p:nvPr>
            <p:ph type="ctrTitle"/>
          </p:nvPr>
        </p:nvSpPr>
        <p:spPr>
          <a:xfrm>
            <a:off x="2438400" y="1447800"/>
            <a:ext cx="7772400" cy="1676400"/>
          </a:xfrm>
        </p:spPr>
        <p:txBody>
          <a:bodyPr>
            <a:normAutofit/>
          </a:bodyPr>
          <a:lstStyle/>
          <a:p>
            <a:pPr eaLnBrk="1" hangingPunct="1"/>
            <a:r>
              <a:rPr altLang="en-US" sz="3200" dirty="0">
                <a:latin typeface="Arial" charset="0"/>
              </a:rPr>
              <a:t>Ohio Talent Development Network(OTDN)</a:t>
            </a:r>
          </a:p>
        </p:txBody>
      </p:sp>
      <p:sp>
        <p:nvSpPr>
          <p:cNvPr id="8196" name="Rectangle 9"/>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endParaRPr lang="en-US" altLang="en-US" dirty="0"/>
          </a:p>
        </p:txBody>
      </p:sp>
      <p:pic>
        <p:nvPicPr>
          <p:cNvPr id="6" name="Picture 15"/>
          <p:cNvPicPr>
            <a:picLocks noChangeAspect="1" noChangeArrowheads="1"/>
          </p:cNvPicPr>
          <p:nvPr/>
        </p:nvPicPr>
        <p:blipFill>
          <a:blip r:embed="rId3">
            <a:extLst>
              <a:ext uri="{28A0092B-C50C-407E-A947-70E740481C1C}">
                <a14:useLocalDpi xmlns:a14="http://schemas.microsoft.com/office/drawing/2010/main" val="0"/>
              </a:ext>
            </a:extLst>
          </a:blip>
          <a:srcRect l="14584" t="30769" r="53685" b="57053"/>
          <a:stretch>
            <a:fillRect/>
          </a:stretch>
        </p:blipFill>
        <p:spPr bwMode="auto">
          <a:xfrm>
            <a:off x="4267201" y="3352801"/>
            <a:ext cx="3581399" cy="94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099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title" idx="4294967295"/>
          </p:nvPr>
        </p:nvSpPr>
        <p:spPr>
          <a:xfrm>
            <a:off x="2057400" y="685800"/>
            <a:ext cx="7239000" cy="533400"/>
          </a:xfrm>
        </p:spPr>
        <p:txBody>
          <a:bodyPr anchor="ctr">
            <a:normAutofit fontScale="90000"/>
          </a:bodyPr>
          <a:lstStyle/>
          <a:p>
            <a:pPr eaLnBrk="1" hangingPunct="1"/>
            <a:br>
              <a:rPr lang="en-US" altLang="en-US" sz="2400" b="1" dirty="0">
                <a:solidFill>
                  <a:srgbClr val="FF0000"/>
                </a:solidFill>
                <a:latin typeface="Arial" panose="020B0604020202020204" pitchFamily="34" charset="0"/>
                <a:cs typeface="Arial" panose="020B0604020202020204" pitchFamily="34" charset="0"/>
              </a:rPr>
            </a:br>
            <a:r>
              <a:rPr lang="en-US" altLang="en-US" sz="2700" b="1" dirty="0">
                <a:solidFill>
                  <a:srgbClr val="C00000"/>
                </a:solidFill>
                <a:latin typeface="Arial" panose="020B0604020202020204" pitchFamily="34" charset="0"/>
                <a:cs typeface="Arial" panose="020B0604020202020204" pitchFamily="34" charset="0"/>
              </a:rPr>
              <a:t>Agenda:  </a:t>
            </a:r>
          </a:p>
        </p:txBody>
      </p:sp>
      <p:sp>
        <p:nvSpPr>
          <p:cNvPr id="9219" name="Rectangle 1"/>
          <p:cNvSpPr>
            <a:spLocks noChangeArrowheads="1"/>
          </p:cNvSpPr>
          <p:nvPr/>
        </p:nvSpPr>
        <p:spPr bwMode="auto">
          <a:xfrm>
            <a:off x="2095500" y="1538772"/>
            <a:ext cx="8001000" cy="461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itchFamily="18" charset="0"/>
              </a:defRPr>
            </a:lvl1pPr>
            <a:lvl2pPr>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lnSpc>
                <a:spcPct val="150000"/>
              </a:lnSpc>
            </a:pPr>
            <a:r>
              <a:rPr lang="en-US" altLang="en-US" b="1" i="1" dirty="0">
                <a:latin typeface="Arial" charset="0"/>
              </a:rPr>
              <a:t>What is the Ohio Talent Development Network (OTDN)?</a:t>
            </a:r>
          </a:p>
          <a:p>
            <a:pPr marL="285750" indent="-285750">
              <a:lnSpc>
                <a:spcPct val="150000"/>
              </a:lnSpc>
              <a:buFont typeface="Arial" panose="020B0604020202020204" pitchFamily="34" charset="0"/>
              <a:buChar char="•"/>
            </a:pPr>
            <a:r>
              <a:rPr lang="en-US" altLang="en-US" dirty="0">
                <a:latin typeface="Arial" charset="0"/>
              </a:rPr>
              <a:t>Mission</a:t>
            </a:r>
          </a:p>
          <a:p>
            <a:pPr marL="285750" indent="-285750">
              <a:lnSpc>
                <a:spcPct val="150000"/>
              </a:lnSpc>
              <a:buFont typeface="Arial" panose="020B0604020202020204" pitchFamily="34" charset="0"/>
              <a:buChar char="•"/>
            </a:pPr>
            <a:r>
              <a:rPr lang="en-US" altLang="en-US" dirty="0">
                <a:latin typeface="Arial" charset="0"/>
              </a:rPr>
              <a:t>History</a:t>
            </a:r>
          </a:p>
          <a:p>
            <a:pPr marL="285750" indent="-285750">
              <a:lnSpc>
                <a:spcPct val="150000"/>
              </a:lnSpc>
              <a:buFont typeface="Arial" panose="020B0604020202020204" pitchFamily="34" charset="0"/>
              <a:buChar char="•"/>
            </a:pPr>
            <a:r>
              <a:rPr lang="en-US" altLang="en-US" dirty="0">
                <a:latin typeface="Arial" charset="0"/>
              </a:rPr>
              <a:t>Structure   </a:t>
            </a:r>
          </a:p>
          <a:p>
            <a:pPr marL="285750" indent="-285750">
              <a:lnSpc>
                <a:spcPct val="150000"/>
              </a:lnSpc>
              <a:buFont typeface="Arial" panose="020B0604020202020204" pitchFamily="34" charset="0"/>
              <a:buChar char="•"/>
            </a:pPr>
            <a:r>
              <a:rPr lang="en-US" altLang="en-US" dirty="0">
                <a:latin typeface="Arial" charset="0"/>
              </a:rPr>
              <a:t>Staff and Contact Information </a:t>
            </a:r>
          </a:p>
          <a:p>
            <a:pPr marL="285750" indent="-285750">
              <a:lnSpc>
                <a:spcPct val="150000"/>
              </a:lnSpc>
              <a:buFont typeface="Arial" panose="020B0604020202020204" pitchFamily="34" charset="0"/>
              <a:buChar char="•"/>
            </a:pPr>
            <a:r>
              <a:rPr lang="en-US" altLang="en-US" dirty="0">
                <a:latin typeface="Arial" charset="0"/>
              </a:rPr>
              <a:t>Advisory Committee </a:t>
            </a:r>
          </a:p>
          <a:p>
            <a:pPr marL="285750" indent="-285750">
              <a:lnSpc>
                <a:spcPct val="150000"/>
              </a:lnSpc>
              <a:buFont typeface="Arial" panose="020B0604020202020204" pitchFamily="34" charset="0"/>
              <a:buChar char="•"/>
            </a:pPr>
            <a:r>
              <a:rPr lang="en-US" altLang="en-US" dirty="0">
                <a:latin typeface="Arial" charset="0"/>
              </a:rPr>
              <a:t>Member Schools</a:t>
            </a:r>
          </a:p>
          <a:p>
            <a:pPr marL="285750" indent="-285750">
              <a:lnSpc>
                <a:spcPct val="150000"/>
              </a:lnSpc>
              <a:buFont typeface="Arial" panose="020B0604020202020204" pitchFamily="34" charset="0"/>
              <a:buChar char="•"/>
            </a:pPr>
            <a:r>
              <a:rPr lang="en-US" altLang="en-US" dirty="0">
                <a:latin typeface="Arial" charset="0"/>
              </a:rPr>
              <a:t>Open Enrollment</a:t>
            </a:r>
          </a:p>
          <a:p>
            <a:pPr marL="285750" indent="-285750">
              <a:lnSpc>
                <a:spcPct val="150000"/>
              </a:lnSpc>
              <a:buFont typeface="Arial" panose="020B0604020202020204" pitchFamily="34" charset="0"/>
              <a:buChar char="•"/>
            </a:pPr>
            <a:r>
              <a:rPr lang="en-US" altLang="en-US" dirty="0">
                <a:latin typeface="Arial" charset="0"/>
              </a:rPr>
              <a:t>Vendor – Products and Services</a:t>
            </a:r>
          </a:p>
          <a:p>
            <a:pPr marL="285750" indent="-285750">
              <a:lnSpc>
                <a:spcPct val="150000"/>
              </a:lnSpc>
              <a:buFont typeface="Arial" panose="020B0604020202020204" pitchFamily="34" charset="0"/>
              <a:buChar char="•"/>
            </a:pPr>
            <a:r>
              <a:rPr lang="en-US" altLang="en-US" dirty="0">
                <a:latin typeface="Arial" charset="0"/>
              </a:rPr>
              <a:t>Professional Development</a:t>
            </a:r>
          </a:p>
          <a:p>
            <a:pPr marL="285750" indent="-285750">
              <a:lnSpc>
                <a:spcPct val="150000"/>
              </a:lnSpc>
              <a:buFont typeface="Arial" panose="020B0604020202020204" pitchFamily="34" charset="0"/>
              <a:buChar char="•"/>
            </a:pPr>
            <a:r>
              <a:rPr lang="en-US" altLang="en-US" dirty="0">
                <a:latin typeface="Arial" charset="0"/>
              </a:rPr>
              <a:t>Questions?</a:t>
            </a:r>
          </a:p>
        </p:txBody>
      </p:sp>
      <p:pic>
        <p:nvPicPr>
          <p:cNvPr id="7" name="Picture 15"/>
          <p:cNvPicPr>
            <a:picLocks noChangeAspect="1" noChangeArrowheads="1"/>
          </p:cNvPicPr>
          <p:nvPr/>
        </p:nvPicPr>
        <p:blipFill>
          <a:blip r:embed="rId3">
            <a:extLst>
              <a:ext uri="{28A0092B-C50C-407E-A947-70E740481C1C}">
                <a14:useLocalDpi xmlns:a14="http://schemas.microsoft.com/office/drawing/2010/main" val="0"/>
              </a:ext>
            </a:extLst>
          </a:blip>
          <a:srcRect l="14584" t="30769" r="53685" b="57053"/>
          <a:stretch>
            <a:fillRect/>
          </a:stretch>
        </p:blipFill>
        <p:spPr bwMode="auto">
          <a:xfrm>
            <a:off x="1971447" y="176213"/>
            <a:ext cx="2381250" cy="5619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34E24CD-0609-42F9-9D02-9C9562ED5AF1}"/>
              </a:ext>
            </a:extLst>
          </p:cNvPr>
          <p:cNvCxnSpPr/>
          <p:nvPr/>
        </p:nvCxnSpPr>
        <p:spPr>
          <a:xfrm>
            <a:off x="1600200" y="685800"/>
            <a:ext cx="8991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7571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44766" y="1415665"/>
            <a:ext cx="6623035" cy="3931920"/>
          </a:xfrm>
          <a:solidFill>
            <a:schemeClr val="tx1"/>
          </a:solidFill>
        </p:spPr>
        <p:txBody>
          <a:bodyPr>
            <a:normAutofit fontScale="32500" lnSpcReduction="20000"/>
          </a:bodyPr>
          <a:lstStyle/>
          <a:p>
            <a:pPr marL="0" indent="0">
              <a:buNone/>
              <a:defRPr/>
            </a:pPr>
            <a:endParaRPr lang="en-US" sz="2400" b="1" dirty="0">
              <a:solidFill>
                <a:schemeClr val="bg1"/>
              </a:solidFill>
            </a:endParaRPr>
          </a:p>
          <a:p>
            <a:pPr marL="0" indent="0">
              <a:buNone/>
              <a:defRPr/>
            </a:pPr>
            <a:r>
              <a:rPr lang="en-US" sz="2400" b="1" dirty="0">
                <a:solidFill>
                  <a:schemeClr val="bg1"/>
                </a:solidFill>
              </a:rPr>
              <a:t>    </a:t>
            </a:r>
            <a:r>
              <a:rPr lang="en-US" sz="5100" b="1" dirty="0">
                <a:solidFill>
                  <a:schemeClr val="bg1"/>
                </a:solidFill>
                <a:latin typeface="Arial Black" panose="020B0A04020102020204" pitchFamily="34" charset="0"/>
              </a:rPr>
              <a:t>OTDN Mission</a:t>
            </a:r>
            <a:r>
              <a:rPr lang="en-US" sz="5100" b="1" dirty="0">
                <a:solidFill>
                  <a:schemeClr val="bg1"/>
                </a:solidFill>
                <a:latin typeface="Arial" pitchFamily="34" charset="0"/>
                <a:cs typeface="Arial" charset="0"/>
              </a:rPr>
              <a:t>: </a:t>
            </a:r>
            <a:r>
              <a:rPr lang="en-US" sz="5100" b="1" dirty="0">
                <a:solidFill>
                  <a:schemeClr val="bg1"/>
                </a:solidFill>
              </a:rPr>
              <a:t> </a:t>
            </a:r>
          </a:p>
          <a:p>
            <a:pPr marL="0" indent="0" algn="ctr">
              <a:buNone/>
              <a:defRPr/>
            </a:pPr>
            <a:endParaRPr lang="en-US" sz="3800" b="1" i="1" dirty="0">
              <a:solidFill>
                <a:schemeClr val="bg1"/>
              </a:solidFill>
            </a:endParaRPr>
          </a:p>
          <a:p>
            <a:pPr marL="0" indent="0" algn="ctr">
              <a:buNone/>
              <a:defRPr/>
            </a:pPr>
            <a:r>
              <a:rPr lang="en-US" sz="3800" b="1" dirty="0">
                <a:solidFill>
                  <a:srgbClr val="FF0000"/>
                </a:solidFill>
                <a:latin typeface="Arial" pitchFamily="34" charset="0"/>
                <a:cs typeface="Arial" charset="0"/>
              </a:rPr>
              <a:t>We are a state-wide workforce development system that helps:</a:t>
            </a:r>
          </a:p>
          <a:p>
            <a:pPr marL="0" indent="0" algn="ctr">
              <a:buNone/>
              <a:defRPr/>
            </a:pPr>
            <a:endParaRPr lang="en-US" sz="3800" b="1" dirty="0">
              <a:solidFill>
                <a:srgbClr val="FF0000"/>
              </a:solidFill>
              <a:latin typeface="Arial" pitchFamily="34" charset="0"/>
              <a:cs typeface="Arial" charset="0"/>
            </a:endParaRPr>
          </a:p>
          <a:p>
            <a:pPr marL="0" indent="0">
              <a:buNone/>
              <a:defRPr/>
            </a:pPr>
            <a:r>
              <a:rPr lang="en-US" sz="2900" b="1" dirty="0">
                <a:solidFill>
                  <a:schemeClr val="bg1"/>
                </a:solidFill>
                <a:latin typeface="Arial" pitchFamily="34" charset="0"/>
                <a:cs typeface="Arial" charset="0"/>
              </a:rPr>
              <a:t>Individuals:</a:t>
            </a:r>
            <a:r>
              <a:rPr lang="en-US" sz="2900" b="1" dirty="0">
                <a:solidFill>
                  <a:srgbClr val="FF0000"/>
                </a:solidFill>
                <a:latin typeface="Arial" pitchFamily="34" charset="0"/>
                <a:cs typeface="Arial" charset="0"/>
              </a:rPr>
              <a:t> Earn industry recognized certifications through education and testing</a:t>
            </a:r>
          </a:p>
          <a:p>
            <a:pPr marL="0" indent="0">
              <a:buNone/>
              <a:defRPr/>
            </a:pPr>
            <a:endParaRPr lang="en-US" sz="2900" b="1" dirty="0">
              <a:solidFill>
                <a:srgbClr val="FF0000"/>
              </a:solidFill>
              <a:latin typeface="Arial" pitchFamily="34" charset="0"/>
              <a:cs typeface="Arial" charset="0"/>
            </a:endParaRPr>
          </a:p>
          <a:p>
            <a:pPr marL="0" indent="0">
              <a:buNone/>
              <a:defRPr/>
            </a:pPr>
            <a:r>
              <a:rPr lang="en-US" sz="2900" b="1" dirty="0">
                <a:solidFill>
                  <a:schemeClr val="bg1"/>
                </a:solidFill>
                <a:latin typeface="Arial" pitchFamily="34" charset="0"/>
                <a:cs typeface="Arial" charset="0"/>
              </a:rPr>
              <a:t>Businesses and Organizations: </a:t>
            </a:r>
            <a:r>
              <a:rPr lang="en-US" sz="2900" b="1" dirty="0">
                <a:solidFill>
                  <a:srgbClr val="FF0000"/>
                </a:solidFill>
                <a:latin typeface="Arial" pitchFamily="34" charset="0"/>
                <a:cs typeface="Arial" charset="0"/>
              </a:rPr>
              <a:t>Hire, develop and promote the right persons</a:t>
            </a:r>
          </a:p>
          <a:p>
            <a:pPr marL="0" indent="0">
              <a:buNone/>
              <a:defRPr/>
            </a:pPr>
            <a:endParaRPr lang="en-US" sz="2900" b="1" dirty="0">
              <a:solidFill>
                <a:srgbClr val="FF0000"/>
              </a:solidFill>
              <a:latin typeface="Arial" pitchFamily="34" charset="0"/>
              <a:cs typeface="Arial" charset="0"/>
            </a:endParaRPr>
          </a:p>
          <a:p>
            <a:pPr marL="0" indent="0">
              <a:buNone/>
              <a:defRPr/>
            </a:pPr>
            <a:r>
              <a:rPr lang="en-US" sz="2900" b="1" dirty="0">
                <a:solidFill>
                  <a:schemeClr val="bg1"/>
                </a:solidFill>
                <a:latin typeface="Arial" pitchFamily="34" charset="0"/>
                <a:cs typeface="Arial" charset="0"/>
              </a:rPr>
              <a:t>Member Schools: </a:t>
            </a:r>
            <a:r>
              <a:rPr lang="en-US" sz="2900" b="1" dirty="0">
                <a:solidFill>
                  <a:srgbClr val="FF0000"/>
                </a:solidFill>
                <a:latin typeface="Arial" pitchFamily="34" charset="0"/>
                <a:cs typeface="Arial" charset="0"/>
              </a:rPr>
              <a:t>Access products/services from leading national and international human capital development companies, at affordable prices</a:t>
            </a:r>
          </a:p>
          <a:p>
            <a:pPr marL="0" indent="0" algn="ctr">
              <a:buNone/>
              <a:defRPr/>
            </a:pPr>
            <a:r>
              <a:rPr lang="en-US" sz="2900" b="1" dirty="0">
                <a:solidFill>
                  <a:srgbClr val="FF0000"/>
                </a:solidFill>
                <a:latin typeface="Arial" pitchFamily="34" charset="0"/>
                <a:cs typeface="Arial" charset="0"/>
              </a:rPr>
              <a:t> </a:t>
            </a:r>
          </a:p>
          <a:p>
            <a:pPr marL="0" indent="0" algn="ctr">
              <a:buNone/>
              <a:defRPr/>
            </a:pPr>
            <a:r>
              <a:rPr lang="en-US" b="1" dirty="0">
                <a:solidFill>
                  <a:srgbClr val="FF0000"/>
                </a:solidFill>
                <a:latin typeface="Arial" pitchFamily="34" charset="0"/>
                <a:cs typeface="Arial" charset="0"/>
              </a:rPr>
              <a:t>  </a:t>
            </a:r>
          </a:p>
          <a:p>
            <a:pPr marL="0" indent="0">
              <a:buNone/>
              <a:defRPr/>
            </a:pPr>
            <a:endParaRPr lang="en-US" b="1" dirty="0">
              <a:solidFill>
                <a:srgbClr val="FF0000"/>
              </a:solidFill>
              <a:latin typeface="Arial" pitchFamily="34" charset="0"/>
              <a:cs typeface="Arial" charset="0"/>
            </a:endParaRPr>
          </a:p>
          <a:p>
            <a:pPr marL="0" indent="0">
              <a:buNone/>
              <a:defRPr/>
            </a:pPr>
            <a:endParaRPr lang="en-US" sz="1800" b="1" dirty="0">
              <a:solidFill>
                <a:srgbClr val="FF0000"/>
              </a:solidFill>
              <a:latin typeface="Arial" pitchFamily="34" charset="0"/>
              <a:cs typeface="Arial" charset="0"/>
            </a:endParaRPr>
          </a:p>
          <a:p>
            <a:pPr marL="0" indent="0">
              <a:buNone/>
              <a:defRPr/>
            </a:pPr>
            <a:r>
              <a:rPr lang="en-US" sz="1800" b="1" dirty="0">
                <a:solidFill>
                  <a:srgbClr val="FF0000"/>
                </a:solidFill>
                <a:latin typeface="Arial" pitchFamily="34" charset="0"/>
                <a:cs typeface="Arial" charset="0"/>
              </a:rPr>
              <a:t> </a:t>
            </a:r>
          </a:p>
          <a:p>
            <a:pPr marL="0" indent="0">
              <a:buNone/>
              <a:defRPr/>
            </a:pPr>
            <a:endParaRPr lang="en-US" sz="1800" b="1" dirty="0">
              <a:solidFill>
                <a:srgbClr val="FF0000"/>
              </a:solidFill>
              <a:latin typeface="Arial" pitchFamily="34" charset="0"/>
              <a:cs typeface="Arial" charset="0"/>
            </a:endParaRPr>
          </a:p>
          <a:p>
            <a:pPr marL="0" indent="0">
              <a:buNone/>
              <a:defRPr/>
            </a:pPr>
            <a:endParaRPr lang="en-US" sz="1800" b="1" dirty="0">
              <a:solidFill>
                <a:srgbClr val="CC0099"/>
              </a:solidFill>
              <a:latin typeface="Arial" pitchFamily="34" charset="0"/>
              <a:cs typeface="Arial" charset="0"/>
            </a:endParaRPr>
          </a:p>
          <a:p>
            <a:pPr marL="0" indent="0">
              <a:buNone/>
              <a:defRPr/>
            </a:pPr>
            <a:endParaRPr lang="en-US" sz="1800" b="1" dirty="0">
              <a:solidFill>
                <a:srgbClr val="CC0099"/>
              </a:solidFill>
              <a:latin typeface="Arial" pitchFamily="34" charset="0"/>
              <a:cs typeface="Arial" charset="0"/>
            </a:endParaRPr>
          </a:p>
          <a:p>
            <a:pPr>
              <a:defRPr/>
            </a:pPr>
            <a:endParaRPr lang="en-US" sz="2000" dirty="0"/>
          </a:p>
        </p:txBody>
      </p:sp>
      <p:pic>
        <p:nvPicPr>
          <p:cNvPr id="4" name="Picture 15"/>
          <p:cNvPicPr>
            <a:picLocks noChangeAspect="1" noChangeArrowheads="1"/>
          </p:cNvPicPr>
          <p:nvPr/>
        </p:nvPicPr>
        <p:blipFill>
          <a:blip r:embed="rId3">
            <a:extLst>
              <a:ext uri="{28A0092B-C50C-407E-A947-70E740481C1C}">
                <a14:useLocalDpi xmlns:a14="http://schemas.microsoft.com/office/drawing/2010/main" val="0"/>
              </a:ext>
            </a:extLst>
          </a:blip>
          <a:srcRect l="14584" t="30769" r="53685" b="57053"/>
          <a:stretch>
            <a:fillRect/>
          </a:stretch>
        </p:blipFill>
        <p:spPr bwMode="auto">
          <a:xfrm>
            <a:off x="1971447" y="176213"/>
            <a:ext cx="2381250" cy="5619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C16B22A-0D0A-4D2F-A5AE-A0FD193A2650}"/>
              </a:ext>
            </a:extLst>
          </p:cNvPr>
          <p:cNvSpPr/>
          <p:nvPr/>
        </p:nvSpPr>
        <p:spPr>
          <a:xfrm>
            <a:off x="3984171" y="4572001"/>
            <a:ext cx="5825700" cy="151828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0" name="Picture 8" descr="Workforce Development Issues: Growth and Justice">
            <a:extLst>
              <a:ext uri="{FF2B5EF4-FFF2-40B4-BE49-F238E27FC236}">
                <a16:creationId xmlns:a16="http://schemas.microsoft.com/office/drawing/2014/main" id="{850C1BAF-17E3-4DAE-8E3F-B9435E05FA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5721" y="4684645"/>
            <a:ext cx="5562600" cy="132588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B38396B4-3075-4A97-B717-82EC01A3BA01}"/>
              </a:ext>
            </a:extLst>
          </p:cNvPr>
          <p:cNvCxnSpPr/>
          <p:nvPr/>
        </p:nvCxnSpPr>
        <p:spPr>
          <a:xfrm>
            <a:off x="1600200" y="685800"/>
            <a:ext cx="8991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9351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5"/>
          <p:cNvPicPr>
            <a:picLocks noChangeAspect="1" noChangeArrowheads="1"/>
          </p:cNvPicPr>
          <p:nvPr/>
        </p:nvPicPr>
        <p:blipFill>
          <a:blip r:embed="rId3">
            <a:extLst>
              <a:ext uri="{28A0092B-C50C-407E-A947-70E740481C1C}">
                <a14:useLocalDpi xmlns:a14="http://schemas.microsoft.com/office/drawing/2010/main" val="0"/>
              </a:ext>
            </a:extLst>
          </a:blip>
          <a:srcRect l="14584" t="30769" r="53685" b="57053"/>
          <a:stretch>
            <a:fillRect/>
          </a:stretch>
        </p:blipFill>
        <p:spPr bwMode="auto">
          <a:xfrm>
            <a:off x="1971447" y="176213"/>
            <a:ext cx="2381250" cy="561975"/>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1600200" y="685800"/>
            <a:ext cx="8991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itle 1"/>
          <p:cNvSpPr txBox="1">
            <a:spLocks/>
          </p:cNvSpPr>
          <p:nvPr/>
        </p:nvSpPr>
        <p:spPr>
          <a:xfrm>
            <a:off x="1600200" y="357915"/>
            <a:ext cx="8991600" cy="996948"/>
          </a:xfrm>
          <a:prstGeom prst="rect">
            <a:avLst/>
          </a:prstGeom>
        </p:spPr>
        <p:txBody>
          <a:bodyPr bIns="91440" anchor="b" anchorCtr="0">
            <a:norm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altLang="en-US" sz="3200" b="1" dirty="0">
                <a:solidFill>
                  <a:srgbClr val="9B2D1F"/>
                </a:solidFill>
                <a:latin typeface="Arial" panose="020B0604020202020204" pitchFamily="34" charset="0"/>
                <a:cs typeface="Arial" panose="020B0604020202020204" pitchFamily="34" charset="0"/>
              </a:rPr>
              <a:t>History</a:t>
            </a:r>
          </a:p>
        </p:txBody>
      </p:sp>
      <p:sp>
        <p:nvSpPr>
          <p:cNvPr id="23" name="Content Placeholder 2"/>
          <p:cNvSpPr>
            <a:spLocks noGrp="1"/>
          </p:cNvSpPr>
          <p:nvPr>
            <p:ph sz="quarter" idx="1"/>
          </p:nvPr>
        </p:nvSpPr>
        <p:spPr>
          <a:xfrm>
            <a:off x="1828801" y="2057400"/>
            <a:ext cx="8610599" cy="4343400"/>
          </a:xfrm>
        </p:spPr>
        <p:txBody>
          <a:bodyPr>
            <a:normAutofit/>
          </a:bodyPr>
          <a:lstStyle/>
          <a:p>
            <a:pPr marL="502920" indent="-342900">
              <a:spcBef>
                <a:spcPts val="370"/>
              </a:spcBef>
              <a:buSzPct val="100000"/>
              <a:buFont typeface="Wingdings" panose="05000000000000000000" pitchFamily="2" charset="2"/>
              <a:buChar char="Ø"/>
              <a:defRPr/>
            </a:pPr>
            <a:endParaRPr lang="en-US" sz="2200" b="1" dirty="0">
              <a:latin typeface="Calibri" panose="020F0502020204030204" pitchFamily="34" charset="0"/>
              <a:cs typeface="Arial" panose="020B0604020202020204" pitchFamily="34" charset="0"/>
            </a:endParaRPr>
          </a:p>
          <a:p>
            <a:pPr marL="502920" indent="-342900">
              <a:spcBef>
                <a:spcPts val="370"/>
              </a:spcBef>
              <a:buSzPct val="100000"/>
              <a:defRPr/>
            </a:pPr>
            <a:endParaRPr lang="en-US" sz="2300" dirty="0">
              <a:latin typeface="Calibri" panose="020F0502020204030204" pitchFamily="34" charset="0"/>
              <a:cs typeface="Arial" panose="020B0604020202020204" pitchFamily="34" charset="0"/>
            </a:endParaRPr>
          </a:p>
          <a:p>
            <a:pPr marL="319088" lvl="1" indent="0">
              <a:buNone/>
              <a:defRPr/>
            </a:pPr>
            <a:endParaRPr lang="en-US" dirty="0"/>
          </a:p>
        </p:txBody>
      </p:sp>
      <p:graphicFrame>
        <p:nvGraphicFramePr>
          <p:cNvPr id="2" name="Diagram 1"/>
          <p:cNvGraphicFramePr/>
          <p:nvPr/>
        </p:nvGraphicFramePr>
        <p:xfrm>
          <a:off x="1600200" y="1219200"/>
          <a:ext cx="8991600" cy="91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EE153E7D-B7B5-4B14-0878-74156E970FAB}"/>
              </a:ext>
            </a:extLst>
          </p:cNvPr>
          <p:cNvSpPr txBox="1"/>
          <p:nvPr/>
        </p:nvSpPr>
        <p:spPr>
          <a:xfrm>
            <a:off x="1752602" y="2195738"/>
            <a:ext cx="8610599" cy="4463594"/>
          </a:xfrm>
          <a:prstGeom prst="rect">
            <a:avLst/>
          </a:prstGeom>
          <a:noFill/>
        </p:spPr>
        <p:txBody>
          <a:bodyPr wrap="square" rtlCol="0">
            <a:spAutoFit/>
          </a:bodyPr>
          <a:lstStyle/>
          <a:p>
            <a:pPr marL="502920" indent="-342900">
              <a:lnSpc>
                <a:spcPct val="120000"/>
              </a:lnSpc>
              <a:buSzPct val="100000"/>
              <a:buFont typeface="Wingdings" panose="05000000000000000000" pitchFamily="2" charset="2"/>
              <a:buChar char="Ø"/>
              <a:defRPr/>
            </a:pPr>
            <a:r>
              <a:rPr lang="en-US" sz="1400" b="1" dirty="0">
                <a:latin typeface="Arial" panose="020B0604020202020204" pitchFamily="34" charset="0"/>
                <a:cs typeface="Arial" panose="020B0604020202020204" pitchFamily="34" charset="0"/>
              </a:rPr>
              <a:t>2000:</a:t>
            </a:r>
            <a:r>
              <a:rPr lang="en-US" sz="1400" dirty="0">
                <a:latin typeface="Arial" panose="020B0604020202020204" pitchFamily="34" charset="0"/>
                <a:cs typeface="Arial" panose="020B0604020202020204" pitchFamily="34" charset="0"/>
              </a:rPr>
              <a:t> LCCC receives grant from ODHE (Ohio Dept. of Higher Education) (formerly Ohio Board of Regents) to research talent development products &amp; services offered at two-year colleges</a:t>
            </a:r>
          </a:p>
          <a:p>
            <a:pPr marL="502920" indent="-342900">
              <a:lnSpc>
                <a:spcPct val="120000"/>
              </a:lnSpc>
              <a:buSzPct val="100000"/>
              <a:buFont typeface="Wingdings" panose="05000000000000000000" pitchFamily="2" charset="2"/>
              <a:buChar char="Ø"/>
              <a:defRPr/>
            </a:pPr>
            <a:r>
              <a:rPr lang="en-US" sz="1400" b="1" dirty="0">
                <a:latin typeface="Arial" panose="020B0604020202020204" pitchFamily="34" charset="0"/>
                <a:cs typeface="Arial" panose="020B0604020202020204" pitchFamily="34" charset="0"/>
              </a:rPr>
              <a:t>2001</a:t>
            </a:r>
            <a:r>
              <a:rPr lang="en-US" sz="1400" dirty="0">
                <a:latin typeface="Arial" panose="020B0604020202020204" pitchFamily="34" charset="0"/>
                <a:cs typeface="Arial" panose="020B0604020202020204" pitchFamily="34" charset="0"/>
              </a:rPr>
              <a:t>: ODHE funds creation of </a:t>
            </a:r>
            <a:r>
              <a:rPr lang="en-US" sz="1400" dirty="0" err="1">
                <a:latin typeface="Arial" panose="020B0604020202020204" pitchFamily="34" charset="0"/>
                <a:cs typeface="Arial" panose="020B0604020202020204" pitchFamily="34" charset="0"/>
              </a:rPr>
              <a:t>SkillsMax</a:t>
            </a:r>
            <a:r>
              <a:rPr lang="en-US" sz="1400" dirty="0">
                <a:latin typeface="Arial" panose="020B0604020202020204" pitchFamily="34" charset="0"/>
                <a:cs typeface="Arial" panose="020B0604020202020204" pitchFamily="34" charset="0"/>
              </a:rPr>
              <a:t> Resource Center and 10 colleges launch </a:t>
            </a:r>
            <a:r>
              <a:rPr lang="en-US" sz="1400" dirty="0" err="1">
                <a:latin typeface="Arial" panose="020B0604020202020204" pitchFamily="34" charset="0"/>
                <a:cs typeface="Arial" panose="020B0604020202020204" pitchFamily="34" charset="0"/>
              </a:rPr>
              <a:t>SkillsMax</a:t>
            </a:r>
            <a:r>
              <a:rPr lang="en-US" sz="1400" dirty="0">
                <a:latin typeface="Arial" panose="020B0604020202020204" pitchFamily="34" charset="0"/>
                <a:cs typeface="Arial" panose="020B0604020202020204" pitchFamily="34" charset="0"/>
              </a:rPr>
              <a:t> Centers</a:t>
            </a:r>
          </a:p>
          <a:p>
            <a:pPr marL="502920" indent="-342900">
              <a:lnSpc>
                <a:spcPct val="120000"/>
              </a:lnSpc>
              <a:buSzPct val="100000"/>
              <a:buFont typeface="Wingdings" panose="05000000000000000000" pitchFamily="2" charset="2"/>
              <a:buChar char="Ø"/>
              <a:defRPr/>
            </a:pPr>
            <a:r>
              <a:rPr lang="en-US" sz="1400" b="1" dirty="0">
                <a:latin typeface="Arial" panose="020B0604020202020204" pitchFamily="34" charset="0"/>
                <a:cs typeface="Arial" panose="020B0604020202020204" pitchFamily="34" charset="0"/>
              </a:rPr>
              <a:t>2004</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SkillsMax</a:t>
            </a:r>
            <a:r>
              <a:rPr lang="en-US" sz="1400" dirty="0">
                <a:latin typeface="Arial" panose="020B0604020202020204" pitchFamily="34" charset="0"/>
                <a:cs typeface="Arial" panose="020B0604020202020204" pitchFamily="34" charset="0"/>
              </a:rPr>
              <a:t> Centers increase to 20 </a:t>
            </a:r>
          </a:p>
          <a:p>
            <a:pPr marL="502920" indent="-342900">
              <a:lnSpc>
                <a:spcPct val="120000"/>
              </a:lnSpc>
              <a:buSzPct val="100000"/>
              <a:buFont typeface="Wingdings" panose="05000000000000000000" pitchFamily="2" charset="2"/>
              <a:buChar char="Ø"/>
              <a:defRPr/>
            </a:pPr>
            <a:r>
              <a:rPr lang="en-US" sz="1400" b="1" dirty="0">
                <a:latin typeface="Arial" panose="020B0604020202020204" pitchFamily="34" charset="0"/>
                <a:cs typeface="Arial" panose="020B0604020202020204" pitchFamily="34" charset="0"/>
              </a:rPr>
              <a:t>2006</a:t>
            </a:r>
            <a:r>
              <a:rPr lang="en-US" sz="1400" dirty="0">
                <a:latin typeface="Arial" panose="020B0604020202020204" pitchFamily="34" charset="0"/>
                <a:cs typeface="Arial" panose="020B0604020202020204" pitchFamily="34" charset="0"/>
              </a:rPr>
              <a:t>: ODHE funding begins to decrease each year</a:t>
            </a:r>
          </a:p>
          <a:p>
            <a:pPr marL="502920" indent="-342900">
              <a:lnSpc>
                <a:spcPct val="120000"/>
              </a:lnSpc>
              <a:buSzPct val="100000"/>
              <a:buFont typeface="Wingdings" panose="05000000000000000000" pitchFamily="2" charset="2"/>
              <a:buChar char="Ø"/>
              <a:defRPr/>
            </a:pPr>
            <a:r>
              <a:rPr lang="en-US" sz="1400" b="1" dirty="0">
                <a:latin typeface="Arial" panose="020B0604020202020204" pitchFamily="34" charset="0"/>
                <a:cs typeface="Arial" panose="020B0604020202020204" pitchFamily="34" charset="0"/>
              </a:rPr>
              <a:t>2009</a:t>
            </a:r>
            <a:r>
              <a:rPr lang="en-US" sz="1400" dirty="0">
                <a:latin typeface="Arial" panose="020B0604020202020204" pitchFamily="34" charset="0"/>
                <a:cs typeface="Arial" panose="020B0604020202020204" pitchFamily="34" charset="0"/>
              </a:rPr>
              <a:t>: ODHE funding ends, 3 other Resource Centers cease operations; Ohio Technical Centers (OTCs) (formerly Adult Career Centers) move from reporting to Ohio Department of Education to ODHE; </a:t>
            </a:r>
            <a:r>
              <a:rPr lang="en-US" sz="1400" dirty="0" err="1">
                <a:latin typeface="Arial" panose="020B0604020202020204" pitchFamily="34" charset="0"/>
                <a:cs typeface="Arial" panose="020B0604020202020204" pitchFamily="34" charset="0"/>
              </a:rPr>
              <a:t>SkillsMax</a:t>
            </a:r>
            <a:r>
              <a:rPr lang="en-US" sz="1400" dirty="0">
                <a:latin typeface="Arial" panose="020B0604020202020204" pitchFamily="34" charset="0"/>
                <a:cs typeface="Arial" panose="020B0604020202020204" pitchFamily="34" charset="0"/>
              </a:rPr>
              <a:t> evolves into USO TDN (University System of Ohio Talent Development Network), a membership organization open to two-year colleges and OTCs, funded by membership fees and a direct customer contract </a:t>
            </a:r>
          </a:p>
          <a:p>
            <a:pPr marL="502920" indent="-342900">
              <a:lnSpc>
                <a:spcPct val="120000"/>
              </a:lnSpc>
              <a:buSzPct val="100000"/>
              <a:buFont typeface="Wingdings" panose="05000000000000000000" pitchFamily="2" charset="2"/>
              <a:buChar char="Ø"/>
              <a:defRPr/>
            </a:pPr>
            <a:r>
              <a:rPr lang="en-US" sz="1400" b="1" dirty="0">
                <a:latin typeface="Arial" panose="020B0604020202020204" pitchFamily="34" charset="0"/>
                <a:cs typeface="Arial" panose="020B0604020202020204" pitchFamily="34" charset="0"/>
              </a:rPr>
              <a:t>2016</a:t>
            </a:r>
            <a:r>
              <a:rPr lang="en-US" sz="1400" dirty="0">
                <a:latin typeface="Arial" panose="020B0604020202020204" pitchFamily="34" charset="0"/>
                <a:cs typeface="Arial" panose="020B0604020202020204" pitchFamily="34" charset="0"/>
              </a:rPr>
              <a:t>: Name change to Ohio Talent Development Network (OTDN), 48 Ohio public two-year colleges and OTC members</a:t>
            </a:r>
          </a:p>
          <a:p>
            <a:pPr marL="502920" indent="-342900">
              <a:lnSpc>
                <a:spcPct val="120000"/>
              </a:lnSpc>
              <a:buSzPct val="100000"/>
              <a:buFont typeface="Wingdings" panose="05000000000000000000" pitchFamily="2" charset="2"/>
              <a:buChar char="Ø"/>
              <a:defRPr/>
            </a:pPr>
            <a:r>
              <a:rPr lang="en-US" sz="1400" b="1" dirty="0">
                <a:latin typeface="Arial" panose="020B0604020202020204" pitchFamily="34" charset="0"/>
                <a:cs typeface="Arial" panose="020B0604020202020204" pitchFamily="34" charset="0"/>
              </a:rPr>
              <a:t>2019</a:t>
            </a:r>
            <a:r>
              <a:rPr lang="en-US" sz="1400" dirty="0">
                <a:latin typeface="Arial" panose="020B0604020202020204" pitchFamily="34" charset="0"/>
                <a:cs typeface="Arial" panose="020B0604020202020204" pitchFamily="34" charset="0"/>
              </a:rPr>
              <a:t>: Implementation of transaction fees to help sustain the OTDN</a:t>
            </a:r>
          </a:p>
          <a:p>
            <a:pPr marL="502920" indent="-342900">
              <a:lnSpc>
                <a:spcPct val="120000"/>
              </a:lnSpc>
              <a:buSzPct val="100000"/>
              <a:buFont typeface="Wingdings" panose="05000000000000000000" pitchFamily="2" charset="2"/>
              <a:buChar char="Ø"/>
              <a:defRPr/>
            </a:pPr>
            <a:r>
              <a:rPr lang="en-US" sz="1400" b="1" dirty="0">
                <a:latin typeface="Arial" panose="020B0604020202020204" pitchFamily="34" charset="0"/>
                <a:cs typeface="Arial" panose="020B0604020202020204" pitchFamily="34" charset="0"/>
              </a:rPr>
              <a:t>2020: </a:t>
            </a:r>
            <a:r>
              <a:rPr lang="en-US" sz="1400" dirty="0">
                <a:latin typeface="Arial" panose="020B0604020202020204" pitchFamily="34" charset="0"/>
                <a:cs typeface="Arial" panose="020B0604020202020204" pitchFamily="34" charset="0"/>
              </a:rPr>
              <a:t>Membership expanded to include Ohio public universities</a:t>
            </a:r>
          </a:p>
          <a:p>
            <a:pPr marL="502920" indent="-342900">
              <a:lnSpc>
                <a:spcPct val="120000"/>
              </a:lnSpc>
              <a:buSzPct val="100000"/>
              <a:buFont typeface="Wingdings" panose="05000000000000000000" pitchFamily="2" charset="2"/>
              <a:buChar char="Ø"/>
              <a:defRPr/>
            </a:pPr>
            <a:r>
              <a:rPr lang="en-US" sz="1400" b="1" dirty="0">
                <a:latin typeface="Arial" panose="020B0604020202020204" pitchFamily="34" charset="0"/>
                <a:cs typeface="Arial" panose="020B0604020202020204" pitchFamily="34" charset="0"/>
              </a:rPr>
              <a:t>2021</a:t>
            </a:r>
            <a:r>
              <a:rPr lang="en-US" sz="1400" dirty="0">
                <a:latin typeface="Arial" panose="020B0604020202020204" pitchFamily="34" charset="0"/>
                <a:cs typeface="Arial" panose="020B0604020202020204" pitchFamily="34" charset="0"/>
              </a:rPr>
              <a:t>: Shawnee State University joins the OTDN</a:t>
            </a:r>
          </a:p>
          <a:p>
            <a:pPr marL="502920" indent="-342900">
              <a:lnSpc>
                <a:spcPct val="120000"/>
              </a:lnSpc>
              <a:buSzPct val="100000"/>
              <a:buFont typeface="Wingdings" panose="05000000000000000000" pitchFamily="2" charset="2"/>
              <a:buChar char="Ø"/>
              <a:defRPr/>
            </a:pPr>
            <a:r>
              <a:rPr lang="en-US" sz="1400" b="1" dirty="0">
                <a:latin typeface="Arial" panose="020B0604020202020204" pitchFamily="34" charset="0"/>
                <a:cs typeface="Arial" panose="020B0604020202020204" pitchFamily="34" charset="0"/>
              </a:rPr>
              <a:t>2023</a:t>
            </a:r>
            <a:r>
              <a:rPr lang="en-US" sz="1400" dirty="0">
                <a:latin typeface="Arial" panose="020B0604020202020204" pitchFamily="34" charset="0"/>
                <a:cs typeface="Arial" panose="020B0604020202020204" pitchFamily="34" charset="0"/>
              </a:rPr>
              <a:t>: OTDN expands to 51 members</a:t>
            </a:r>
          </a:p>
          <a:p>
            <a:pPr marL="502920" indent="-342900">
              <a:lnSpc>
                <a:spcPct val="120000"/>
              </a:lnSpc>
              <a:buSzPct val="100000"/>
              <a:buFont typeface="Wingdings" panose="05000000000000000000" pitchFamily="2" charset="2"/>
              <a:buChar char="Ø"/>
              <a:defRPr/>
            </a:pPr>
            <a:r>
              <a:rPr lang="en-US" sz="1400" b="1" dirty="0">
                <a:latin typeface="Arial" panose="020B0604020202020204" pitchFamily="34" charset="0"/>
                <a:cs typeface="Arial" panose="020B0604020202020204" pitchFamily="34" charset="0"/>
              </a:rPr>
              <a:t>2025: </a:t>
            </a:r>
            <a:r>
              <a:rPr lang="en-US" sz="1400" dirty="0">
                <a:latin typeface="Arial" panose="020B0604020202020204" pitchFamily="34" charset="0"/>
                <a:cs typeface="Arial" panose="020B0604020202020204" pitchFamily="34" charset="0"/>
              </a:rPr>
              <a:t>Central Ohio Technical College joins the OTDN</a:t>
            </a:r>
          </a:p>
        </p:txBody>
      </p:sp>
    </p:spTree>
    <p:extLst>
      <p:ext uri="{BB962C8B-B14F-4D97-AF65-F5344CB8AC3E}">
        <p14:creationId xmlns:p14="http://schemas.microsoft.com/office/powerpoint/2010/main" val="35411628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AIOxJhb.PtGFSUlKbkJcRw"/>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MC_PP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1_CSCC_16x9_ratio">
  <a:themeElements>
    <a:clrScheme name="CSCC color palette">
      <a:dk1>
        <a:srgbClr val="00749B"/>
      </a:dk1>
      <a:lt1>
        <a:srgbClr val="FFFFFF"/>
      </a:lt1>
      <a:dk2>
        <a:srgbClr val="003D52"/>
      </a:dk2>
      <a:lt2>
        <a:srgbClr val="A0ABAA"/>
      </a:lt2>
      <a:accent1>
        <a:srgbClr val="00A4B5"/>
      </a:accent1>
      <a:accent2>
        <a:srgbClr val="99DAE9"/>
      </a:accent2>
      <a:accent3>
        <a:srgbClr val="FFB81C"/>
      </a:accent3>
      <a:accent4>
        <a:srgbClr val="D2D654"/>
      </a:accent4>
      <a:accent5>
        <a:srgbClr val="78BD20"/>
      </a:accent5>
      <a:accent6>
        <a:srgbClr val="636569"/>
      </a:accent6>
      <a:hlink>
        <a:srgbClr val="00A4B5"/>
      </a:hlink>
      <a:folHlink>
        <a:srgbClr val="99DAE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87EC51ED2B6844A82AB32FC0F9248B" ma:contentTypeVersion="16" ma:contentTypeDescription="Create a new document." ma:contentTypeScope="" ma:versionID="07ea60633b2b11ce6b270eca754c75b8">
  <xsd:schema xmlns:xsd="http://www.w3.org/2001/XMLSchema" xmlns:xs="http://www.w3.org/2001/XMLSchema" xmlns:p="http://schemas.microsoft.com/office/2006/metadata/properties" xmlns:ns2="898e130b-c41d-43b3-a2e9-0367076db2b0" xmlns:ns3="1671a269-1779-4073-b3e6-1550449daca2" targetNamespace="http://schemas.microsoft.com/office/2006/metadata/properties" ma:root="true" ma:fieldsID="fd8ce745d42228064c886b9bf223bd62" ns2:_="" ns3:_="">
    <xsd:import namespace="898e130b-c41d-43b3-a2e9-0367076db2b0"/>
    <xsd:import namespace="1671a269-1779-4073-b3e6-1550449daca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8e130b-c41d-43b3-a2e9-0367076db2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b393d6e-3e21-401c-be66-9c7b90428da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71a269-1779-4073-b3e6-1550449daca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56edcbe-ffad-439b-8f6b-171a06ab1d93}" ma:internalName="TaxCatchAll" ma:showField="CatchAllData" ma:web="1671a269-1779-4073-b3e6-1550449daca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98e130b-c41d-43b3-a2e9-0367076db2b0">
      <Terms xmlns="http://schemas.microsoft.com/office/infopath/2007/PartnerControls"/>
    </lcf76f155ced4ddcb4097134ff3c332f>
    <TaxCatchAll xmlns="1671a269-1779-4073-b3e6-1550449daca2" xsi:nil="true"/>
  </documentManagement>
</p:properties>
</file>

<file path=customXml/itemProps1.xml><?xml version="1.0" encoding="utf-8"?>
<ds:datastoreItem xmlns:ds="http://schemas.openxmlformats.org/officeDocument/2006/customXml" ds:itemID="{1D32C81E-03DF-4C79-A517-8C1F424B7B54}">
  <ds:schemaRefs>
    <ds:schemaRef ds:uri="http://schemas.microsoft.com/sharepoint/v3/contenttype/forms"/>
  </ds:schemaRefs>
</ds:datastoreItem>
</file>

<file path=customXml/itemProps2.xml><?xml version="1.0" encoding="utf-8"?>
<ds:datastoreItem xmlns:ds="http://schemas.openxmlformats.org/officeDocument/2006/customXml" ds:itemID="{BC757F2E-6A33-4B01-9EAA-FB34C95A41CF}">
  <ds:schemaRefs>
    <ds:schemaRef ds:uri="1671a269-1779-4073-b3e6-1550449daca2"/>
    <ds:schemaRef ds:uri="898e130b-c41d-43b3-a2e9-0367076db2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29FD2D6-7ED4-4B17-81FC-5D9C00427523}">
  <ds:schemaRefs>
    <ds:schemaRef ds:uri="898e130b-c41d-43b3-a2e9-0367076db2b0"/>
    <ds:schemaRef ds:uri="http://schemas.microsoft.com/office/2006/documentManagement/types"/>
    <ds:schemaRef ds:uri="http://schemas.openxmlformats.org/package/2006/metadata/core-properties"/>
    <ds:schemaRef ds:uri="1671a269-1779-4073-b3e6-1550449daca2"/>
    <ds:schemaRef ds:uri="http://purl.org/dc/dcmitype/"/>
    <ds:schemaRef ds:uri="http://purl.org/dc/terms/"/>
    <ds:schemaRef ds:uri="http://schemas.microsoft.com/office/2006/metadata/properties"/>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2084</TotalTime>
  <Words>3245</Words>
  <Application>Microsoft Office PowerPoint</Application>
  <PresentationFormat>Widescreen</PresentationFormat>
  <Paragraphs>513</Paragraphs>
  <Slides>52</Slides>
  <Notes>27</Notes>
  <HiddenSlides>2</HiddenSlides>
  <MMClips>0</MMClips>
  <ScaleCrop>false</ScaleCrop>
  <HeadingPairs>
    <vt:vector size="8" baseType="variant">
      <vt:variant>
        <vt:lpstr>Fonts Used</vt:lpstr>
      </vt:variant>
      <vt:variant>
        <vt:i4>16</vt:i4>
      </vt:variant>
      <vt:variant>
        <vt:lpstr>Theme</vt:lpstr>
      </vt:variant>
      <vt:variant>
        <vt:i4>4</vt:i4>
      </vt:variant>
      <vt:variant>
        <vt:lpstr>Embedded OLE Servers</vt:lpstr>
      </vt:variant>
      <vt:variant>
        <vt:i4>2</vt:i4>
      </vt:variant>
      <vt:variant>
        <vt:lpstr>Slide Titles</vt:lpstr>
      </vt:variant>
      <vt:variant>
        <vt:i4>52</vt:i4>
      </vt:variant>
    </vt:vector>
  </HeadingPairs>
  <TitlesOfParts>
    <vt:vector size="74" baseType="lpstr">
      <vt:lpstr>Aptos</vt:lpstr>
      <vt:lpstr>Arial</vt:lpstr>
      <vt:lpstr>Arial Black</vt:lpstr>
      <vt:lpstr>Avenir Book</vt:lpstr>
      <vt:lpstr>Avenir Heavy</vt:lpstr>
      <vt:lpstr>Calibri</vt:lpstr>
      <vt:lpstr>Calibri Light</vt:lpstr>
      <vt:lpstr>Century Gothic</vt:lpstr>
      <vt:lpstr>Gill Sans MT</vt:lpstr>
      <vt:lpstr>Helvetica</vt:lpstr>
      <vt:lpstr>proxima-nova</vt:lpstr>
      <vt:lpstr>Public Sans</vt:lpstr>
      <vt:lpstr>Public Sans Bold</vt:lpstr>
      <vt:lpstr>Times New Roman</vt:lpstr>
      <vt:lpstr>Wingdings</vt:lpstr>
      <vt:lpstr>Wingdings 2</vt:lpstr>
      <vt:lpstr>Office Theme</vt:lpstr>
      <vt:lpstr>MMC_PP Template</vt:lpstr>
      <vt:lpstr>Custom Design</vt:lpstr>
      <vt:lpstr>1_CSCC_16x9_ratio</vt:lpstr>
      <vt:lpstr>think-cell Slide</vt:lpstr>
      <vt:lpstr>Acrobat Document</vt:lpstr>
      <vt:lpstr>PowerPoint Presentation</vt:lpstr>
      <vt:lpstr>PowerPoint Presentation</vt:lpstr>
      <vt:lpstr>PowerPoint Presentation</vt:lpstr>
      <vt:lpstr>PowerPoint Presentation</vt:lpstr>
      <vt:lpstr>PowerPoint Presentation</vt:lpstr>
      <vt:lpstr>Ohio Talent Development Network(OTDN)</vt:lpstr>
      <vt:lpstr> Agenda:  </vt:lpstr>
      <vt:lpstr>PowerPoint Presentation</vt:lpstr>
      <vt:lpstr>PowerPoint Presentation</vt:lpstr>
      <vt:lpstr>PowerPoint Presentation</vt:lpstr>
      <vt:lpstr>PowerPoint Presentation</vt:lpstr>
      <vt:lpstr>OTDN Resource Center Contact Information</vt:lpstr>
      <vt:lpstr>OTDN Advisory Committee Members</vt:lpstr>
      <vt:lpstr>PowerPoint Presentation</vt:lpstr>
      <vt:lpstr>PowerPoint Presentation</vt:lpstr>
      <vt:lpstr>PowerPoint Presentation</vt:lpstr>
      <vt:lpstr>PowerPoint Presentation</vt:lpstr>
      <vt:lpstr>PowerPoint Presentation</vt:lpstr>
      <vt:lpstr>Membership Open Enrollment</vt:lpstr>
      <vt:lpstr>PowerPoint Presentation</vt:lpstr>
      <vt:lpstr>New Certifications </vt:lpstr>
      <vt:lpstr>PowerPoint Presentation</vt:lpstr>
      <vt:lpstr>PowerPoint Presentation</vt:lpstr>
      <vt:lpstr>New Certifications - Opportunities</vt:lpstr>
      <vt:lpstr>PowerPoint Presentation</vt:lpstr>
      <vt:lpstr>PowerPoint Presentation</vt:lpstr>
      <vt:lpstr>PowerPoint Presentation</vt:lpstr>
      <vt:lpstr>New Assessments</vt:lpstr>
      <vt:lpstr>PowerPoint Presentation</vt:lpstr>
      <vt:lpstr>PowerPoint Presentation</vt:lpstr>
      <vt:lpstr>PowerPoint Presentation</vt:lpstr>
      <vt:lpstr>New Training Programs</vt:lpstr>
      <vt:lpstr>PowerPoint Presentation</vt:lpstr>
      <vt:lpstr>PowerPoint Presentation</vt:lpstr>
      <vt:lpstr>Member School Comments</vt:lpstr>
      <vt:lpstr>Professional Development </vt:lpstr>
      <vt:lpstr>   Professional Development Planning Discussion  2025-2026 FY</vt:lpstr>
      <vt:lpstr>Professional Development Planning Discussion  2025-2026 FY</vt:lpstr>
      <vt:lpstr>the power of partnership Driving Growth Through Employer-Education Collaboration</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Tenhover</dc:creator>
  <cp:lastModifiedBy>Courtney Tenhover</cp:lastModifiedBy>
  <cp:revision>11</cp:revision>
  <dcterms:created xsi:type="dcterms:W3CDTF">2025-01-17T15:27:08Z</dcterms:created>
  <dcterms:modified xsi:type="dcterms:W3CDTF">2025-09-19T14:15:45Z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0x0101008187EC51ED2B6844A82AB32FC0F9248B</vt:lpwstr>
  </property>
  <property fmtid="{D5CDD505-2E9C-101B-9397-08002B2CF9AE}" pid="3" name="MediaServiceImageTags">
    <vt:lpwstr/>
  </property>
</Properties>
</file>