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7" r:id="rId6"/>
    <p:sldMasterId id="2147483710" r:id="rId7"/>
    <p:sldMasterId id="2147483725" r:id="rId8"/>
    <p:sldMasterId id="2147483737" r:id="rId9"/>
  </p:sldMasterIdLst>
  <p:notesMasterIdLst>
    <p:notesMasterId r:id="rId37"/>
  </p:notesMasterIdLst>
  <p:sldIdLst>
    <p:sldId id="269" r:id="rId10"/>
    <p:sldId id="268" r:id="rId11"/>
    <p:sldId id="259" r:id="rId12"/>
    <p:sldId id="301" r:id="rId13"/>
    <p:sldId id="2147468205" r:id="rId14"/>
    <p:sldId id="2147483627" r:id="rId15"/>
    <p:sldId id="2147468202" r:id="rId16"/>
    <p:sldId id="2147483611" r:id="rId17"/>
    <p:sldId id="258" r:id="rId18"/>
    <p:sldId id="257" r:id="rId19"/>
    <p:sldId id="2147483619" r:id="rId20"/>
    <p:sldId id="2147483549" r:id="rId21"/>
    <p:sldId id="2147483617" r:id="rId22"/>
    <p:sldId id="2147483613" r:id="rId23"/>
    <p:sldId id="2147483608" r:id="rId24"/>
    <p:sldId id="261" r:id="rId25"/>
    <p:sldId id="264" r:id="rId26"/>
    <p:sldId id="2147483618" r:id="rId27"/>
    <p:sldId id="2147483614" r:id="rId28"/>
    <p:sldId id="2147483623" r:id="rId29"/>
    <p:sldId id="2147483624" r:id="rId30"/>
    <p:sldId id="2147483616" r:id="rId31"/>
    <p:sldId id="2147483625" r:id="rId32"/>
    <p:sldId id="2147483626" r:id="rId33"/>
    <p:sldId id="277" r:id="rId34"/>
    <p:sldId id="2147468210" r:id="rId35"/>
    <p:sldId id="214746819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4"/>
    <a:srgbClr val="8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48" autoAdjust="0"/>
  </p:normalViewPr>
  <p:slideViewPr>
    <p:cSldViewPr snapToGrid="0">
      <p:cViewPr>
        <p:scale>
          <a:sx n="50" d="100"/>
          <a:sy n="50" d="100"/>
        </p:scale>
        <p:origin x="2874" y="10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931EA-CA76-43B6-8D18-26ED6AF72D35}" type="datetimeFigureOut">
              <a:rPr lang="en-US" smtClean="0"/>
              <a:t>7/14/2025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F79A3F-AF06-45BF-B567-58C5FCAED328}" type="slidenum">
              <a:rPr lang="en-US" smtClean="0"/>
              <a:t>‹#›</a:t>
            </a:fld>
            <a:endParaRPr lang="en-US"/>
          </a:p>
        </p:txBody>
      </p:sp>
    </p:spTree>
    <p:extLst>
      <p:ext uri="{BB962C8B-B14F-4D97-AF65-F5344CB8AC3E}">
        <p14:creationId xmlns:p14="http://schemas.microsoft.com/office/powerpoint/2010/main" val="3556334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NRTXQWZ"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meo.com/event/5198227/be1cf7998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63636"/>
                </a:solidFill>
                <a:effectLst/>
                <a:latin typeface="proxima-nova"/>
              </a:rPr>
              <a:t>Would you rather sit by the pool or swim in the ocean?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63636"/>
                </a:solidFill>
                <a:effectLst/>
                <a:latin typeface="proxima-nova"/>
              </a:rPr>
              <a:t>Would you rather eat s’mores or eat ice cream all summer long?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63636"/>
                </a:solidFill>
                <a:effectLst/>
                <a:latin typeface="proxima-nova"/>
              </a:rPr>
              <a:t>Would you rather get a terrible sunburn or get stung by a jellyfish?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63636"/>
                </a:solidFill>
                <a:effectLst/>
                <a:latin typeface="proxima-nova"/>
              </a:rPr>
              <a:t>Would you rather stay at a luxury resort or at a cabin in the woods?</a:t>
            </a:r>
          </a:p>
          <a:p>
            <a:endParaRPr lang="en-US" dirty="0"/>
          </a:p>
        </p:txBody>
      </p:sp>
      <p:sp>
        <p:nvSpPr>
          <p:cNvPr id="4" name="Slide Number Placeholder 3"/>
          <p:cNvSpPr>
            <a:spLocks noGrp="1"/>
          </p:cNvSpPr>
          <p:nvPr>
            <p:ph type="sldNum" sz="quarter" idx="5"/>
          </p:nvPr>
        </p:nvSpPr>
        <p:spPr/>
        <p:txBody>
          <a:bodyPr/>
          <a:lstStyle/>
          <a:p>
            <a:fld id="{32F79A3F-AF06-45BF-B567-58C5FCAED328}" type="slidenum">
              <a:rPr lang="en-US" smtClean="0"/>
              <a:t>4</a:t>
            </a:fld>
            <a:endParaRPr lang="en-US"/>
          </a:p>
        </p:txBody>
      </p:sp>
    </p:spTree>
    <p:extLst>
      <p:ext uri="{BB962C8B-B14F-4D97-AF65-F5344CB8AC3E}">
        <p14:creationId xmlns:p14="http://schemas.microsoft.com/office/powerpoint/2010/main" val="303495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96D1C-DC08-A2B6-B8D1-E82014A82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7D446-6031-93EE-B720-933650484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8BBCB-3EFB-2220-FF8C-C42696DAFE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F75F64-A1E8-1BF0-F098-D16866439EB7}"/>
              </a:ext>
            </a:extLst>
          </p:cNvPr>
          <p:cNvSpPr>
            <a:spLocks noGrp="1"/>
          </p:cNvSpPr>
          <p:nvPr>
            <p:ph type="sldNum" sz="quarter" idx="5"/>
          </p:nvPr>
        </p:nvSpPr>
        <p:spPr/>
        <p:txBody>
          <a:bodyPr/>
          <a:lstStyle/>
          <a:p>
            <a:fld id="{32F79A3F-AF06-45BF-B567-58C5FCAED328}" type="slidenum">
              <a:rPr lang="en-US" smtClean="0"/>
              <a:t>5</a:t>
            </a:fld>
            <a:endParaRPr lang="en-US"/>
          </a:p>
        </p:txBody>
      </p:sp>
    </p:spTree>
    <p:extLst>
      <p:ext uri="{BB962C8B-B14F-4D97-AF65-F5344CB8AC3E}">
        <p14:creationId xmlns:p14="http://schemas.microsoft.com/office/powerpoint/2010/main" val="210321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732F-3E19-8ED2-0D29-9774FEDB4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23C9F-B7F4-3296-33D5-76E95FC78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E6253-48D9-0F47-25AF-417B4F56D8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00000"/>
                </a:solidFill>
                <a:effectLst/>
                <a:latin typeface="Aptos" panose="020B0004020202020204" pitchFamily="34" charset="0"/>
                <a:ea typeface="Times New Roman" panose="02020603050405020304" pitchFamily="18" charset="0"/>
                <a:hlinkClick r:id="rId3"/>
              </a:rPr>
              <a:t>https://www.surveymonkey.com/r/NRTXQWZ</a:t>
            </a:r>
            <a:endParaRPr lang="en-US" sz="1200" dirty="0">
              <a:effectLst/>
              <a:latin typeface="Aptos" panose="020B000402020202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567A240A-B7FC-2063-9FA2-9F892835967A}"/>
              </a:ext>
            </a:extLst>
          </p:cNvPr>
          <p:cNvSpPr>
            <a:spLocks noGrp="1"/>
          </p:cNvSpPr>
          <p:nvPr>
            <p:ph type="sldNum" sz="quarter" idx="5"/>
          </p:nvPr>
        </p:nvSpPr>
        <p:spPr/>
        <p:txBody>
          <a:bodyPr/>
          <a:lstStyle/>
          <a:p>
            <a:fld id="{32F79A3F-AF06-45BF-B567-58C5FCAED328}" type="slidenum">
              <a:rPr lang="en-US" smtClean="0"/>
              <a:t>6</a:t>
            </a:fld>
            <a:endParaRPr lang="en-US"/>
          </a:p>
        </p:txBody>
      </p:sp>
    </p:spTree>
    <p:extLst>
      <p:ext uri="{BB962C8B-B14F-4D97-AF65-F5344CB8AC3E}">
        <p14:creationId xmlns:p14="http://schemas.microsoft.com/office/powerpoint/2010/main" val="1018128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732F-3E19-8ED2-0D29-9774FEDB4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23C9F-B7F4-3296-33D5-76E95FC78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E6253-48D9-0F47-25AF-417B4F56D8D9}"/>
              </a:ext>
            </a:extLst>
          </p:cNvPr>
          <p:cNvSpPr>
            <a:spLocks noGrp="1"/>
          </p:cNvSpPr>
          <p:nvPr>
            <p:ph type="body" idx="1"/>
          </p:nvPr>
        </p:nvSpPr>
        <p:spPr/>
        <p:txBody>
          <a:bodyPr/>
          <a:lstStyle/>
          <a:p>
            <a:r>
              <a:rPr lang="en-US" sz="1800" b="1" u="sng" dirty="0">
                <a:solidFill>
                  <a:srgbClr val="000000"/>
                </a:solidFill>
                <a:effectLst/>
                <a:latin typeface="Calibri Light" panose="020F0302020204030204" pitchFamily="34" charset="0"/>
                <a:ea typeface="Times New Roman" panose="02020603050405020304" pitchFamily="18" charset="0"/>
                <a:hlinkClick r:id="rId3" tooltip="Original URL: https://vimeo.com/event/5198227/be1cf79987. Click or tap if you trust this link."/>
              </a:rPr>
              <a:t>https://vimeo.com/event/5198227/be1cf79987</a:t>
            </a:r>
            <a:endParaRPr lang="en-US" dirty="0"/>
          </a:p>
        </p:txBody>
      </p:sp>
      <p:sp>
        <p:nvSpPr>
          <p:cNvPr id="4" name="Slide Number Placeholder 3">
            <a:extLst>
              <a:ext uri="{FF2B5EF4-FFF2-40B4-BE49-F238E27FC236}">
                <a16:creationId xmlns:a16="http://schemas.microsoft.com/office/drawing/2014/main" id="{567A240A-B7FC-2063-9FA2-9F892835967A}"/>
              </a:ext>
            </a:extLst>
          </p:cNvPr>
          <p:cNvSpPr>
            <a:spLocks noGrp="1"/>
          </p:cNvSpPr>
          <p:nvPr>
            <p:ph type="sldNum" sz="quarter" idx="5"/>
          </p:nvPr>
        </p:nvSpPr>
        <p:spPr/>
        <p:txBody>
          <a:bodyPr/>
          <a:lstStyle/>
          <a:p>
            <a:fld id="{32F79A3F-AF06-45BF-B567-58C5FCAED328}" type="slidenum">
              <a:rPr lang="en-US" smtClean="0"/>
              <a:t>7</a:t>
            </a:fld>
            <a:endParaRPr lang="en-US"/>
          </a:p>
        </p:txBody>
      </p:sp>
    </p:spTree>
    <p:extLst>
      <p:ext uri="{BB962C8B-B14F-4D97-AF65-F5344CB8AC3E}">
        <p14:creationId xmlns:p14="http://schemas.microsoft.com/office/powerpoint/2010/main" val="615620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5AB0C-80D7-EA5A-95BA-9B917C1B6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AACD4-CA5C-E6F5-BC09-9AB56EE14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A2DBA-F18E-1BFC-2EA6-E0A654C08092}"/>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61D109A2-3697-39A0-CD85-F4509150E1B3}"/>
              </a:ext>
            </a:extLst>
          </p:cNvPr>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4DC5889A-E232-40B0-AC8C-65B1185966C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54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Kristy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F29028-8A22-44F4-9F3F-DF668D31B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420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C954F-9A60-C419-A608-18ADCAF32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AB3A5F-2F92-837B-3410-1D48C6B66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3F54F-C928-95A7-4F73-907C8EE9C9FF}"/>
              </a:ext>
            </a:extLst>
          </p:cNvPr>
          <p:cNvSpPr>
            <a:spLocks noGrp="1"/>
          </p:cNvSpPr>
          <p:nvPr>
            <p:ph type="body" idx="1"/>
          </p:nvPr>
        </p:nvSpPr>
        <p:spPr/>
        <p:txBody>
          <a:bodyPr/>
          <a:lstStyle/>
          <a:p>
            <a:r>
              <a:rPr lang="en-US" dirty="0"/>
              <a:t>https://oaccsuccesscenter.regfox.com/enhancing-the-engineering-technology-curriculum-aligning-omi001-introduction-to-manufacturing-and-ose001-introduction-to-semiconductors-with-oma-competencies-for-a-common-certificate-pathway</a:t>
            </a:r>
          </a:p>
        </p:txBody>
      </p:sp>
      <p:sp>
        <p:nvSpPr>
          <p:cNvPr id="4" name="Slide Number Placeholder 3">
            <a:extLst>
              <a:ext uri="{FF2B5EF4-FFF2-40B4-BE49-F238E27FC236}">
                <a16:creationId xmlns:a16="http://schemas.microsoft.com/office/drawing/2014/main" id="{E411178F-7929-E56B-7E5D-86DE2736851A}"/>
              </a:ext>
            </a:extLst>
          </p:cNvPr>
          <p:cNvSpPr>
            <a:spLocks noGrp="1"/>
          </p:cNvSpPr>
          <p:nvPr>
            <p:ph type="sldNum" sz="quarter" idx="5"/>
          </p:nvPr>
        </p:nvSpPr>
        <p:spPr/>
        <p:txBody>
          <a:bodyPr/>
          <a:lstStyle/>
          <a:p>
            <a:fld id="{32F79A3F-AF06-45BF-B567-58C5FCAED328}" type="slidenum">
              <a:rPr lang="en-US" smtClean="0"/>
              <a:t>26</a:t>
            </a:fld>
            <a:endParaRPr lang="en-US"/>
          </a:p>
        </p:txBody>
      </p:sp>
    </p:spTree>
    <p:extLst>
      <p:ext uri="{BB962C8B-B14F-4D97-AF65-F5344CB8AC3E}">
        <p14:creationId xmlns:p14="http://schemas.microsoft.com/office/powerpoint/2010/main" val="2301046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tif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3DC6-9824-46BE-B311-6DCE98C65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6F937-1815-4896-BCDA-FD4FDDEDC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6C67DE-93BB-4E2D-9411-36C367959EB2}"/>
              </a:ext>
            </a:extLst>
          </p:cNvPr>
          <p:cNvSpPr>
            <a:spLocks noGrp="1"/>
          </p:cNvSpPr>
          <p:nvPr>
            <p:ph type="dt" sz="half" idx="10"/>
          </p:nvPr>
        </p:nvSpPr>
        <p:spPr/>
        <p:txBody>
          <a:bodyPr/>
          <a:lstStyle/>
          <a:p>
            <a:fld id="{F0859A3C-EBFF-4099-9677-45671682F433}" type="datetimeFigureOut">
              <a:rPr lang="en-US" smtClean="0"/>
              <a:t>7/14/2025</a:t>
            </a:fld>
            <a:endParaRPr lang="en-US"/>
          </a:p>
        </p:txBody>
      </p:sp>
      <p:sp>
        <p:nvSpPr>
          <p:cNvPr id="5" name="Footer Placeholder 4">
            <a:extLst>
              <a:ext uri="{FF2B5EF4-FFF2-40B4-BE49-F238E27FC236}">
                <a16:creationId xmlns:a16="http://schemas.microsoft.com/office/drawing/2014/main" id="{451D6481-4DF2-4399-BECF-3AD6A3112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1FD6C-F5DC-45FB-B3C3-4172F6673F4E}"/>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449536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90A5-F9FA-4C26-BCDE-017542D6E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68854F-DAA5-4003-B907-4AB3909AEC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D976F-D4C1-4283-9177-051BA840B82D}"/>
              </a:ext>
            </a:extLst>
          </p:cNvPr>
          <p:cNvSpPr>
            <a:spLocks noGrp="1"/>
          </p:cNvSpPr>
          <p:nvPr>
            <p:ph type="dt" sz="half" idx="10"/>
          </p:nvPr>
        </p:nvSpPr>
        <p:spPr/>
        <p:txBody>
          <a:bodyPr/>
          <a:lstStyle/>
          <a:p>
            <a:fld id="{F0859A3C-EBFF-4099-9677-45671682F433}" type="datetimeFigureOut">
              <a:rPr lang="en-US" smtClean="0"/>
              <a:t>7/14/2025</a:t>
            </a:fld>
            <a:endParaRPr lang="en-US"/>
          </a:p>
        </p:txBody>
      </p:sp>
      <p:sp>
        <p:nvSpPr>
          <p:cNvPr id="5" name="Footer Placeholder 4">
            <a:extLst>
              <a:ext uri="{FF2B5EF4-FFF2-40B4-BE49-F238E27FC236}">
                <a16:creationId xmlns:a16="http://schemas.microsoft.com/office/drawing/2014/main" id="{B842D817-C4E7-4518-94FC-F5DC0A9B5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A0D71-66A5-4B60-8483-FD6C951BD512}"/>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384290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FB8824-D6BB-4B32-8B75-76D00EC083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28C2AF-8D21-4999-9B87-1178C7E11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840FA-6C1F-498E-AB0A-984D262CDD11}"/>
              </a:ext>
            </a:extLst>
          </p:cNvPr>
          <p:cNvSpPr>
            <a:spLocks noGrp="1"/>
          </p:cNvSpPr>
          <p:nvPr>
            <p:ph type="dt" sz="half" idx="10"/>
          </p:nvPr>
        </p:nvSpPr>
        <p:spPr/>
        <p:txBody>
          <a:bodyPr/>
          <a:lstStyle/>
          <a:p>
            <a:fld id="{F0859A3C-EBFF-4099-9677-45671682F433}" type="datetimeFigureOut">
              <a:rPr lang="en-US" smtClean="0"/>
              <a:t>7/14/2025</a:t>
            </a:fld>
            <a:endParaRPr lang="en-US"/>
          </a:p>
        </p:txBody>
      </p:sp>
      <p:sp>
        <p:nvSpPr>
          <p:cNvPr id="5" name="Footer Placeholder 4">
            <a:extLst>
              <a:ext uri="{FF2B5EF4-FFF2-40B4-BE49-F238E27FC236}">
                <a16:creationId xmlns:a16="http://schemas.microsoft.com/office/drawing/2014/main" id="{A60BE0F4-9563-4BA8-B2BB-47D4C6EE7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495F8-0ABC-4CF1-BEFE-C0E90233C528}"/>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39401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ubtitl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E7E18D-4ED6-C885-BAA2-1D254D1A7012}"/>
              </a:ext>
            </a:extLst>
          </p:cNvPr>
          <p:cNvSpPr/>
          <p:nvPr userDrawn="1"/>
        </p:nvSpPr>
        <p:spPr>
          <a:xfrm>
            <a:off x="1336" y="364942"/>
            <a:ext cx="12194076" cy="1325563"/>
          </a:xfrm>
          <a:prstGeom prst="rect">
            <a:avLst/>
          </a:prstGeom>
          <a:solidFill>
            <a:srgbClr val="3D7A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B9D8D5-31E2-4870-B162-959550EBF718}"/>
              </a:ext>
            </a:extLst>
          </p:cNvPr>
          <p:cNvSpPr>
            <a:spLocks noGrp="1"/>
          </p:cNvSpPr>
          <p:nvPr>
            <p:ph type="title"/>
          </p:nvPr>
        </p:nvSpPr>
        <p:spPr>
          <a:xfrm>
            <a:off x="839788" y="365125"/>
            <a:ext cx="10515600" cy="1325563"/>
          </a:xfrm>
        </p:spPr>
        <p:txBody>
          <a:bodyPr/>
          <a:lstStyle>
            <a:lvl1pPr>
              <a:defRPr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CE7BDF4-5B18-4C65-A583-84F9599A2C19}"/>
              </a:ext>
            </a:extLst>
          </p:cNvPr>
          <p:cNvSpPr>
            <a:spLocks noGrp="1"/>
          </p:cNvSpPr>
          <p:nvPr>
            <p:ph type="body" idx="1"/>
          </p:nvPr>
        </p:nvSpPr>
        <p:spPr>
          <a:xfrm>
            <a:off x="839788" y="1820044"/>
            <a:ext cx="10514012" cy="823912"/>
          </a:xfrm>
          <a:solidFill>
            <a:schemeClr val="bg1">
              <a:lumMod val="95000"/>
            </a:schemeClr>
          </a:solidFill>
          <a:effectLst>
            <a:outerShdw blurRad="50800" dist="38100" dir="5400000" algn="t" rotWithShape="0">
              <a:prstClr val="black">
                <a:alpha val="40000"/>
              </a:prstClr>
            </a:outerShdw>
          </a:effectLst>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59135-A839-4D95-9E82-AA48F1164308}"/>
              </a:ext>
            </a:extLst>
          </p:cNvPr>
          <p:cNvSpPr>
            <a:spLocks noGrp="1"/>
          </p:cNvSpPr>
          <p:nvPr>
            <p:ph sz="half" idx="2"/>
          </p:nvPr>
        </p:nvSpPr>
        <p:spPr>
          <a:xfrm>
            <a:off x="839788" y="2773680"/>
            <a:ext cx="10514012" cy="3383280"/>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B612FB0A-F1C5-6235-EA86-E0541DD4B0D4}"/>
              </a:ext>
            </a:extLst>
          </p:cNvPr>
          <p:cNvGrpSpPr/>
          <p:nvPr userDrawn="1"/>
        </p:nvGrpSpPr>
        <p:grpSpPr>
          <a:xfrm>
            <a:off x="0" y="6251713"/>
            <a:ext cx="12192000" cy="606287"/>
            <a:chOff x="0" y="6251713"/>
            <a:chExt cx="12192000" cy="606287"/>
          </a:xfrm>
        </p:grpSpPr>
        <p:sp>
          <p:nvSpPr>
            <p:cNvPr id="7" name="Rectangle 6">
              <a:extLst>
                <a:ext uri="{FF2B5EF4-FFF2-40B4-BE49-F238E27FC236}">
                  <a16:creationId xmlns:a16="http://schemas.microsoft.com/office/drawing/2014/main" id="{24A81043-F664-3072-83B0-D9A68CD740A4}"/>
                </a:ext>
              </a:extLst>
            </p:cNvPr>
            <p:cNvSpPr/>
            <p:nvPr userDrawn="1"/>
          </p:nvSpPr>
          <p:spPr>
            <a:xfrm>
              <a:off x="0" y="6251713"/>
              <a:ext cx="12192000" cy="606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29AAC8F-41BC-04D1-E5A8-9ED6E5A952B4}"/>
                </a:ext>
              </a:extLst>
            </p:cNvPr>
            <p:cNvGrpSpPr>
              <a:grpSpLocks noChangeAspect="1"/>
            </p:cNvGrpSpPr>
            <p:nvPr userDrawn="1"/>
          </p:nvGrpSpPr>
          <p:grpSpPr>
            <a:xfrm>
              <a:off x="105408" y="6441712"/>
              <a:ext cx="4663440" cy="194400"/>
              <a:chOff x="152399" y="6395072"/>
              <a:chExt cx="6580522" cy="274320"/>
            </a:xfrm>
          </p:grpSpPr>
          <p:pic>
            <p:nvPicPr>
              <p:cNvPr id="9" name="Picture 8">
                <a:extLst>
                  <a:ext uri="{FF2B5EF4-FFF2-40B4-BE49-F238E27FC236}">
                    <a16:creationId xmlns:a16="http://schemas.microsoft.com/office/drawing/2014/main" id="{B9D2E0F7-90B5-C46A-5387-364E8CEFA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52399" y="6441334"/>
                <a:ext cx="1600439" cy="18179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4FFC970C-D4A6-1868-F3B3-5CD2982E212A}"/>
                  </a:ext>
                </a:extLst>
              </p:cNvPr>
              <p:cNvGrpSpPr>
                <a:grpSpLocks noChangeAspect="1"/>
              </p:cNvGrpSpPr>
              <p:nvPr/>
            </p:nvGrpSpPr>
            <p:grpSpPr>
              <a:xfrm>
                <a:off x="1932611" y="6395072"/>
                <a:ext cx="394371" cy="274320"/>
                <a:chOff x="1150618" y="4915778"/>
                <a:chExt cx="5410201" cy="3150705"/>
              </a:xfrm>
            </p:grpSpPr>
            <p:pic>
              <p:nvPicPr>
                <p:cNvPr id="20" name="Picture 19" descr="A map of red and blue squares&#10;&#10;Description automatically generated">
                  <a:extLst>
                    <a:ext uri="{FF2B5EF4-FFF2-40B4-BE49-F238E27FC236}">
                      <a16:creationId xmlns:a16="http://schemas.microsoft.com/office/drawing/2014/main" id="{CEA00756-1563-67D8-81D2-5FB14AD51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 y="4915778"/>
                  <a:ext cx="5321075" cy="3150705"/>
                </a:xfrm>
                <a:prstGeom prst="rect">
                  <a:avLst/>
                </a:prstGeom>
                <a:ln>
                  <a:noFill/>
                </a:ln>
              </p:spPr>
            </p:pic>
            <p:sp>
              <p:nvSpPr>
                <p:cNvPr id="21" name="Rectangle 20">
                  <a:extLst>
                    <a:ext uri="{FF2B5EF4-FFF2-40B4-BE49-F238E27FC236}">
                      <a16:creationId xmlns:a16="http://schemas.microsoft.com/office/drawing/2014/main" id="{60A644F2-971F-5B9D-D20A-F4FA9A494A26}"/>
                    </a:ext>
                  </a:extLst>
                </p:cNvPr>
                <p:cNvSpPr/>
                <p:nvPr/>
              </p:nvSpPr>
              <p:spPr>
                <a:xfrm>
                  <a:off x="1150618" y="7801202"/>
                  <a:ext cx="5410201" cy="265280"/>
                </a:xfrm>
                <a:prstGeom prst="rect">
                  <a:avLst/>
                </a:prstGeom>
                <a:gradFill flip="none" rotWithShape="1">
                  <a:gsLst>
                    <a:gs pos="38000">
                      <a:schemeClr val="accent1">
                        <a:lumMod val="0"/>
                        <a:lumOff val="100000"/>
                      </a:schemeClr>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cxnSp>
            <p:nvCxnSpPr>
              <p:cNvPr id="18" name="Straight Connector 17">
                <a:extLst>
                  <a:ext uri="{FF2B5EF4-FFF2-40B4-BE49-F238E27FC236}">
                    <a16:creationId xmlns:a16="http://schemas.microsoft.com/office/drawing/2014/main" id="{2C62C7AD-4D3D-7034-2F7E-878998A66B94}"/>
                  </a:ext>
                </a:extLst>
              </p:cNvPr>
              <p:cNvCxnSpPr/>
              <p:nvPr userDrawn="1"/>
            </p:nvCxnSpPr>
            <p:spPr>
              <a:xfrm>
                <a:off x="1842724" y="6395072"/>
                <a:ext cx="0" cy="274320"/>
              </a:xfrm>
              <a:prstGeom prst="line">
                <a:avLst/>
              </a:prstGeom>
              <a:ln w="25400">
                <a:solidFill>
                  <a:srgbClr val="484A4B"/>
                </a:solidFill>
              </a:ln>
            </p:spPr>
            <p:style>
              <a:lnRef idx="3">
                <a:schemeClr val="accent3"/>
              </a:lnRef>
              <a:fillRef idx="0">
                <a:schemeClr val="accent3"/>
              </a:fillRef>
              <a:effectRef idx="2">
                <a:schemeClr val="accent3"/>
              </a:effectRef>
              <a:fontRef idx="minor">
                <a:schemeClr val="tx1"/>
              </a:fontRef>
            </p:style>
          </p:cxnSp>
          <p:pic>
            <p:nvPicPr>
              <p:cNvPr id="19" name="Picture 18">
                <a:extLst>
                  <a:ext uri="{FF2B5EF4-FFF2-40B4-BE49-F238E27FC236}">
                    <a16:creationId xmlns:a16="http://schemas.microsoft.com/office/drawing/2014/main" id="{DF004190-6D91-1351-4FCD-7D430515DB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6868" y="6440792"/>
                <a:ext cx="4316053" cy="182880"/>
              </a:xfrm>
              <a:prstGeom prst="rect">
                <a:avLst/>
              </a:prstGeom>
            </p:spPr>
          </p:pic>
        </p:grpSp>
      </p:grpSp>
      <p:sp>
        <p:nvSpPr>
          <p:cNvPr id="6" name="Slide Number Placeholder 5">
            <a:extLst>
              <a:ext uri="{FF2B5EF4-FFF2-40B4-BE49-F238E27FC236}">
                <a16:creationId xmlns:a16="http://schemas.microsoft.com/office/drawing/2014/main" id="{128562F7-9892-2807-6131-EE2400A1329C}"/>
              </a:ext>
            </a:extLst>
          </p:cNvPr>
          <p:cNvSpPr>
            <a:spLocks noGrp="1"/>
          </p:cNvSpPr>
          <p:nvPr>
            <p:ph type="sldNum" sz="quarter" idx="12"/>
          </p:nvPr>
        </p:nvSpPr>
        <p:spPr>
          <a:xfrm>
            <a:off x="11353800" y="6356350"/>
            <a:ext cx="685800" cy="365125"/>
          </a:xfrm>
        </p:spPr>
        <p:txBody>
          <a:bodyPr/>
          <a:lstStyle/>
          <a:p>
            <a:fld id="{877D4600-8491-4D91-AFCA-12808061D1D5}" type="slidenum">
              <a:rPr lang="en-US" smtClean="0"/>
              <a:t>‹#›</a:t>
            </a:fld>
            <a:endParaRPr lang="en-US"/>
          </a:p>
        </p:txBody>
      </p:sp>
    </p:spTree>
    <p:extLst>
      <p:ext uri="{BB962C8B-B14F-4D97-AF65-F5344CB8AC3E}">
        <p14:creationId xmlns:p14="http://schemas.microsoft.com/office/powerpoint/2010/main" val="993528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A close-up of a keyboard&#10;&#10;Description automatically generated with low confidence">
            <a:extLst>
              <a:ext uri="{FF2B5EF4-FFF2-40B4-BE49-F238E27FC236}">
                <a16:creationId xmlns:a16="http://schemas.microsoft.com/office/drawing/2014/main" id="{9D588B68-7997-3DEF-3953-2D612EF39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77" y="-1"/>
            <a:ext cx="2397006" cy="6858001"/>
          </a:xfrm>
          <a:prstGeom prst="rect">
            <a:avLst/>
          </a:prstGeom>
        </p:spPr>
      </p:pic>
      <p:sp>
        <p:nvSpPr>
          <p:cNvPr id="8" name="Rectangle 7">
            <a:extLst>
              <a:ext uri="{FF2B5EF4-FFF2-40B4-BE49-F238E27FC236}">
                <a16:creationId xmlns:a16="http://schemas.microsoft.com/office/drawing/2014/main" id="{D7265796-FD9A-D2CE-8F5C-655E766430B8}"/>
              </a:ext>
            </a:extLst>
          </p:cNvPr>
          <p:cNvSpPr/>
          <p:nvPr/>
        </p:nvSpPr>
        <p:spPr>
          <a:xfrm>
            <a:off x="5640946" y="42247"/>
            <a:ext cx="6551054" cy="825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3008092-9AB5-C03D-719C-CB9465976135}"/>
              </a:ext>
            </a:extLst>
          </p:cNvPr>
          <p:cNvSpPr/>
          <p:nvPr/>
        </p:nvSpPr>
        <p:spPr>
          <a:xfrm rot="5400000" flipH="1">
            <a:off x="-161074" y="5375607"/>
            <a:ext cx="1643467" cy="132131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76BAC9C-CC20-BB3C-1F10-30418F8365CB}"/>
              </a:ext>
            </a:extLst>
          </p:cNvPr>
          <p:cNvSpPr>
            <a:spLocks noGrp="1"/>
          </p:cNvSpPr>
          <p:nvPr>
            <p:ph type="subTitle" idx="1"/>
          </p:nvPr>
        </p:nvSpPr>
        <p:spPr>
          <a:xfrm>
            <a:off x="3010829" y="4930093"/>
            <a:ext cx="8872654"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EC92A2-47C5-1804-10EC-926AF4A8412A}"/>
              </a:ext>
            </a:extLst>
          </p:cNvPr>
          <p:cNvSpPr>
            <a:spLocks noGrp="1"/>
          </p:cNvSpPr>
          <p:nvPr>
            <p:ph type="dt" sz="half" idx="10"/>
          </p:nvPr>
        </p:nvSpPr>
        <p:spPr>
          <a:xfrm>
            <a:off x="1652016" y="6356350"/>
            <a:ext cx="2743200" cy="365125"/>
          </a:xfrm>
        </p:spPr>
        <p:txBody>
          <a:bodyPr/>
          <a:lstStyle/>
          <a:p>
            <a:endParaRPr lang="en-US"/>
          </a:p>
        </p:txBody>
      </p:sp>
      <p:sp>
        <p:nvSpPr>
          <p:cNvPr id="5" name="Footer Placeholder 4">
            <a:extLst>
              <a:ext uri="{FF2B5EF4-FFF2-40B4-BE49-F238E27FC236}">
                <a16:creationId xmlns:a16="http://schemas.microsoft.com/office/drawing/2014/main" id="{EA3301CE-A5AE-BE00-EB23-44896D7F55B7}"/>
              </a:ext>
            </a:extLst>
          </p:cNvPr>
          <p:cNvSpPr>
            <a:spLocks noGrp="1"/>
          </p:cNvSpPr>
          <p:nvPr>
            <p:ph type="ftr" sz="quarter" idx="11"/>
          </p:nvPr>
        </p:nvSpPr>
        <p:spPr>
          <a:xfrm>
            <a:off x="4395216" y="6356350"/>
            <a:ext cx="5029200" cy="365125"/>
          </a:xfrm>
        </p:spPr>
        <p:txBody>
          <a:bodyPr/>
          <a:lstStyle>
            <a:lvl1pPr>
              <a:defRPr sz="900"/>
            </a:lvl1pPr>
          </a:lstStyle>
          <a:p>
            <a:r>
              <a:rPr lang="en-US"/>
              <a:t>MMEC Proprietary  </a:t>
            </a:r>
          </a:p>
        </p:txBody>
      </p:sp>
      <p:sp>
        <p:nvSpPr>
          <p:cNvPr id="6" name="Slide Number Placeholder 5">
            <a:extLst>
              <a:ext uri="{FF2B5EF4-FFF2-40B4-BE49-F238E27FC236}">
                <a16:creationId xmlns:a16="http://schemas.microsoft.com/office/drawing/2014/main" id="{7977F72F-12AC-12A6-95A2-23AD16908B0B}"/>
              </a:ext>
            </a:extLst>
          </p:cNvPr>
          <p:cNvSpPr>
            <a:spLocks noGrp="1"/>
          </p:cNvSpPr>
          <p:nvPr>
            <p:ph type="sldNum" sz="quarter" idx="12"/>
          </p:nvPr>
        </p:nvSpPr>
        <p:spPr>
          <a:xfrm>
            <a:off x="9424416" y="6356350"/>
            <a:ext cx="2743200" cy="365125"/>
          </a:xfrm>
        </p:spPr>
        <p:txBody>
          <a:bodyPr/>
          <a:lstStyle/>
          <a:p>
            <a:fld id="{47A9008A-481B-4F65-A514-1AA65EA0FD53}" type="slidenum">
              <a:rPr lang="en-US" smtClean="0"/>
              <a:pPr/>
              <a:t>‹#›</a:t>
            </a:fld>
            <a:endParaRPr lang="en-US"/>
          </a:p>
        </p:txBody>
      </p:sp>
      <p:pic>
        <p:nvPicPr>
          <p:cNvPr id="15" name="Picture 14">
            <a:extLst>
              <a:ext uri="{FF2B5EF4-FFF2-40B4-BE49-F238E27FC236}">
                <a16:creationId xmlns:a16="http://schemas.microsoft.com/office/drawing/2014/main" id="{D486AAF7-4D42-0E0F-AE46-734B30E987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927798" y="0"/>
            <a:ext cx="9252326" cy="594264"/>
          </a:xfrm>
          <a:prstGeom prst="rect">
            <a:avLst/>
          </a:prstGeom>
        </p:spPr>
      </p:pic>
      <p:sp>
        <p:nvSpPr>
          <p:cNvPr id="2" name="Title 1">
            <a:extLst>
              <a:ext uri="{FF2B5EF4-FFF2-40B4-BE49-F238E27FC236}">
                <a16:creationId xmlns:a16="http://schemas.microsoft.com/office/drawing/2014/main" id="{02E911F9-7D8C-D924-1167-1D0C9ECF82F7}"/>
              </a:ext>
            </a:extLst>
          </p:cNvPr>
          <p:cNvSpPr>
            <a:spLocks noGrp="1"/>
          </p:cNvSpPr>
          <p:nvPr>
            <p:ph type="ctrTitle"/>
          </p:nvPr>
        </p:nvSpPr>
        <p:spPr>
          <a:xfrm>
            <a:off x="3010829" y="2450418"/>
            <a:ext cx="8872654" cy="2387600"/>
          </a:xfrm>
        </p:spPr>
        <p:txBody>
          <a:bodyPr anchor="b"/>
          <a:lstStyle>
            <a:lvl1pPr algn="l">
              <a:defRPr sz="6000">
                <a:solidFill>
                  <a:schemeClr val="tx1"/>
                </a:solidFill>
              </a:defRPr>
            </a:lvl1pPr>
          </a:lstStyle>
          <a:p>
            <a:r>
              <a:rPr lang="en-US"/>
              <a:t>Click to edit Master title style</a:t>
            </a:r>
          </a:p>
        </p:txBody>
      </p:sp>
      <p:pic>
        <p:nvPicPr>
          <p:cNvPr id="11" name="Picture 10" descr="A picture containing text, outdoor, sign, clipart&#10;&#10;Description automatically generated">
            <a:extLst>
              <a:ext uri="{FF2B5EF4-FFF2-40B4-BE49-F238E27FC236}">
                <a16:creationId xmlns:a16="http://schemas.microsoft.com/office/drawing/2014/main" id="{67B3A3B4-77DC-6F25-D3CE-3020EC43FA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153953" y="847547"/>
            <a:ext cx="5278846" cy="1466346"/>
          </a:xfrm>
          <a:prstGeom prst="rect">
            <a:avLst/>
          </a:prstGeom>
        </p:spPr>
      </p:pic>
    </p:spTree>
    <p:extLst>
      <p:ext uri="{BB962C8B-B14F-4D97-AF65-F5344CB8AC3E}">
        <p14:creationId xmlns:p14="http://schemas.microsoft.com/office/powerpoint/2010/main" val="73587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ADAE-BB60-4401-8BFB-AEDC12DF94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6351A1-3EF6-8980-C4D7-5246E6C3A38C}"/>
              </a:ext>
            </a:extLst>
          </p:cNvPr>
          <p:cNvSpPr>
            <a:spLocks noGrp="1"/>
          </p:cNvSpPr>
          <p:nvPr>
            <p:ph idx="1"/>
          </p:nvPr>
        </p:nvSpPr>
        <p:spPr/>
        <p:txBody>
          <a:bodyPr/>
          <a:lstStyle>
            <a:lvl1pPr>
              <a:defRPr>
                <a:solidFill>
                  <a:srgbClr val="0C909D"/>
                </a:solidFill>
                <a:latin typeface="Avenir Book" panose="02000503020000020003" pitchFamily="2" charset="0"/>
              </a:defRPr>
            </a:lvl1pPr>
            <a:lvl2pPr>
              <a:defRPr>
                <a:solidFill>
                  <a:srgbClr val="0C909D"/>
                </a:solidFill>
                <a:latin typeface="Avenir Book" panose="02000503020000020003" pitchFamily="2" charset="0"/>
              </a:defRPr>
            </a:lvl2pPr>
            <a:lvl3pPr>
              <a:defRPr>
                <a:solidFill>
                  <a:srgbClr val="0C909D"/>
                </a:solidFill>
                <a:latin typeface="Avenir Book" panose="02000503020000020003" pitchFamily="2" charset="0"/>
              </a:defRPr>
            </a:lvl3pPr>
            <a:lvl4pPr>
              <a:defRPr>
                <a:solidFill>
                  <a:srgbClr val="0C909D"/>
                </a:solidFill>
                <a:latin typeface="Avenir Book" panose="02000503020000020003" pitchFamily="2" charset="0"/>
              </a:defRPr>
            </a:lvl4pPr>
            <a:lvl5pPr>
              <a:defRPr>
                <a:solidFill>
                  <a:srgbClr val="0C909D"/>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E135D-8983-455B-6984-6957300D077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4FD2C07-4B3E-6B7D-F2DD-10F78D732FC0}"/>
              </a:ext>
            </a:extLst>
          </p:cNvPr>
          <p:cNvSpPr>
            <a:spLocks noGrp="1"/>
          </p:cNvSpPr>
          <p:nvPr>
            <p:ph type="ftr" sz="quarter" idx="11"/>
          </p:nvPr>
        </p:nvSpPr>
        <p:spPr/>
        <p:txBody>
          <a:bodyPr/>
          <a:lstStyle>
            <a:lvl1pPr>
              <a:defRPr sz="900"/>
            </a:lvl1pPr>
          </a:lstStyle>
          <a:p>
            <a:r>
              <a:rPr lang="en-US"/>
              <a:t>MMEC Proprietary  </a:t>
            </a:r>
          </a:p>
        </p:txBody>
      </p:sp>
      <p:sp>
        <p:nvSpPr>
          <p:cNvPr id="6" name="Slide Number Placeholder 5">
            <a:extLst>
              <a:ext uri="{FF2B5EF4-FFF2-40B4-BE49-F238E27FC236}">
                <a16:creationId xmlns:a16="http://schemas.microsoft.com/office/drawing/2014/main" id="{297552AD-D595-2891-3966-C36A74FFAC00}"/>
              </a:ext>
            </a:extLst>
          </p:cNvPr>
          <p:cNvSpPr>
            <a:spLocks noGrp="1"/>
          </p:cNvSpPr>
          <p:nvPr>
            <p:ph type="sldNum" sz="quarter" idx="12"/>
          </p:nvPr>
        </p:nvSpPr>
        <p:spPr/>
        <p:txBody>
          <a:bodyPr/>
          <a:lstStyle/>
          <a:p>
            <a:fld id="{47A9008A-481B-4F65-A514-1AA65EA0FD53}" type="slidenum">
              <a:rPr lang="en-US" smtClean="0"/>
              <a:pPr/>
              <a:t>‹#›</a:t>
            </a:fld>
            <a:endParaRPr lang="en-US"/>
          </a:p>
        </p:txBody>
      </p:sp>
      <p:sp>
        <p:nvSpPr>
          <p:cNvPr id="7" name="TextBox 6" descr="CONFIDENTIAL_TAG_0xFFEE">
            <a:extLst>
              <a:ext uri="{FF2B5EF4-FFF2-40B4-BE49-F238E27FC236}">
                <a16:creationId xmlns:a16="http://schemas.microsoft.com/office/drawing/2014/main" id="{87D1558A-8E43-27F9-5991-8804435CDF8F}"/>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61365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DC99-F51D-2398-C8BD-7250460D2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449BD7-3FA4-E9EC-83D9-2BB52C1BDC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2513D3-64A9-20D6-0820-B7DB1CD41A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F420E1-7EEB-8C7D-0508-9B7E47B1562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8DC0E1-2622-024E-247C-FC2489A9A96D}"/>
              </a:ext>
            </a:extLst>
          </p:cNvPr>
          <p:cNvSpPr>
            <a:spLocks noGrp="1"/>
          </p:cNvSpPr>
          <p:nvPr>
            <p:ph type="ftr" sz="quarter" idx="11"/>
          </p:nvPr>
        </p:nvSpPr>
        <p:spPr/>
        <p:txBody>
          <a:bodyPr/>
          <a:lstStyle>
            <a:lvl1pPr>
              <a:defRPr sz="900"/>
            </a:lvl1pPr>
          </a:lstStyle>
          <a:p>
            <a:r>
              <a:rPr lang="en-US"/>
              <a:t>MMEC Proprietary  </a:t>
            </a:r>
          </a:p>
        </p:txBody>
      </p:sp>
      <p:sp>
        <p:nvSpPr>
          <p:cNvPr id="7" name="Slide Number Placeholder 6">
            <a:extLst>
              <a:ext uri="{FF2B5EF4-FFF2-40B4-BE49-F238E27FC236}">
                <a16:creationId xmlns:a16="http://schemas.microsoft.com/office/drawing/2014/main" id="{94FC3038-76B0-251B-3B37-ACF0DC328E21}"/>
              </a:ext>
            </a:extLst>
          </p:cNvPr>
          <p:cNvSpPr>
            <a:spLocks noGrp="1"/>
          </p:cNvSpPr>
          <p:nvPr>
            <p:ph type="sldNum" sz="quarter" idx="12"/>
          </p:nvPr>
        </p:nvSpPr>
        <p:spPr/>
        <p:txBody>
          <a:bodyPr/>
          <a:lstStyle/>
          <a:p>
            <a:fld id="{47A9008A-481B-4F65-A514-1AA65EA0FD53}" type="slidenum">
              <a:rPr lang="en-US" smtClean="0"/>
              <a:pPr/>
              <a:t>‹#›</a:t>
            </a:fld>
            <a:endParaRPr lang="en-US"/>
          </a:p>
        </p:txBody>
      </p:sp>
      <p:sp>
        <p:nvSpPr>
          <p:cNvPr id="8" name="TextBox 7" descr="CONFIDENTIAL_TAG_0xFFEE">
            <a:extLst>
              <a:ext uri="{FF2B5EF4-FFF2-40B4-BE49-F238E27FC236}">
                <a16:creationId xmlns:a16="http://schemas.microsoft.com/office/drawing/2014/main" id="{98938E5C-979F-7995-3D51-1CF958EFA9E8}"/>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48987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2116-F516-3586-27B8-FA3728A280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B2C8F7-F69C-BFE1-417E-DC2ABB80D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175A0-4351-5E4A-08A6-0626DC90B7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24DC44-89D1-AB47-1A71-0BA70DC7D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660F7-A0F1-A529-9942-4EA119FB88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6A521-72EB-4E83-197D-7DC24218796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0AB5A7F-E6AD-CD85-47A9-3277C52623F4}"/>
              </a:ext>
            </a:extLst>
          </p:cNvPr>
          <p:cNvSpPr>
            <a:spLocks noGrp="1"/>
          </p:cNvSpPr>
          <p:nvPr>
            <p:ph type="ftr" sz="quarter" idx="11"/>
          </p:nvPr>
        </p:nvSpPr>
        <p:spPr/>
        <p:txBody>
          <a:bodyPr/>
          <a:lstStyle>
            <a:lvl1pPr>
              <a:defRPr sz="900"/>
            </a:lvl1pPr>
          </a:lstStyle>
          <a:p>
            <a:r>
              <a:rPr lang="en-US"/>
              <a:t>MMEC Proprietary  </a:t>
            </a:r>
          </a:p>
        </p:txBody>
      </p:sp>
      <p:sp>
        <p:nvSpPr>
          <p:cNvPr id="9" name="Slide Number Placeholder 8">
            <a:extLst>
              <a:ext uri="{FF2B5EF4-FFF2-40B4-BE49-F238E27FC236}">
                <a16:creationId xmlns:a16="http://schemas.microsoft.com/office/drawing/2014/main" id="{4CFA9561-A46C-8B19-8338-40A81B891AAE}"/>
              </a:ext>
            </a:extLst>
          </p:cNvPr>
          <p:cNvSpPr>
            <a:spLocks noGrp="1"/>
          </p:cNvSpPr>
          <p:nvPr>
            <p:ph type="sldNum" sz="quarter" idx="12"/>
          </p:nvPr>
        </p:nvSpPr>
        <p:spPr/>
        <p:txBody>
          <a:bodyPr/>
          <a:lstStyle/>
          <a:p>
            <a:fld id="{47A9008A-481B-4F65-A514-1AA65EA0FD53}" type="slidenum">
              <a:rPr lang="en-US" smtClean="0"/>
              <a:pPr/>
              <a:t>‹#›</a:t>
            </a:fld>
            <a:endParaRPr lang="en-US"/>
          </a:p>
        </p:txBody>
      </p:sp>
      <p:sp>
        <p:nvSpPr>
          <p:cNvPr id="10" name="TextBox 9" descr="CONFIDENTIAL_TAG_0xFFEE">
            <a:extLst>
              <a:ext uri="{FF2B5EF4-FFF2-40B4-BE49-F238E27FC236}">
                <a16:creationId xmlns:a16="http://schemas.microsoft.com/office/drawing/2014/main" id="{89253E02-47E6-DB9D-275F-AA3DBE7BE8C4}"/>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04208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A297-87D7-66C0-94A3-81AD288A2E25}"/>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Date Placeholder 2">
            <a:extLst>
              <a:ext uri="{FF2B5EF4-FFF2-40B4-BE49-F238E27FC236}">
                <a16:creationId xmlns:a16="http://schemas.microsoft.com/office/drawing/2014/main" id="{32A69F04-9B5D-52DD-FEE0-8C4B1B3C2B2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0C17484-BD31-3AC4-0894-C4C3751A013C}"/>
              </a:ext>
            </a:extLst>
          </p:cNvPr>
          <p:cNvSpPr>
            <a:spLocks noGrp="1"/>
          </p:cNvSpPr>
          <p:nvPr>
            <p:ph type="ftr" sz="quarter" idx="11"/>
          </p:nvPr>
        </p:nvSpPr>
        <p:spPr/>
        <p:txBody>
          <a:bodyPr/>
          <a:lstStyle>
            <a:lvl1pPr>
              <a:defRPr sz="900"/>
            </a:lvl1pPr>
          </a:lstStyle>
          <a:p>
            <a:r>
              <a:rPr lang="en-US"/>
              <a:t>MMEC Proprietary  </a:t>
            </a:r>
          </a:p>
        </p:txBody>
      </p:sp>
      <p:sp>
        <p:nvSpPr>
          <p:cNvPr id="5" name="Slide Number Placeholder 4">
            <a:extLst>
              <a:ext uri="{FF2B5EF4-FFF2-40B4-BE49-F238E27FC236}">
                <a16:creationId xmlns:a16="http://schemas.microsoft.com/office/drawing/2014/main" id="{1ACB5994-B9BF-107F-62FF-8E99822CD7FC}"/>
              </a:ext>
            </a:extLst>
          </p:cNvPr>
          <p:cNvSpPr>
            <a:spLocks noGrp="1"/>
          </p:cNvSpPr>
          <p:nvPr>
            <p:ph type="sldNum" sz="quarter" idx="12"/>
          </p:nvPr>
        </p:nvSpPr>
        <p:spPr/>
        <p:txBody>
          <a:bodyPr/>
          <a:lstStyle/>
          <a:p>
            <a:fld id="{47A9008A-481B-4F65-A514-1AA65EA0FD53}" type="slidenum">
              <a:rPr lang="en-US" smtClean="0"/>
              <a:pPr/>
              <a:t>‹#›</a:t>
            </a:fld>
            <a:endParaRPr lang="en-US"/>
          </a:p>
        </p:txBody>
      </p:sp>
      <p:sp>
        <p:nvSpPr>
          <p:cNvPr id="6" name="TextBox 5" descr="CONFIDENTIAL_TAG_0xFFEE">
            <a:extLst>
              <a:ext uri="{FF2B5EF4-FFF2-40B4-BE49-F238E27FC236}">
                <a16:creationId xmlns:a16="http://schemas.microsoft.com/office/drawing/2014/main" id="{92383BC1-053B-9324-D9DA-03827ADB6E6A}"/>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289968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ection Header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66344" y="3328417"/>
            <a:ext cx="11256264" cy="1329267"/>
          </a:xfrm>
        </p:spPr>
        <p:txBody>
          <a:bodyPr>
            <a:noAutofit/>
          </a:bodyPr>
          <a:lstStyle>
            <a:lvl1pPr marL="0" indent="0" algn="ctr">
              <a:buNone/>
              <a:defRPr sz="18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7" name="Title 16"/>
          <p:cNvSpPr>
            <a:spLocks noGrp="1"/>
          </p:cNvSpPr>
          <p:nvPr>
            <p:ph type="title" hasCustomPrompt="1"/>
          </p:nvPr>
        </p:nvSpPr>
        <p:spPr bwMode="gray">
          <a:xfrm>
            <a:off x="466344" y="1972855"/>
            <a:ext cx="11256264" cy="1165224"/>
          </a:xfrm>
        </p:spPr>
        <p:txBody>
          <a:bodyPr anchor="b" anchorCtr="0"/>
          <a:lstStyle>
            <a:lvl1pPr algn="ctr">
              <a:defRPr b="1" cap="none" baseline="0">
                <a:solidFill>
                  <a:schemeClr val="bg1"/>
                </a:solidFill>
              </a:defRPr>
            </a:lvl1pPr>
          </a:lstStyle>
          <a:p>
            <a:r>
              <a:rPr lang="en-US"/>
              <a:t>Click to Insert Section Header</a:t>
            </a:r>
          </a:p>
        </p:txBody>
      </p:sp>
      <p:sp>
        <p:nvSpPr>
          <p:cNvPr id="11"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bg1"/>
                </a:solidFill>
              </a:defRPr>
            </a:lvl1pPr>
          </a:lstStyle>
          <a:p>
            <a:endParaRPr lang="en-US"/>
          </a:p>
        </p:txBody>
      </p:sp>
      <p:sp>
        <p:nvSpPr>
          <p:cNvPr id="12"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bg1"/>
                </a:solidFill>
              </a:defRPr>
            </a:lvl1pPr>
          </a:lstStyle>
          <a:p>
            <a:fld id="{47A9008A-481B-4F65-A514-1AA65EA0FD53}" type="slidenum">
              <a:rPr lang="en-US" smtClean="0"/>
              <a:pPr/>
              <a:t>‹#›</a:t>
            </a:fld>
            <a:endParaRPr lang="en-US"/>
          </a:p>
        </p:txBody>
      </p:sp>
      <p:sp>
        <p:nvSpPr>
          <p:cNvPr id="9" name="Footer Placeholder 4">
            <a:extLst>
              <a:ext uri="{FF2B5EF4-FFF2-40B4-BE49-F238E27FC236}">
                <a16:creationId xmlns:a16="http://schemas.microsoft.com/office/drawing/2014/main" id="{F7C4E471-930D-FB40-B9B0-4203DCF393FC}"/>
              </a:ext>
            </a:extLst>
          </p:cNvPr>
          <p:cNvSpPr>
            <a:spLocks noGrp="1"/>
          </p:cNvSpPr>
          <p:nvPr>
            <p:ph type="ftr" sz="quarter" idx="3"/>
          </p:nvPr>
        </p:nvSpPr>
        <p:spPr>
          <a:xfrm>
            <a:off x="1087036" y="6510528"/>
            <a:ext cx="7035320" cy="210312"/>
          </a:xfrm>
          <a:prstGeom prst="rect">
            <a:avLst/>
          </a:prstGeom>
        </p:spPr>
        <p:txBody>
          <a:bodyPr vert="horz" lIns="91440" tIns="45720" rIns="91440" bIns="45720" rtlCol="0" anchor="ctr"/>
          <a:lstStyle>
            <a:lvl1pPr algn="ctr">
              <a:defRPr sz="700" b="0">
                <a:solidFill>
                  <a:schemeClr val="bg1"/>
                </a:solidFill>
              </a:defRPr>
            </a:lvl1pPr>
          </a:lstStyle>
          <a:p>
            <a:r>
              <a:rPr lang="en-US"/>
              <a:t>MMEC Proprietary  </a:t>
            </a:r>
          </a:p>
        </p:txBody>
      </p:sp>
      <p:pic>
        <p:nvPicPr>
          <p:cNvPr id="10" name="Picture 9">
            <a:extLst>
              <a:ext uri="{FF2B5EF4-FFF2-40B4-BE49-F238E27FC236}">
                <a16:creationId xmlns:a16="http://schemas.microsoft.com/office/drawing/2014/main" id="{59BEE2D0-B6CF-A34E-A450-F0B43B20FE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descr="CONFIDENTIAL_TAG_0xFFEE">
            <a:extLst>
              <a:ext uri="{FF2B5EF4-FFF2-40B4-BE49-F238E27FC236}">
                <a16:creationId xmlns:a16="http://schemas.microsoft.com/office/drawing/2014/main" id="{7C5BA21D-85AE-034B-819B-02F4A7AC3501}"/>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458449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DAD5D-D256-258A-D34E-434CBFC824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418D1-E6A1-100C-C70F-370A38D664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076F3-63CC-1DD8-7B2C-4A8536B2F57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C902D1F-D800-3A94-1EF3-98E2EBC8325A}"/>
              </a:ext>
            </a:extLst>
          </p:cNvPr>
          <p:cNvSpPr>
            <a:spLocks noGrp="1"/>
          </p:cNvSpPr>
          <p:nvPr>
            <p:ph type="ftr" sz="quarter" idx="11"/>
          </p:nvPr>
        </p:nvSpPr>
        <p:spPr/>
        <p:txBody>
          <a:bodyPr/>
          <a:lstStyle/>
          <a:p>
            <a:r>
              <a:rPr lang="en-US"/>
              <a:t>MMEC Proprietary  </a:t>
            </a:r>
          </a:p>
        </p:txBody>
      </p:sp>
      <p:sp>
        <p:nvSpPr>
          <p:cNvPr id="6" name="Slide Number Placeholder 5">
            <a:extLst>
              <a:ext uri="{FF2B5EF4-FFF2-40B4-BE49-F238E27FC236}">
                <a16:creationId xmlns:a16="http://schemas.microsoft.com/office/drawing/2014/main" id="{AABDCB2A-4D67-9A71-40E5-E962DFCE1E08}"/>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764177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1732-E3D4-494A-869F-5E48C462E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40D27E-E3CE-4847-9C95-700FF5B584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E2346-9496-4512-A53E-F2D3B5C11BB7}"/>
              </a:ext>
            </a:extLst>
          </p:cNvPr>
          <p:cNvSpPr>
            <a:spLocks noGrp="1"/>
          </p:cNvSpPr>
          <p:nvPr>
            <p:ph type="dt" sz="half" idx="10"/>
          </p:nvPr>
        </p:nvSpPr>
        <p:spPr/>
        <p:txBody>
          <a:bodyPr/>
          <a:lstStyle/>
          <a:p>
            <a:fld id="{F0859A3C-EBFF-4099-9677-45671682F433}" type="datetimeFigureOut">
              <a:rPr lang="en-US" smtClean="0"/>
              <a:t>7/14/2025</a:t>
            </a:fld>
            <a:endParaRPr lang="en-US"/>
          </a:p>
        </p:txBody>
      </p:sp>
      <p:sp>
        <p:nvSpPr>
          <p:cNvPr id="5" name="Footer Placeholder 4">
            <a:extLst>
              <a:ext uri="{FF2B5EF4-FFF2-40B4-BE49-F238E27FC236}">
                <a16:creationId xmlns:a16="http://schemas.microsoft.com/office/drawing/2014/main" id="{F9ED71EE-52A5-4305-A9A6-FF32B91F7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154BA-7018-4178-8835-402F7DF6B02A}"/>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593920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F044-5646-7B73-7ECB-39CA9F363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F768CF-F12A-5F45-1F03-CB723D964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B6654-2819-0056-430C-47CC3F0A3D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FE740B-2F99-9C3F-3A43-ECFBB648C0D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98F8CFE-3EDC-DE51-18EB-FD1BC5605EC6}"/>
              </a:ext>
            </a:extLst>
          </p:cNvPr>
          <p:cNvSpPr>
            <a:spLocks noGrp="1"/>
          </p:cNvSpPr>
          <p:nvPr>
            <p:ph type="ftr" sz="quarter" idx="11"/>
          </p:nvPr>
        </p:nvSpPr>
        <p:spPr/>
        <p:txBody>
          <a:bodyPr/>
          <a:lstStyle/>
          <a:p>
            <a:r>
              <a:rPr lang="en-US"/>
              <a:t>MMEC Proprietary  </a:t>
            </a:r>
          </a:p>
        </p:txBody>
      </p:sp>
      <p:sp>
        <p:nvSpPr>
          <p:cNvPr id="7" name="Slide Number Placeholder 6">
            <a:extLst>
              <a:ext uri="{FF2B5EF4-FFF2-40B4-BE49-F238E27FC236}">
                <a16:creationId xmlns:a16="http://schemas.microsoft.com/office/drawing/2014/main" id="{551C2A69-57D7-F316-561B-1F1F8AD2303F}"/>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571500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5F4D-B73C-C8FB-8A73-6E6541CA8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984549-0712-A4B6-E122-43715F244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42FEB8-E8B1-CCC7-018C-9AFF8A8D1B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84A24-06E1-436B-C8C1-86B7837094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749B60-C09D-36BB-CB43-0414AD4963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392237-559E-EA24-159A-80D5ADC8A19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3D4EC9D-79B6-999F-6905-2E29E7128898}"/>
              </a:ext>
            </a:extLst>
          </p:cNvPr>
          <p:cNvSpPr>
            <a:spLocks noGrp="1"/>
          </p:cNvSpPr>
          <p:nvPr>
            <p:ph type="ftr" sz="quarter" idx="11"/>
          </p:nvPr>
        </p:nvSpPr>
        <p:spPr/>
        <p:txBody>
          <a:bodyPr/>
          <a:lstStyle/>
          <a:p>
            <a:r>
              <a:rPr lang="en-US"/>
              <a:t>MMEC Proprietary  </a:t>
            </a:r>
          </a:p>
        </p:txBody>
      </p:sp>
      <p:sp>
        <p:nvSpPr>
          <p:cNvPr id="9" name="Slide Number Placeholder 8">
            <a:extLst>
              <a:ext uri="{FF2B5EF4-FFF2-40B4-BE49-F238E27FC236}">
                <a16:creationId xmlns:a16="http://schemas.microsoft.com/office/drawing/2014/main" id="{C69D636F-30BC-FA75-A429-806A6B4FF8C5}"/>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1791010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41B9-8044-E88E-84B3-9768A90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AA58A7-ECC6-BB15-0C3E-9E9F8BBBA07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5D792C6-68E4-22F3-BB32-3B77A79196B5}"/>
              </a:ext>
            </a:extLst>
          </p:cNvPr>
          <p:cNvSpPr>
            <a:spLocks noGrp="1"/>
          </p:cNvSpPr>
          <p:nvPr>
            <p:ph type="ftr" sz="quarter" idx="11"/>
          </p:nvPr>
        </p:nvSpPr>
        <p:spPr/>
        <p:txBody>
          <a:bodyPr/>
          <a:lstStyle/>
          <a:p>
            <a:r>
              <a:rPr lang="en-US"/>
              <a:t>MMEC Proprietary  </a:t>
            </a:r>
          </a:p>
        </p:txBody>
      </p:sp>
      <p:sp>
        <p:nvSpPr>
          <p:cNvPr id="5" name="Slide Number Placeholder 4">
            <a:extLst>
              <a:ext uri="{FF2B5EF4-FFF2-40B4-BE49-F238E27FC236}">
                <a16:creationId xmlns:a16="http://schemas.microsoft.com/office/drawing/2014/main" id="{E20D708E-E42D-ED1D-0E22-15854E28D3F4}"/>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1487673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_slid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CA1059-9AC6-3342-BCC8-A7832BEE2F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566" b="6326"/>
          <a:stretch/>
        </p:blipFill>
        <p:spPr>
          <a:xfrm>
            <a:off x="-14990" y="0"/>
            <a:ext cx="12257738" cy="6949440"/>
          </a:xfrm>
          <a:prstGeom prst="rect">
            <a:avLst/>
          </a:prstGeom>
        </p:spPr>
      </p:pic>
      <p:sp>
        <p:nvSpPr>
          <p:cNvPr id="15" name="Rectangle 14">
            <a:extLst>
              <a:ext uri="{FF2B5EF4-FFF2-40B4-BE49-F238E27FC236}">
                <a16:creationId xmlns:a16="http://schemas.microsoft.com/office/drawing/2014/main" id="{D3079D97-F29D-514C-A224-063510F05005}"/>
              </a:ext>
            </a:extLst>
          </p:cNvPr>
          <p:cNvSpPr/>
          <p:nvPr userDrawn="1"/>
        </p:nvSpPr>
        <p:spPr>
          <a:xfrm>
            <a:off x="0" y="0"/>
            <a:ext cx="12191999" cy="6949440"/>
          </a:xfrm>
          <a:prstGeom prst="rect">
            <a:avLst/>
          </a:prstGeom>
          <a:gradFill>
            <a:gsLst>
              <a:gs pos="0">
                <a:srgbClr val="000000">
                  <a:alpha val="0"/>
                </a:srgbClr>
              </a:gs>
              <a:gs pos="100000">
                <a:schemeClr val="accent6">
                  <a:lumMod val="0"/>
                  <a:alpha val="50000"/>
                </a:schemeClr>
              </a:gs>
            </a:gsLst>
            <a:lin ang="5400000" scaled="1"/>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98420C4-21F9-7C40-8EE8-A95390E5A466}"/>
              </a:ext>
            </a:extLst>
          </p:cNvPr>
          <p:cNvCxnSpPr/>
          <p:nvPr userDrawn="1"/>
        </p:nvCxnSpPr>
        <p:spPr>
          <a:xfrm>
            <a:off x="5649464" y="2828034"/>
            <a:ext cx="89307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6B27733-E082-EC4E-898E-EE4C5AFAC7A1}"/>
              </a:ext>
            </a:extLst>
          </p:cNvPr>
          <p:cNvSpPr/>
          <p:nvPr userDrawn="1"/>
        </p:nvSpPr>
        <p:spPr>
          <a:xfrm>
            <a:off x="1" y="5005142"/>
            <a:ext cx="12191998" cy="1304332"/>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0F8B91-5A66-DC4E-A79A-A099CF9BC7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57641" y="5217106"/>
            <a:ext cx="2876718" cy="914400"/>
          </a:xfrm>
          <a:prstGeom prst="rect">
            <a:avLst/>
          </a:prstGeom>
        </p:spPr>
      </p:pic>
    </p:spTree>
    <p:extLst>
      <p:ext uri="{BB962C8B-B14F-4D97-AF65-F5344CB8AC3E}">
        <p14:creationId xmlns:p14="http://schemas.microsoft.com/office/powerpoint/2010/main" val="3603264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Header_slide_2">
    <p:bg>
      <p:bgPr>
        <a:solidFill>
          <a:srgbClr val="25476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729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66D232-8E98-054D-9728-BFF582E91681}"/>
              </a:ext>
            </a:extLst>
          </p:cNvPr>
          <p:cNvPicPr>
            <a:picLocks noChangeAspect="1"/>
          </p:cNvPicPr>
          <p:nvPr userDrawn="1"/>
        </p:nvPicPr>
        <p:blipFill>
          <a:blip r:embed="rId2"/>
          <a:stretch>
            <a:fillRect/>
          </a:stretch>
        </p:blipFill>
        <p:spPr>
          <a:xfrm>
            <a:off x="0" y="0"/>
            <a:ext cx="3588300" cy="6858000"/>
          </a:xfrm>
          <a:prstGeom prst="rect">
            <a:avLst/>
          </a:prstGeom>
        </p:spPr>
      </p:pic>
    </p:spTree>
    <p:extLst>
      <p:ext uri="{BB962C8B-B14F-4D97-AF65-F5344CB8AC3E}">
        <p14:creationId xmlns:p14="http://schemas.microsoft.com/office/powerpoint/2010/main" val="3993412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slide_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B7FB824-A5DF-BA4A-AC9A-D8EE516388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6186F4A3-AD95-6444-8AEC-488F39277424}"/>
              </a:ext>
            </a:extLst>
          </p:cNvPr>
          <p:cNvSpPr/>
          <p:nvPr userDrawn="1"/>
        </p:nvSpPr>
        <p:spPr>
          <a:xfrm>
            <a:off x="0" y="3785936"/>
            <a:ext cx="12192000" cy="22458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47B8DD-5370-BF41-AF51-87ADE9AC8996}"/>
              </a:ext>
            </a:extLst>
          </p:cNvPr>
          <p:cNvSpPr/>
          <p:nvPr userDrawn="1"/>
        </p:nvSpPr>
        <p:spPr>
          <a:xfrm>
            <a:off x="7732438" y="5619751"/>
            <a:ext cx="3419475" cy="1238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3816" y="5781675"/>
            <a:ext cx="2876718" cy="914400"/>
          </a:xfrm>
          <a:prstGeom prst="rect">
            <a:avLst/>
          </a:prstGeom>
        </p:spPr>
      </p:pic>
    </p:spTree>
    <p:extLst>
      <p:ext uri="{BB962C8B-B14F-4D97-AF65-F5344CB8AC3E}">
        <p14:creationId xmlns:p14="http://schemas.microsoft.com/office/powerpoint/2010/main" val="718390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2"/>
          <a:stretch>
            <a:fillRect/>
          </a:stretch>
        </p:blipFill>
        <p:spPr>
          <a:xfrm>
            <a:off x="-86020" y="-24063"/>
            <a:ext cx="3588300" cy="6906126"/>
          </a:xfrm>
          <a:prstGeom prst="rect">
            <a:avLst/>
          </a:prstGeom>
        </p:spPr>
      </p:pic>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3816" y="5781675"/>
            <a:ext cx="2876718" cy="914400"/>
          </a:xfrm>
          <a:prstGeom prst="rect">
            <a:avLst/>
          </a:prstGeom>
        </p:spPr>
      </p:pic>
    </p:spTree>
    <p:extLst>
      <p:ext uri="{BB962C8B-B14F-4D97-AF65-F5344CB8AC3E}">
        <p14:creationId xmlns:p14="http://schemas.microsoft.com/office/powerpoint/2010/main" val="3237705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3"/>
          <a:stretch>
            <a:fillRect/>
          </a:stretch>
        </p:blipFill>
        <p:spPr>
          <a:xfrm>
            <a:off x="-86020" y="-24063"/>
            <a:ext cx="3588300" cy="6906126"/>
          </a:xfrm>
          <a:prstGeom prst="rect">
            <a:avLst/>
          </a:prstGeom>
        </p:spPr>
      </p:pic>
    </p:spTree>
    <p:custDataLst>
      <p:tags r:id="rId1"/>
    </p:custDataLst>
    <p:extLst>
      <p:ext uri="{BB962C8B-B14F-4D97-AF65-F5344CB8AC3E}">
        <p14:creationId xmlns:p14="http://schemas.microsoft.com/office/powerpoint/2010/main" val="2195058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ontent_slide_1">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983DD9BF-702D-438C-82A0-C7A7D8B5C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0088880" y="0"/>
            <a:ext cx="2103120" cy="6858000"/>
          </a:xfrm>
          <a:prstGeom prst="rect">
            <a:avLst/>
          </a:prstGeom>
          <a:solidFill>
            <a:srgbClr val="254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11">
            <a:extLst>
              <a:ext uri="{FF2B5EF4-FFF2-40B4-BE49-F238E27FC236}">
                <a16:creationId xmlns:a16="http://schemas.microsoft.com/office/drawing/2014/main" id="{E8F49998-0346-4937-8264-FC53768C5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104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OACC (@TheOACC) / Twitter">
            <a:extLst>
              <a:ext uri="{FF2B5EF4-FFF2-40B4-BE49-F238E27FC236}">
                <a16:creationId xmlns:a16="http://schemas.microsoft.com/office/drawing/2014/main" id="{66019905-DC7D-4102-8D44-5928A135C634}"/>
              </a:ext>
            </a:extLst>
          </p:cNvPr>
          <p:cNvPicPr>
            <a:picLocks noChangeAspect="1" noChangeArrowheads="1"/>
          </p:cNvPicPr>
          <p:nvPr userDrawn="1"/>
        </p:nvPicPr>
        <p:blipFill rotWithShape="1">
          <a:blip r:embed="rId2">
            <a:alphaModFix/>
            <a:extLst>
              <a:ext uri="{28A0092B-C50C-407E-A947-70E740481C1C}">
                <a14:useLocalDpi xmlns:a14="http://schemas.microsoft.com/office/drawing/2010/main" val="0"/>
              </a:ext>
            </a:extLst>
          </a:blip>
          <a:srcRect r="-8" b="153"/>
          <a:stretch/>
        </p:blipFill>
        <p:spPr bwMode="auto">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721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73854-9914-4DF5-B0A5-42CFEB0FD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1FECE3-F5A0-408D-B3BB-E407311D4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7629BD-3DE3-43C6-AF0D-1A8453CFE609}"/>
              </a:ext>
            </a:extLst>
          </p:cNvPr>
          <p:cNvSpPr>
            <a:spLocks noGrp="1"/>
          </p:cNvSpPr>
          <p:nvPr>
            <p:ph type="dt" sz="half" idx="10"/>
          </p:nvPr>
        </p:nvSpPr>
        <p:spPr/>
        <p:txBody>
          <a:bodyPr/>
          <a:lstStyle/>
          <a:p>
            <a:fld id="{F0859A3C-EBFF-4099-9677-45671682F433}" type="datetimeFigureOut">
              <a:rPr lang="en-US" smtClean="0"/>
              <a:t>7/14/2025</a:t>
            </a:fld>
            <a:endParaRPr lang="en-US"/>
          </a:p>
        </p:txBody>
      </p:sp>
      <p:sp>
        <p:nvSpPr>
          <p:cNvPr id="5" name="Footer Placeholder 4">
            <a:extLst>
              <a:ext uri="{FF2B5EF4-FFF2-40B4-BE49-F238E27FC236}">
                <a16:creationId xmlns:a16="http://schemas.microsoft.com/office/drawing/2014/main" id="{EDCDF310-D640-4C70-8B6C-0E9D1F63E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02DFC-B9DD-4511-99A1-AEC637F65AF8}"/>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005071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ontent_slide_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47B8DD-5370-BF41-AF51-87ADE9AC8996}"/>
              </a:ext>
            </a:extLst>
          </p:cNvPr>
          <p:cNvSpPr/>
          <p:nvPr userDrawn="1"/>
        </p:nvSpPr>
        <p:spPr>
          <a:xfrm>
            <a:off x="4386262" y="5619751"/>
            <a:ext cx="3419475" cy="1238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7640" y="5781675"/>
            <a:ext cx="2876718" cy="914400"/>
          </a:xfrm>
          <a:prstGeom prst="rect">
            <a:avLst/>
          </a:prstGeom>
        </p:spPr>
      </p:pic>
    </p:spTree>
    <p:extLst>
      <p:ext uri="{BB962C8B-B14F-4D97-AF65-F5344CB8AC3E}">
        <p14:creationId xmlns:p14="http://schemas.microsoft.com/office/powerpoint/2010/main" val="1639950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2"/>
          <a:stretch>
            <a:fillRect/>
          </a:stretch>
        </p:blipFill>
        <p:spPr>
          <a:xfrm>
            <a:off x="-86020" y="-24063"/>
            <a:ext cx="3588300" cy="6906126"/>
          </a:xfrm>
          <a:prstGeom prst="rect">
            <a:avLst/>
          </a:prstGeom>
        </p:spPr>
      </p:pic>
    </p:spTree>
    <p:extLst>
      <p:ext uri="{BB962C8B-B14F-4D97-AF65-F5344CB8AC3E}">
        <p14:creationId xmlns:p14="http://schemas.microsoft.com/office/powerpoint/2010/main" val="3043505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slide_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966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_you_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177A47-6DDD-854F-A364-1A0FF5466670}"/>
              </a:ext>
            </a:extLst>
          </p:cNvPr>
          <p:cNvSpPr/>
          <p:nvPr userDrawn="1"/>
        </p:nvSpPr>
        <p:spPr>
          <a:xfrm>
            <a:off x="0" y="5259946"/>
            <a:ext cx="12192000" cy="15980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25E1C57-2774-E046-A8C6-4D453DDEB4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22372" y="5590561"/>
            <a:ext cx="2947256" cy="936822"/>
          </a:xfrm>
          <a:prstGeom prst="rect">
            <a:avLst/>
          </a:prstGeom>
        </p:spPr>
      </p:pic>
    </p:spTree>
    <p:extLst>
      <p:ext uri="{BB962C8B-B14F-4D97-AF65-F5344CB8AC3E}">
        <p14:creationId xmlns:p14="http://schemas.microsoft.com/office/powerpoint/2010/main" val="3284289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49835" y="6310313"/>
            <a:ext cx="2844800" cy="365125"/>
          </a:xfrm>
          <a:prstGeom prst="rect">
            <a:avLst/>
          </a:prstGeom>
        </p:spPr>
        <p:txBody>
          <a:bodyPr/>
          <a:lstStyle>
            <a:lvl1pPr>
              <a:defRPr sz="1200">
                <a:solidFill>
                  <a:schemeClr val="bg1"/>
                </a:solidFill>
                <a:latin typeface="Gill Sans MT" panose="020B0502020104020203" pitchFamily="34" charset="0"/>
              </a:defRPr>
            </a:lvl1pPr>
          </a:lstStyle>
          <a:p>
            <a:fld id="{695255DA-0DDD-4B79-9186-39FCD83CF05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23650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3D3D3D"/>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Helvetica"/>
                <a:cs typeface="Helvetic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6015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31999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2790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7337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7227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4BCD-FA64-49DA-96F8-3CF7621013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458D20-D048-450A-B09A-0E705F876D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41149F-ADF7-4294-B656-8FEC26CBCC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1487D3-D57C-42EF-BA80-4C913EC2CC6F}"/>
              </a:ext>
            </a:extLst>
          </p:cNvPr>
          <p:cNvSpPr>
            <a:spLocks noGrp="1"/>
          </p:cNvSpPr>
          <p:nvPr>
            <p:ph type="dt" sz="half" idx="10"/>
          </p:nvPr>
        </p:nvSpPr>
        <p:spPr/>
        <p:txBody>
          <a:bodyPr/>
          <a:lstStyle/>
          <a:p>
            <a:fld id="{F0859A3C-EBFF-4099-9677-45671682F433}" type="datetimeFigureOut">
              <a:rPr lang="en-US" smtClean="0"/>
              <a:t>7/14/2025</a:t>
            </a:fld>
            <a:endParaRPr lang="en-US"/>
          </a:p>
        </p:txBody>
      </p:sp>
      <p:sp>
        <p:nvSpPr>
          <p:cNvPr id="6" name="Footer Placeholder 5">
            <a:extLst>
              <a:ext uri="{FF2B5EF4-FFF2-40B4-BE49-F238E27FC236}">
                <a16:creationId xmlns:a16="http://schemas.microsoft.com/office/drawing/2014/main" id="{C5A1D174-8065-4662-BB28-6F75BCB00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CADE99-4495-4055-829D-F76F05856753}"/>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672734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6233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2898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255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8653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788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21272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5791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337586"/>
      </p:ext>
    </p:extLst>
  </p:cSld>
  <p:clrMapOvr>
    <a:masterClrMapping/>
  </p:clrMapOvr>
  <p:hf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Greetings Slide - Logo">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2575624" y="2318273"/>
            <a:ext cx="7040753" cy="2221454"/>
          </a:xfrm>
          <a:prstGeom prst="rect">
            <a:avLst/>
          </a:prstGeom>
        </p:spPr>
        <p:txBody>
          <a:bodyPr anchor="ctr"/>
          <a:lstStyle>
            <a:lvl1pPr algn="ctr">
              <a:defRPr sz="8800">
                <a:solidFill>
                  <a:schemeClr val="tx1"/>
                </a:solidFill>
              </a:defRPr>
            </a:lvl1pPr>
          </a:lstStyle>
          <a:p>
            <a:r>
              <a:rPr lang="en-GB"/>
              <a:t>Welcome</a:t>
            </a:r>
            <a:endParaRPr lang="en-US"/>
          </a:p>
        </p:txBody>
      </p:sp>
    </p:spTree>
    <p:extLst>
      <p:ext uri="{BB962C8B-B14F-4D97-AF65-F5344CB8AC3E}">
        <p14:creationId xmlns:p14="http://schemas.microsoft.com/office/powerpoint/2010/main" val="2364959093"/>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ver Image - Centered, Logo">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087CF1-6E92-A1A9-497A-FFF28C141B08}"/>
              </a:ext>
            </a:extLst>
          </p:cNvPr>
          <p:cNvSpPr/>
          <p:nvPr userDrawn="1"/>
        </p:nvSpPr>
        <p:spPr>
          <a:xfrm>
            <a:off x="0" y="0"/>
            <a:ext cx="12192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E55EA4F-E473-41EF-9E00-3D69D5F1AE67}"/>
              </a:ext>
            </a:extLst>
          </p:cNvPr>
          <p:cNvSpPr>
            <a:spLocks noGrp="1"/>
          </p:cNvSpPr>
          <p:nvPr>
            <p:ph type="ctrTitle" hasCustomPrompt="1"/>
          </p:nvPr>
        </p:nvSpPr>
        <p:spPr>
          <a:xfrm>
            <a:off x="2121878" y="1336294"/>
            <a:ext cx="7948244" cy="2255710"/>
          </a:xfrm>
          <a:prstGeom prst="rect">
            <a:avLst/>
          </a:prstGeom>
        </p:spPr>
        <p:txBody>
          <a:bodyPr anchor="b"/>
          <a:lstStyle>
            <a:lvl1pPr algn="ctr">
              <a:lnSpc>
                <a:spcPct val="90000"/>
              </a:lnSpc>
              <a:defRPr sz="4800">
                <a:solidFill>
                  <a:schemeClr val="tx1"/>
                </a:solidFill>
              </a:defRPr>
            </a:lvl1pPr>
          </a:lstStyle>
          <a:p>
            <a:r>
              <a:rPr lang="en-US"/>
              <a:t>Place presentation title here 48pt</a:t>
            </a:r>
          </a:p>
        </p:txBody>
      </p:sp>
      <p:sp>
        <p:nvSpPr>
          <p:cNvPr id="6" name="Date Placeholder 10">
            <a:extLst>
              <a:ext uri="{FF2B5EF4-FFF2-40B4-BE49-F238E27FC236}">
                <a16:creationId xmlns:a16="http://schemas.microsoft.com/office/drawing/2014/main" id="{0AF5D71E-5FA3-4080-B28F-B3110AB34D48}"/>
              </a:ext>
            </a:extLst>
          </p:cNvPr>
          <p:cNvSpPr>
            <a:spLocks noGrp="1"/>
          </p:cNvSpPr>
          <p:nvPr>
            <p:ph type="dt" sz="half" idx="2"/>
          </p:nvPr>
        </p:nvSpPr>
        <p:spPr>
          <a:xfrm>
            <a:off x="4544992" y="4501939"/>
            <a:ext cx="3102015" cy="245276"/>
          </a:xfrm>
          <a:prstGeom prst="rect">
            <a:avLst/>
          </a:prstGeom>
        </p:spPr>
        <p:txBody>
          <a:bodyPr vert="horz" lIns="0" tIns="0" rIns="0" bIns="0" rtlCol="0" anchor="t"/>
          <a:lstStyle>
            <a:lvl1pPr marL="0" algn="ctr" defTabSz="914400" rtl="0" eaLnBrk="1" latinLnBrk="0" hangingPunct="1">
              <a:defRPr lang="en-US" sz="1400" b="1" kern="1200" smtClean="0">
                <a:solidFill>
                  <a:schemeClr val="tx1"/>
                </a:solidFill>
                <a:latin typeface="+mn-lt"/>
                <a:ea typeface="+mn-ea"/>
                <a:cs typeface="+mn-cs"/>
              </a:defRPr>
            </a:lvl1pPr>
          </a:lstStyle>
          <a:p>
            <a:fld id="{6074C878-35E6-4631-95D1-AE66D6398682}" type="datetime2">
              <a:rPr lang="en-US" smtClean="0"/>
              <a:t>Monday, July 14, 2025</a:t>
            </a:fld>
            <a:endParaRPr lang="en-US"/>
          </a:p>
        </p:txBody>
      </p:sp>
      <p:sp>
        <p:nvSpPr>
          <p:cNvPr id="7" name="Text Placeholder 16">
            <a:extLst>
              <a:ext uri="{FF2B5EF4-FFF2-40B4-BE49-F238E27FC236}">
                <a16:creationId xmlns:a16="http://schemas.microsoft.com/office/drawing/2014/main" id="{51481AAC-1471-4278-A104-D559B82B527A}"/>
              </a:ext>
            </a:extLst>
          </p:cNvPr>
          <p:cNvSpPr>
            <a:spLocks noGrp="1"/>
          </p:cNvSpPr>
          <p:nvPr>
            <p:ph type="body" sz="quarter" idx="12" hasCustomPrompt="1"/>
          </p:nvPr>
        </p:nvSpPr>
        <p:spPr>
          <a:xfrm>
            <a:off x="4544992" y="4747217"/>
            <a:ext cx="3102015" cy="245276"/>
          </a:xfrm>
          <a:prstGeom prst="rect">
            <a:avLst/>
          </a:prstGeom>
        </p:spPr>
        <p:txBody>
          <a:bodyPr/>
          <a:lstStyle>
            <a:lvl1pPr marL="0" indent="0" algn="ctr"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a:t>
            </a:r>
          </a:p>
        </p:txBody>
      </p:sp>
      <p:sp>
        <p:nvSpPr>
          <p:cNvPr id="16" name="Text Placeholder 15">
            <a:extLst>
              <a:ext uri="{FF2B5EF4-FFF2-40B4-BE49-F238E27FC236}">
                <a16:creationId xmlns:a16="http://schemas.microsoft.com/office/drawing/2014/main" id="{0BEB3B30-172A-47BC-8F00-43F601E1F872}"/>
              </a:ext>
            </a:extLst>
          </p:cNvPr>
          <p:cNvSpPr>
            <a:spLocks noGrp="1"/>
          </p:cNvSpPr>
          <p:nvPr>
            <p:ph type="body" sz="quarter" idx="13" hasCustomPrompt="1"/>
          </p:nvPr>
        </p:nvSpPr>
        <p:spPr>
          <a:xfrm>
            <a:off x="2121879" y="3866920"/>
            <a:ext cx="7948244" cy="633734"/>
          </a:xfrm>
          <a:prstGeom prst="rect">
            <a:avLst/>
          </a:prstGeom>
        </p:spPr>
        <p:txBody>
          <a:bodyPr vert="horz" lIns="0" tIns="0" rIns="0" bIns="0" rtlCol="0">
            <a:noAutofit/>
          </a:bodyPr>
          <a:lstStyle>
            <a:lvl1pPr marL="0" indent="0" algn="ctr">
              <a:lnSpc>
                <a:spcPct val="90000"/>
              </a:lnSpc>
              <a:buNone/>
              <a:defRPr lang="en-US" sz="2400" i="0" spc="0" dirty="0" smtClean="0">
                <a:solidFill>
                  <a:schemeClr val="tx1"/>
                </a:solidFill>
                <a:latin typeface="GT Sectra Fine"/>
              </a:defRPr>
            </a:lvl1pPr>
            <a:lvl2pPr marL="0" algn="ctr">
              <a:lnSpc>
                <a:spcPct val="90000"/>
              </a:lnSpc>
              <a:spcAft>
                <a:spcPts val="600"/>
              </a:spcAft>
              <a:defRPr lang="en-US" sz="2400" dirty="0" smtClean="0">
                <a:solidFill>
                  <a:srgbClr val="E6DCFF"/>
                </a:solidFill>
                <a:latin typeface="GT Sectra Fine" panose="00000500000000000000" pitchFamily="50" charset="0"/>
              </a:defRPr>
            </a:lvl2pPr>
            <a:lvl3pPr marL="0" algn="ctr">
              <a:lnSpc>
                <a:spcPct val="90000"/>
              </a:lnSpc>
              <a:spcAft>
                <a:spcPts val="600"/>
              </a:spcAft>
              <a:defRPr lang="en-US" sz="2400" dirty="0" smtClean="0">
                <a:solidFill>
                  <a:srgbClr val="E6DCFF"/>
                </a:solidFill>
                <a:latin typeface="GT Sectra Fine" panose="00000500000000000000" pitchFamily="50" charset="0"/>
              </a:defRPr>
            </a:lvl3pPr>
            <a:lvl4pPr marL="0" algn="ctr">
              <a:lnSpc>
                <a:spcPct val="90000"/>
              </a:lnSpc>
              <a:spcAft>
                <a:spcPts val="600"/>
              </a:spcAft>
              <a:defRPr lang="en-US" sz="2400" dirty="0" smtClean="0">
                <a:solidFill>
                  <a:srgbClr val="E6DCFF"/>
                </a:solidFill>
                <a:latin typeface="GT Sectra Fine" panose="00000500000000000000" pitchFamily="50" charset="0"/>
              </a:defRPr>
            </a:lvl4pPr>
            <a:lvl5pPr marL="0" algn="ctr">
              <a:lnSpc>
                <a:spcPct val="90000"/>
              </a:lnSpc>
              <a:spcAft>
                <a:spcPts val="600"/>
              </a:spcAft>
              <a:defRPr lang="en-US" sz="2400" dirty="0">
                <a:solidFill>
                  <a:srgbClr val="E6DCFF"/>
                </a:solidFill>
                <a:latin typeface="GT Sectra Fine" panose="00000500000000000000" pitchFamily="50" charset="0"/>
              </a:defRPr>
            </a:lvl5pPr>
          </a:lstStyle>
          <a:p>
            <a:pPr marL="228600" lvl="0" indent="-228600" defTabSz="914400">
              <a:spcAft>
                <a:spcPts val="0"/>
              </a:spcAft>
            </a:pPr>
            <a:r>
              <a:rPr lang="en-US"/>
              <a:t>Place subtitle here in GT Sectra Fine 24pt</a:t>
            </a:r>
          </a:p>
        </p:txBody>
      </p:sp>
    </p:spTree>
    <p:extLst>
      <p:ext uri="{BB962C8B-B14F-4D97-AF65-F5344CB8AC3E}">
        <p14:creationId xmlns:p14="http://schemas.microsoft.com/office/powerpoint/2010/main" val="374168948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3DC9-35F0-4E8F-A18D-1E5DD2DBF9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E9325-71F0-4D45-8AC1-FB10BA47A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2D8DCE-6284-468C-AFAE-9D533BB298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8E3AA-133E-41CB-B554-FF0CE7409A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6F97C8-17F5-43CF-8DEE-A8B3CAD75E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6AC950-B26D-4B4B-AF47-260954C1B4D5}"/>
              </a:ext>
            </a:extLst>
          </p:cNvPr>
          <p:cNvSpPr>
            <a:spLocks noGrp="1"/>
          </p:cNvSpPr>
          <p:nvPr>
            <p:ph type="dt" sz="half" idx="10"/>
          </p:nvPr>
        </p:nvSpPr>
        <p:spPr/>
        <p:txBody>
          <a:bodyPr/>
          <a:lstStyle/>
          <a:p>
            <a:fld id="{F0859A3C-EBFF-4099-9677-45671682F433}" type="datetimeFigureOut">
              <a:rPr lang="en-US" smtClean="0"/>
              <a:t>7/14/2025</a:t>
            </a:fld>
            <a:endParaRPr lang="en-US"/>
          </a:p>
        </p:txBody>
      </p:sp>
      <p:sp>
        <p:nvSpPr>
          <p:cNvPr id="8" name="Footer Placeholder 7">
            <a:extLst>
              <a:ext uri="{FF2B5EF4-FFF2-40B4-BE49-F238E27FC236}">
                <a16:creationId xmlns:a16="http://schemas.microsoft.com/office/drawing/2014/main" id="{25010F77-63F5-4B45-8DEF-4BF6AA860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30B078-13CC-4A77-80BD-6E088D5C4B4E}"/>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9801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UB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8120-E182-DC4B-8868-3C3748CACE99}"/>
              </a:ext>
            </a:extLst>
          </p:cNvPr>
          <p:cNvSpPr>
            <a:spLocks noGrp="1"/>
          </p:cNvSpPr>
          <p:nvPr>
            <p:ph type="title" hasCustomPrompt="1"/>
          </p:nvPr>
        </p:nvSpPr>
        <p:spPr>
          <a:xfrm>
            <a:off x="490117" y="648353"/>
            <a:ext cx="10515600" cy="384149"/>
          </a:xfrm>
          <a:prstGeom prst="rect">
            <a:avLst/>
          </a:prstGeom>
        </p:spPr>
        <p:txBody>
          <a:bodyPr/>
          <a:lstStyle>
            <a:lvl1pPr>
              <a:defRPr kumimoji="0" lang="en-US" sz="3200" b="1" i="0" u="none" strike="noStrike" kern="1200" cap="all" spc="0" normalizeH="0" baseline="0" dirty="0">
                <a:ln>
                  <a:noFill/>
                </a:ln>
                <a:solidFill>
                  <a:srgbClr val="000000"/>
                </a:solidFill>
                <a:effectLst/>
                <a:uLnTx/>
                <a:uFillTx/>
                <a:latin typeface="Futura ND for Nike 365 Cn XBd" panose="020B0806020204030204" pitchFamily="34" charset="0"/>
                <a:ea typeface="+mn-ea"/>
                <a:cs typeface="Futura" panose="020B0602020204020303" pitchFamily="34" charset="-79"/>
              </a:defRPr>
            </a:lvl1pPr>
          </a:lstStyle>
          <a:p>
            <a:pPr marL="0" marR="0" lvl="0" indent="0" algn="l" defTabSz="914400" rtl="0" eaLnBrk="1" fontAlgn="base" latinLnBrk="0" hangingPunct="1">
              <a:lnSpc>
                <a:spcPct val="80000"/>
              </a:lnSpc>
              <a:spcBef>
                <a:spcPct val="0"/>
              </a:spcBef>
              <a:spcAft>
                <a:spcPct val="0"/>
              </a:spcAft>
              <a:buClrTx/>
              <a:buSzTx/>
              <a:buFontTx/>
              <a:buNone/>
              <a:tabLst/>
              <a:defRPr/>
            </a:pPr>
            <a:r>
              <a:rPr lang="en-US"/>
              <a:t>CLICK TO EDIT MASTER TITLE STYLE</a:t>
            </a:r>
          </a:p>
        </p:txBody>
      </p:sp>
      <p:sp>
        <p:nvSpPr>
          <p:cNvPr id="18" name="Text Placeholder 17">
            <a:extLst>
              <a:ext uri="{FF2B5EF4-FFF2-40B4-BE49-F238E27FC236}">
                <a16:creationId xmlns:a16="http://schemas.microsoft.com/office/drawing/2014/main" id="{21E95223-7AB4-9C4E-88E9-F6B0D083B5DE}"/>
              </a:ext>
            </a:extLst>
          </p:cNvPr>
          <p:cNvSpPr>
            <a:spLocks noGrp="1"/>
          </p:cNvSpPr>
          <p:nvPr>
            <p:ph type="body" sz="quarter" idx="11" hasCustomPrompt="1"/>
          </p:nvPr>
        </p:nvSpPr>
        <p:spPr>
          <a:xfrm>
            <a:off x="490117" y="1032502"/>
            <a:ext cx="4383088" cy="462831"/>
          </a:xfrm>
          <a:prstGeom prst="rect">
            <a:avLst/>
          </a:prstGeom>
        </p:spPr>
        <p:txBody>
          <a:bodyPr/>
          <a:lstStyle>
            <a:lvl1pPr marL="0" indent="0">
              <a:buNone/>
              <a:defRPr kumimoji="0" lang="en-US" sz="1800" b="0" i="0" u="none" strike="noStrike" kern="1200" cap="none" spc="0" normalizeH="0" baseline="0" dirty="0">
                <a:ln>
                  <a:noFill/>
                </a:ln>
                <a:solidFill>
                  <a:srgbClr val="2DA5D4"/>
                </a:solidFill>
                <a:effectLst/>
                <a:uLnTx/>
                <a:uFillTx/>
                <a:latin typeface="Trade Gothic for Nike 365 BdCn" panose="020B0806040303020004" pitchFamily="34" charset="77"/>
                <a:ea typeface="+mn-ea"/>
                <a:cs typeface="+mn-cs"/>
              </a:defRPr>
            </a:lvl1pPr>
            <a:lvl2pPr>
              <a:defRPr/>
            </a:lvl2pPr>
            <a:lvl3pPr>
              <a:defRPr/>
            </a:lvl3pPr>
            <a:lvl4pPr>
              <a:defRPr/>
            </a:lvl4pPr>
            <a:lvl5pPr>
              <a:defRPr/>
            </a:lvl5pPr>
          </a:lstStyle>
          <a:p>
            <a:pPr marL="228600" marR="0" lvl="0" indent="-228600" algn="l" defTabSz="914400" rtl="0" eaLnBrk="1" fontAlgn="base" latinLnBrk="0" hangingPunct="1">
              <a:lnSpc>
                <a:spcPct val="80000"/>
              </a:lnSpc>
              <a:spcBef>
                <a:spcPct val="0"/>
              </a:spcBef>
              <a:spcAft>
                <a:spcPct val="0"/>
              </a:spcAft>
              <a:buClrTx/>
              <a:buSzTx/>
              <a:tabLst/>
              <a:defRPr/>
            </a:pPr>
            <a:r>
              <a:rPr lang="en-US"/>
              <a:t>CLICK TO EDIT MASTER TEXT STYLES</a:t>
            </a:r>
          </a:p>
        </p:txBody>
      </p:sp>
      <p:sp>
        <p:nvSpPr>
          <p:cNvPr id="22" name="Text Placeholder 21">
            <a:extLst>
              <a:ext uri="{FF2B5EF4-FFF2-40B4-BE49-F238E27FC236}">
                <a16:creationId xmlns:a16="http://schemas.microsoft.com/office/drawing/2014/main" id="{B8043BAE-9CB5-FB4A-9C80-6D23B5728BD5}"/>
              </a:ext>
            </a:extLst>
          </p:cNvPr>
          <p:cNvSpPr>
            <a:spLocks noGrp="1"/>
          </p:cNvSpPr>
          <p:nvPr>
            <p:ph type="body" sz="quarter" idx="12" hasCustomPrompt="1"/>
          </p:nvPr>
        </p:nvSpPr>
        <p:spPr>
          <a:xfrm>
            <a:off x="499544" y="298255"/>
            <a:ext cx="4497388" cy="26766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1050" b="0" i="0" kern="1200" dirty="0" smtClean="0">
                <a:solidFill>
                  <a:sysClr val="windowText" lastClr="000000"/>
                </a:solidFill>
                <a:latin typeface="Trade Gothic for Nike 365" panose="020B0503040303020004" pitchFamily="34" charset="77"/>
                <a:ea typeface="Palatino" pitchFamily="2" charset="77"/>
                <a:cs typeface="+mn-cs"/>
              </a:defRPr>
            </a:lvl1pPr>
            <a:lvl2pPr marL="0" marR="0" indent="0" algn="l" defTabSz="914400" rtl="0" eaLnBrk="1" fontAlgn="auto" latinLnBrk="0" hangingPunct="1">
              <a:lnSpc>
                <a:spcPct val="100000"/>
              </a:lnSpc>
              <a:spcBef>
                <a:spcPts val="0"/>
              </a:spcBef>
              <a:spcAft>
                <a:spcPts val="0"/>
              </a:spcAft>
              <a:buClrTx/>
              <a:buSzTx/>
              <a:buFontTx/>
              <a:buNone/>
              <a:tabLst/>
              <a:defRPr lang="en-US" sz="1050" b="0" i="0" kern="1200" dirty="0" smtClean="0">
                <a:solidFill>
                  <a:schemeClr val="accent3"/>
                </a:solidFill>
                <a:latin typeface="Trade Gothic for Nike 365" panose="020B0503040303020004" pitchFamily="34" charset="77"/>
                <a:ea typeface="Helvetica Neue Light" panose="02000403000000020004" pitchFamily="2" charset="0"/>
                <a:cs typeface="+mn-cs"/>
              </a:defRPr>
            </a:lvl2pPr>
            <a:lvl3pPr marL="0" marR="0" indent="0" algn="l" defTabSz="914400" rtl="0" eaLnBrk="1" fontAlgn="auto" latinLnBrk="0" hangingPunct="1">
              <a:lnSpc>
                <a:spcPct val="100000"/>
              </a:lnSpc>
              <a:spcBef>
                <a:spcPts val="0"/>
              </a:spcBef>
              <a:spcAft>
                <a:spcPts val="0"/>
              </a:spcAft>
              <a:buClrTx/>
              <a:buSzTx/>
              <a:buFontTx/>
              <a:buNone/>
              <a:tabLst/>
              <a:defRPr lang="en-US" sz="1050" b="0" i="0" kern="1200" dirty="0" smtClean="0">
                <a:solidFill>
                  <a:schemeClr val="accent3"/>
                </a:solidFill>
                <a:latin typeface="Trade Gothic for Nike 365" panose="020B0503040303020004" pitchFamily="34" charset="77"/>
                <a:ea typeface="Helvetica Neue Light" panose="02000403000000020004" pitchFamily="2" charset="0"/>
                <a:cs typeface="+mn-cs"/>
              </a:defRPr>
            </a:lvl3pPr>
            <a:lvl4pPr marL="0" marR="0" indent="0" algn="l" defTabSz="914400" rtl="0" eaLnBrk="1" fontAlgn="auto" latinLnBrk="0" hangingPunct="1">
              <a:lnSpc>
                <a:spcPct val="100000"/>
              </a:lnSpc>
              <a:spcBef>
                <a:spcPts val="0"/>
              </a:spcBef>
              <a:spcAft>
                <a:spcPts val="0"/>
              </a:spcAft>
              <a:buClrTx/>
              <a:buSzTx/>
              <a:buFontTx/>
              <a:buNone/>
              <a:tabLst/>
              <a:defRPr lang="en-US" sz="1050" b="0" i="0" kern="1200" dirty="0" smtClean="0">
                <a:solidFill>
                  <a:schemeClr val="accent3"/>
                </a:solidFill>
                <a:latin typeface="Trade Gothic for Nike 365" panose="020B0503040303020004" pitchFamily="34" charset="77"/>
                <a:ea typeface="Helvetica Neue Light" panose="02000403000000020004" pitchFamily="2" charset="0"/>
                <a:cs typeface="+mn-cs"/>
              </a:defRPr>
            </a:lvl4pPr>
            <a:lvl5pPr marL="0" marR="0" indent="0" algn="l" defTabSz="914400" rtl="0" eaLnBrk="1" fontAlgn="auto" latinLnBrk="0" hangingPunct="1">
              <a:lnSpc>
                <a:spcPct val="100000"/>
              </a:lnSpc>
              <a:spcBef>
                <a:spcPts val="0"/>
              </a:spcBef>
              <a:spcAft>
                <a:spcPts val="0"/>
              </a:spcAft>
              <a:buClrTx/>
              <a:buSzTx/>
              <a:buFontTx/>
              <a:buNone/>
              <a:tabLst/>
              <a:defRPr lang="en-US" sz="1050" b="0" i="0" kern="1200" dirty="0">
                <a:solidFill>
                  <a:schemeClr val="accent3"/>
                </a:solidFill>
                <a:latin typeface="Trade Gothic for Nike 365" panose="020B0503040303020004" pitchFamily="34" charset="77"/>
                <a:ea typeface="Helvetica Neue Light" panose="02000403000000020004" pitchFamily="2" charset="0"/>
                <a:cs typeface="+mn-cs"/>
              </a:defRPr>
            </a:lvl5pPr>
          </a:lstStyle>
          <a:p>
            <a:pPr lvl="0"/>
            <a:r>
              <a:rPr lang="en-US"/>
              <a:t>CLICK TO EDIT MASTER TEXT STYLES</a:t>
            </a:r>
          </a:p>
        </p:txBody>
      </p:sp>
      <p:sp>
        <p:nvSpPr>
          <p:cNvPr id="9" name="Slide Number Placeholder 6">
            <a:extLst>
              <a:ext uri="{FF2B5EF4-FFF2-40B4-BE49-F238E27FC236}">
                <a16:creationId xmlns:a16="http://schemas.microsoft.com/office/drawing/2014/main" id="{68230241-8BF9-3471-E25E-C9D09E1BC083}"/>
              </a:ext>
            </a:extLst>
          </p:cNvPr>
          <p:cNvSpPr>
            <a:spLocks noGrp="1"/>
          </p:cNvSpPr>
          <p:nvPr>
            <p:ph type="sldNum" sz="quarter" idx="4"/>
          </p:nvPr>
        </p:nvSpPr>
        <p:spPr>
          <a:xfrm>
            <a:off x="11429998" y="6609353"/>
            <a:ext cx="381001" cy="207843"/>
          </a:xfrm>
          <a:prstGeom prst="rect">
            <a:avLst/>
          </a:prstGeom>
          <a:noFill/>
        </p:spPr>
        <p:txBody>
          <a:bodyPr wrap="square" lIns="0" tIns="0" rIns="0" bIns="0" rtlCol="0" anchor="ctr">
            <a:noAutofit/>
          </a:bodyPr>
          <a:lstStyle>
            <a:lvl1pPr>
              <a:defRPr lang="en-US" sz="800" smtClean="0">
                <a:solidFill>
                  <a:srgbClr val="404040"/>
                </a:solidFill>
              </a:defRPr>
            </a:lvl1pPr>
          </a:lstStyle>
          <a:p>
            <a:pPr algn="r" defTabSz="228600">
              <a:spcAft>
                <a:spcPts val="1200"/>
              </a:spcAft>
            </a:pPr>
            <a:fld id="{CC9E6EB9-168E-4914-8CC7-2E853AFB4F1B}" type="slidenum">
              <a:rPr lang="en-US" smtClean="0"/>
              <a:pPr algn="r" defTabSz="228600">
                <a:spcAft>
                  <a:spcPts val="1200"/>
                </a:spcAft>
              </a:pPr>
              <a:t>‹#›</a:t>
            </a:fld>
            <a:endParaRPr lang="en-US"/>
          </a:p>
        </p:txBody>
      </p:sp>
    </p:spTree>
    <p:extLst>
      <p:ext uri="{BB962C8B-B14F-4D97-AF65-F5344CB8AC3E}">
        <p14:creationId xmlns:p14="http://schemas.microsoft.com/office/powerpoint/2010/main" val="2952301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8546ADE-103C-4652-A344-9C0C8C49EC1E}"/>
              </a:ext>
            </a:extLst>
          </p:cNvPr>
          <p:cNvSpPr>
            <a:spLocks noGrp="1"/>
          </p:cNvSpPr>
          <p:nvPr>
            <p:ph type="title" hasCustomPrompt="1"/>
          </p:nvPr>
        </p:nvSpPr>
        <p:spPr>
          <a:xfrm>
            <a:off x="384048" y="411480"/>
            <a:ext cx="11430000" cy="369332"/>
          </a:xfrm>
        </p:spPr>
        <p:txBody>
          <a:bodyPr>
            <a:spAutoFit/>
          </a:bodyPr>
          <a:lstStyle>
            <a:lvl1pPr>
              <a:defRPr sz="3000" b="1" i="0">
                <a:latin typeface="Graphik Semibold" panose="020B0503030202060203" pitchFamily="34" charset="77"/>
              </a:defRPr>
            </a:lvl1pPr>
          </a:lstStyle>
          <a:p>
            <a:r>
              <a:rPr lang="en-GB"/>
              <a:t>Place headline here (28pt)</a:t>
            </a:r>
            <a:endParaRPr lang="en-US"/>
          </a:p>
        </p:txBody>
      </p:sp>
      <p:sp>
        <p:nvSpPr>
          <p:cNvPr id="7" name="Footer Placeholder 3">
            <a:extLst>
              <a:ext uri="{FF2B5EF4-FFF2-40B4-BE49-F238E27FC236}">
                <a16:creationId xmlns:a16="http://schemas.microsoft.com/office/drawing/2014/main" id="{480EAEA1-D575-4107-8AFC-0CAE2D4FB3D6}"/>
              </a:ext>
            </a:extLst>
          </p:cNvPr>
          <p:cNvSpPr>
            <a:spLocks noGrp="1"/>
          </p:cNvSpPr>
          <p:nvPr>
            <p:ph type="ftr" sz="quarter" idx="3"/>
          </p:nvPr>
        </p:nvSpPr>
        <p:spPr>
          <a:xfrm>
            <a:off x="7315200" y="6548271"/>
            <a:ext cx="4114800" cy="198318"/>
          </a:xfrm>
          <a:prstGeom prst="rect">
            <a:avLst/>
          </a:prstGeom>
          <a:noFill/>
        </p:spPr>
        <p:txBody>
          <a:bodyPr wrap="square" lIns="0" tIns="0" rIns="0" bIns="0" rtlCol="0" anchor="ctr">
            <a:noAutofit/>
          </a:bodyPr>
          <a:lstStyle>
            <a:lvl1pPr algn="r">
              <a:defRPr lang="en-US" sz="800" kern="1200" dirty="0">
                <a:solidFill>
                  <a:schemeClr val="bg1">
                    <a:alpha val="75000"/>
                  </a:schemeClr>
                </a:solidFill>
                <a:latin typeface="+mn-lt"/>
                <a:ea typeface="+mn-ea"/>
                <a:cs typeface="+mn-cs"/>
              </a:defRPr>
            </a:lvl1pPr>
          </a:lstStyle>
          <a:p>
            <a:pPr defTabSz="228600">
              <a:spcAft>
                <a:spcPts val="1200"/>
              </a:spcAft>
              <a:defRPr/>
            </a:pPr>
            <a:r>
              <a:rPr lang="en-US"/>
              <a:t>Copyright © 2025 Accenture. All rights reserved.</a:t>
            </a:r>
          </a:p>
        </p:txBody>
      </p:sp>
      <p:sp>
        <p:nvSpPr>
          <p:cNvPr id="2" name="Slide Number Placeholder 1">
            <a:extLst>
              <a:ext uri="{FF2B5EF4-FFF2-40B4-BE49-F238E27FC236}">
                <a16:creationId xmlns:a16="http://schemas.microsoft.com/office/drawing/2014/main" id="{D20A237C-DB73-401B-BD5B-B8B91332335E}"/>
              </a:ext>
            </a:extLst>
          </p:cNvPr>
          <p:cNvSpPr>
            <a:spLocks noGrp="1"/>
          </p:cNvSpPr>
          <p:nvPr>
            <p:ph type="sldNum" sz="quarter" idx="10"/>
          </p:nvPr>
        </p:nvSpPr>
        <p:spPr>
          <a:xfrm>
            <a:off x="11484746" y="6545421"/>
            <a:ext cx="326254" cy="201168"/>
          </a:xfrm>
          <a:prstGeom prst="rect">
            <a:avLst/>
          </a:prstGeom>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209271380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61A8C-F13D-465C-BF14-2835514B0F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75B9B8-4E2B-43FD-B5F7-E9DED923FEA5}"/>
              </a:ext>
            </a:extLst>
          </p:cNvPr>
          <p:cNvSpPr>
            <a:spLocks noGrp="1"/>
          </p:cNvSpPr>
          <p:nvPr>
            <p:ph type="dt" sz="half" idx="10"/>
          </p:nvPr>
        </p:nvSpPr>
        <p:spPr/>
        <p:txBody>
          <a:bodyPr/>
          <a:lstStyle/>
          <a:p>
            <a:fld id="{F0859A3C-EBFF-4099-9677-45671682F433}" type="datetimeFigureOut">
              <a:rPr lang="en-US" smtClean="0"/>
              <a:t>7/14/2025</a:t>
            </a:fld>
            <a:endParaRPr lang="en-US"/>
          </a:p>
        </p:txBody>
      </p:sp>
      <p:sp>
        <p:nvSpPr>
          <p:cNvPr id="4" name="Footer Placeholder 3">
            <a:extLst>
              <a:ext uri="{FF2B5EF4-FFF2-40B4-BE49-F238E27FC236}">
                <a16:creationId xmlns:a16="http://schemas.microsoft.com/office/drawing/2014/main" id="{9236F1BE-85C0-4B50-A59D-C88F7DE587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FC5703-55CD-4C75-9CCF-98EA437DD6D2}"/>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30981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99E72C-A32D-4BD8-9C46-2AD5DDF10356}"/>
              </a:ext>
            </a:extLst>
          </p:cNvPr>
          <p:cNvSpPr>
            <a:spLocks noGrp="1"/>
          </p:cNvSpPr>
          <p:nvPr>
            <p:ph type="dt" sz="half" idx="10"/>
          </p:nvPr>
        </p:nvSpPr>
        <p:spPr/>
        <p:txBody>
          <a:bodyPr/>
          <a:lstStyle/>
          <a:p>
            <a:fld id="{F0859A3C-EBFF-4099-9677-45671682F433}" type="datetimeFigureOut">
              <a:rPr lang="en-US" smtClean="0"/>
              <a:t>7/14/2025</a:t>
            </a:fld>
            <a:endParaRPr lang="en-US"/>
          </a:p>
        </p:txBody>
      </p:sp>
      <p:sp>
        <p:nvSpPr>
          <p:cNvPr id="3" name="Footer Placeholder 2">
            <a:extLst>
              <a:ext uri="{FF2B5EF4-FFF2-40B4-BE49-F238E27FC236}">
                <a16:creationId xmlns:a16="http://schemas.microsoft.com/office/drawing/2014/main" id="{A922C2C5-CBFC-43A6-AEA8-87444D71AC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72903B-F13B-44C1-8182-185FBEF2D533}"/>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3590787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2682-EFA0-449B-8230-202CFCC7FD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E572AE-647A-47E1-A45B-FAFC2C73C0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851253-B247-451C-9895-0D20D4BFC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95103-8092-4DFE-94C0-E3B39969D301}"/>
              </a:ext>
            </a:extLst>
          </p:cNvPr>
          <p:cNvSpPr>
            <a:spLocks noGrp="1"/>
          </p:cNvSpPr>
          <p:nvPr>
            <p:ph type="dt" sz="half" idx="10"/>
          </p:nvPr>
        </p:nvSpPr>
        <p:spPr/>
        <p:txBody>
          <a:bodyPr/>
          <a:lstStyle/>
          <a:p>
            <a:fld id="{F0859A3C-EBFF-4099-9677-45671682F433}" type="datetimeFigureOut">
              <a:rPr lang="en-US" smtClean="0"/>
              <a:t>7/14/2025</a:t>
            </a:fld>
            <a:endParaRPr lang="en-US"/>
          </a:p>
        </p:txBody>
      </p:sp>
      <p:sp>
        <p:nvSpPr>
          <p:cNvPr id="6" name="Footer Placeholder 5">
            <a:extLst>
              <a:ext uri="{FF2B5EF4-FFF2-40B4-BE49-F238E27FC236}">
                <a16:creationId xmlns:a16="http://schemas.microsoft.com/office/drawing/2014/main" id="{0EB9C38B-8295-4053-B777-B0A9A9739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7B815-E840-4709-AB53-3DBF2C178129}"/>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718886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A048-3A0B-4C5B-A634-AE217CDD0E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9D0866-7DB6-40C2-82FF-FD7D52DD8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F673FB-A185-4BB2-AC18-26C1AEA46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6F8F5-6072-40EC-AA62-8648DCAB4592}"/>
              </a:ext>
            </a:extLst>
          </p:cNvPr>
          <p:cNvSpPr>
            <a:spLocks noGrp="1"/>
          </p:cNvSpPr>
          <p:nvPr>
            <p:ph type="dt" sz="half" idx="10"/>
          </p:nvPr>
        </p:nvSpPr>
        <p:spPr/>
        <p:txBody>
          <a:bodyPr/>
          <a:lstStyle/>
          <a:p>
            <a:fld id="{F0859A3C-EBFF-4099-9677-45671682F433}" type="datetimeFigureOut">
              <a:rPr lang="en-US" smtClean="0"/>
              <a:t>7/14/2025</a:t>
            </a:fld>
            <a:endParaRPr lang="en-US"/>
          </a:p>
        </p:txBody>
      </p:sp>
      <p:sp>
        <p:nvSpPr>
          <p:cNvPr id="6" name="Footer Placeholder 5">
            <a:extLst>
              <a:ext uri="{FF2B5EF4-FFF2-40B4-BE49-F238E27FC236}">
                <a16:creationId xmlns:a16="http://schemas.microsoft.com/office/drawing/2014/main" id="{171EB464-D851-45A1-9383-EB47377FE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114406-C3B3-4651-A103-2A72C29AC5B6}"/>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856247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oleObject" Target="../embeddings/oleObject1.bin"/><Relationship Id="rId3" Type="http://schemas.openxmlformats.org/officeDocument/2006/relationships/slideLayout" Target="../slideLayouts/slideLayout15.xml"/><Relationship Id="rId7" Type="http://schemas.openxmlformats.org/officeDocument/2006/relationships/theme" Target="../theme/theme2.xml"/><Relationship Id="rId12" Type="http://schemas.openxmlformats.org/officeDocument/2006/relationships/image" Target="../media/image6.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png"/><Relationship Id="rId5" Type="http://schemas.openxmlformats.org/officeDocument/2006/relationships/slideLayout" Target="../slideLayouts/slideLayout17.xml"/><Relationship Id="rId10" Type="http://schemas.openxmlformats.org/officeDocument/2006/relationships/tags" Target="../tags/tag2.xml"/><Relationship Id="rId4" Type="http://schemas.openxmlformats.org/officeDocument/2006/relationships/slideLayout" Target="../slideLayouts/slideLayout16.xml"/><Relationship Id="rId9" Type="http://schemas.openxmlformats.org/officeDocument/2006/relationships/tags" Target="../tags/tag1.xml"/><Relationship Id="rId1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5.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6.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EFDDA-0606-4479-8A0E-75EA20B78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389C92-CFE6-4854-868E-C7F85E5CB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391BB9-D968-4C71-8177-A89B0D6F4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59A3C-EBFF-4099-9677-45671682F433}" type="datetimeFigureOut">
              <a:rPr lang="en-US" smtClean="0"/>
              <a:t>7/14/2025</a:t>
            </a:fld>
            <a:endParaRPr lang="en-US"/>
          </a:p>
        </p:txBody>
      </p:sp>
      <p:sp>
        <p:nvSpPr>
          <p:cNvPr id="5" name="Footer Placeholder 4">
            <a:extLst>
              <a:ext uri="{FF2B5EF4-FFF2-40B4-BE49-F238E27FC236}">
                <a16:creationId xmlns:a16="http://schemas.microsoft.com/office/drawing/2014/main" id="{03EDE88D-4C21-4C77-9E48-88A0530F5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6346AD-E348-4F21-9553-4F55C2C847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97EF6-BE3C-4807-B335-5B970DDD1B47}" type="slidenum">
              <a:rPr lang="en-US" smtClean="0"/>
              <a:t>‹#›</a:t>
            </a:fld>
            <a:endParaRPr lang="en-US"/>
          </a:p>
        </p:txBody>
      </p:sp>
    </p:spTree>
    <p:extLst>
      <p:ext uri="{BB962C8B-B14F-4D97-AF65-F5344CB8AC3E}">
        <p14:creationId xmlns:p14="http://schemas.microsoft.com/office/powerpoint/2010/main" val="901461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A0EFFF-3145-6EE3-59F5-B6EB269D4944}"/>
              </a:ext>
            </a:extLst>
          </p:cNvPr>
          <p:cNvSpPr/>
          <p:nvPr/>
        </p:nvSpPr>
        <p:spPr>
          <a:xfrm>
            <a:off x="1380931" y="1564"/>
            <a:ext cx="10811068" cy="825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42C243E-A2C9-F453-6701-8A757855AB49}"/>
              </a:ext>
            </a:extLst>
          </p:cNvPr>
          <p:cNvSpPr/>
          <p:nvPr/>
        </p:nvSpPr>
        <p:spPr>
          <a:xfrm rot="5400000">
            <a:off x="-574289" y="574290"/>
            <a:ext cx="3100041" cy="1951463"/>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803E82-0CA3-6BE4-4F1B-2E4DDBCAED4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 y="349458"/>
            <a:ext cx="11822805" cy="1180762"/>
          </a:xfrm>
          <a:prstGeom prst="rect">
            <a:avLst/>
          </a:prstGeom>
        </p:spPr>
      </p:pic>
      <p:pic>
        <p:nvPicPr>
          <p:cNvPr id="7" name="Content Placeholder 5" descr="Icon&#10;&#10;Description automatically generated">
            <a:extLst>
              <a:ext uri="{FF2B5EF4-FFF2-40B4-BE49-F238E27FC236}">
                <a16:creationId xmlns:a16="http://schemas.microsoft.com/office/drawing/2014/main" id="{389BC139-4E46-D7FA-0D1B-9A70EB63329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733732" y="4001294"/>
            <a:ext cx="7458267" cy="2856706"/>
          </a:xfrm>
          <a:prstGeom prst="rect">
            <a:avLst/>
          </a:prstGeom>
        </p:spPr>
      </p:pic>
      <p:sp>
        <p:nvSpPr>
          <p:cNvPr id="2" name="Title Placeholder 1">
            <a:extLst>
              <a:ext uri="{FF2B5EF4-FFF2-40B4-BE49-F238E27FC236}">
                <a16:creationId xmlns:a16="http://schemas.microsoft.com/office/drawing/2014/main" id="{A8AE9679-86F9-DBEB-C0E9-41B539282119}"/>
              </a:ext>
            </a:extLst>
          </p:cNvPr>
          <p:cNvSpPr>
            <a:spLocks noGrp="1"/>
          </p:cNvSpPr>
          <p:nvPr>
            <p:ph type="title"/>
          </p:nvPr>
        </p:nvSpPr>
        <p:spPr>
          <a:xfrm>
            <a:off x="838200" y="34945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52526D-F614-E410-BA94-77067DE09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AEC42-6C4C-51DA-CDE1-3BC1047EA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316D87F-E68E-3586-E579-6813B854C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MMEC Proprietary  </a:t>
            </a:r>
          </a:p>
        </p:txBody>
      </p:sp>
      <p:sp>
        <p:nvSpPr>
          <p:cNvPr id="6" name="Slide Number Placeholder 5">
            <a:extLst>
              <a:ext uri="{FF2B5EF4-FFF2-40B4-BE49-F238E27FC236}">
                <a16:creationId xmlns:a16="http://schemas.microsoft.com/office/drawing/2014/main" id="{A2D96B5B-5267-084B-B14C-C6C4AC574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9008A-481B-4F65-A514-1AA65EA0FD53}" type="slidenum">
              <a:rPr lang="en-US" smtClean="0"/>
              <a:pPr/>
              <a:t>‹#›</a:t>
            </a:fld>
            <a:endParaRPr lang="en-US"/>
          </a:p>
        </p:txBody>
      </p:sp>
      <p:graphicFrame>
        <p:nvGraphicFramePr>
          <p:cNvPr id="10" name="Object 9" hidden="1">
            <a:extLst>
              <a:ext uri="{FF2B5EF4-FFF2-40B4-BE49-F238E27FC236}">
                <a16:creationId xmlns:a16="http://schemas.microsoft.com/office/drawing/2014/main" id="{4C772037-C3BA-E37D-1D0C-B85DA68BF4C5}"/>
              </a:ext>
            </a:extLst>
          </p:cNvPr>
          <p:cNvGraphicFramePr>
            <a:graphicFrameLocks noChangeAspect="1"/>
          </p:cNvGraphicFramePr>
          <p:nvPr userDrawn="1">
            <p:custDataLst>
              <p:tags r:id="rId9"/>
            </p:custDataLst>
            <p:extLst>
              <p:ext uri="{D42A27DB-BD31-4B8C-83A1-F6EECF244321}">
                <p14:modId xmlns:p14="http://schemas.microsoft.com/office/powerpoint/2010/main" val="158024014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27" name="think-cell Slide" r:id="rId13" imgW="270" imgH="270" progId="TCLayout.ActiveDocument.1">
                  <p:embed/>
                </p:oleObj>
              </mc:Choice>
              <mc:Fallback>
                <p:oleObj name="think-cell Slide" r:id="rId13" imgW="270" imgH="270" progId="TCLayout.ActiveDocument.1">
                  <p:embed/>
                  <p:pic>
                    <p:nvPicPr>
                      <p:cNvPr id="10" name="Object 9" hidden="1">
                        <a:extLst>
                          <a:ext uri="{FF2B5EF4-FFF2-40B4-BE49-F238E27FC236}">
                            <a16:creationId xmlns:a16="http://schemas.microsoft.com/office/drawing/2014/main" id="{4C772037-C3BA-E37D-1D0C-B85DA68BF4C5}"/>
                          </a:ext>
                        </a:extLst>
                      </p:cNvPr>
                      <p:cNvPicPr/>
                      <p:nvPr/>
                    </p:nvPicPr>
                    <p:blipFill>
                      <a:blip r:embed="rId14"/>
                      <a:stretch>
                        <a:fillRect/>
                      </a:stretch>
                    </p:blipFill>
                    <p:spPr>
                      <a:xfrm>
                        <a:off x="2118" y="1589"/>
                        <a:ext cx="2116" cy="1587"/>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3F659771-117C-094A-8F14-2066F1B7BB10}"/>
              </a:ext>
            </a:extLst>
          </p:cNvPr>
          <p:cNvSpPr/>
          <p:nvPr userDrawn="1">
            <p:custDataLst>
              <p:tags r:id="rId10"/>
            </p:custDataLst>
          </p:nvPr>
        </p:nvSpPr>
        <p:spPr bwMode="auto">
          <a:xfrm>
            <a:off x="0" y="0"/>
            <a:ext cx="158750" cy="158750"/>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ea typeface="+mj-ea"/>
              <a:cs typeface="+mj-cs"/>
              <a:sym typeface="Arial" panose="020B0604020202020204" pitchFamily="34" charset="0"/>
            </a:endParaRPr>
          </a:p>
        </p:txBody>
      </p:sp>
    </p:spTree>
    <p:extLst>
      <p:ext uri="{BB962C8B-B14F-4D97-AF65-F5344CB8AC3E}">
        <p14:creationId xmlns:p14="http://schemas.microsoft.com/office/powerpoint/2010/main" val="2904484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dt="0"/>
  <p:txStyles>
    <p:title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0C909D"/>
          </a:solidFill>
          <a:latin typeface="Avenir Book" panose="02000503020000020003"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0C909D"/>
          </a:solidFill>
          <a:latin typeface="Avenir Book" panose="02000503020000020003"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0C909D"/>
          </a:solidFill>
          <a:latin typeface="Avenir Book" panose="02000503020000020003"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0C909D"/>
          </a:solidFill>
          <a:latin typeface="Avenir Book" panose="02000503020000020003"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0C909D"/>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9">
          <p15:clr>
            <a:srgbClr val="F26B43"/>
          </p15:clr>
        </p15:guide>
        <p15:guide id="4" pos="7385">
          <p15:clr>
            <a:srgbClr val="F26B43"/>
          </p15:clr>
        </p15:guide>
        <p15:guide id="5" orient="horz" pos="931">
          <p15:clr>
            <a:srgbClr val="F26B43"/>
          </p15:clr>
        </p15:guide>
        <p15:guide id="6" orient="horz" pos="877">
          <p15:clr>
            <a:srgbClr val="F26B43"/>
          </p15:clr>
        </p15:guide>
        <p15:guide id="7" orient="horz" pos="261">
          <p15:clr>
            <a:srgbClr val="F26B43"/>
          </p15:clr>
        </p15:guide>
        <p15:guide id="8" orient="horz" pos="3858">
          <p15:clr>
            <a:srgbClr val="F26B43"/>
          </p15:clr>
        </p15:guide>
        <p15:guide id="9" orient="horz" pos="42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Content Placeholder 3" descr="A picture containing text, electronics&#10;&#10;Description automatically generated">
            <a:extLst>
              <a:ext uri="{FF2B5EF4-FFF2-40B4-BE49-F238E27FC236}">
                <a16:creationId xmlns:a16="http://schemas.microsoft.com/office/drawing/2014/main" id="{65A82287-9B8E-C0BE-9768-EDCE00663190}"/>
              </a:ext>
            </a:extLst>
          </p:cNvPr>
          <p:cNvPicPr>
            <a:picLocks noChangeAspect="1"/>
          </p:cNvPicPr>
          <p:nvPr/>
        </p:nvPicPr>
        <p:blipFill>
          <a:blip r:embed="rId6"/>
          <a:stretch>
            <a:fillRect/>
          </a:stretch>
        </p:blipFill>
        <p:spPr>
          <a:xfrm>
            <a:off x="-1" y="-1829"/>
            <a:ext cx="12192000" cy="6858000"/>
          </a:xfrm>
          <a:prstGeom prst="rect">
            <a:avLst/>
          </a:prstGeom>
        </p:spPr>
      </p:pic>
      <p:sp>
        <p:nvSpPr>
          <p:cNvPr id="8" name="Rectangle 7">
            <a:extLst>
              <a:ext uri="{FF2B5EF4-FFF2-40B4-BE49-F238E27FC236}">
                <a16:creationId xmlns:a16="http://schemas.microsoft.com/office/drawing/2014/main" id="{FF757486-75AB-C78C-8AA0-5737F1D85CC9}"/>
              </a:ext>
            </a:extLst>
          </p:cNvPr>
          <p:cNvSpPr/>
          <p:nvPr/>
        </p:nvSpPr>
        <p:spPr>
          <a:xfrm>
            <a:off x="1380931" y="0"/>
            <a:ext cx="10811068" cy="8255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92A682F1-B71C-AE86-A033-FB5CCAEE6E88}"/>
              </a:ext>
            </a:extLst>
          </p:cNvPr>
          <p:cNvSpPr/>
          <p:nvPr/>
        </p:nvSpPr>
        <p:spPr>
          <a:xfrm rot="5400000">
            <a:off x="-574289" y="574290"/>
            <a:ext cx="3100041" cy="1951463"/>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57D9219-DF9D-BCB2-4A8C-A629D28BF6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746" y="349417"/>
            <a:ext cx="11822805" cy="1180762"/>
          </a:xfrm>
          <a:prstGeom prst="rect">
            <a:avLst/>
          </a:prstGeom>
        </p:spPr>
      </p:pic>
      <p:sp>
        <p:nvSpPr>
          <p:cNvPr id="2" name="Title Placeholder 1">
            <a:extLst>
              <a:ext uri="{FF2B5EF4-FFF2-40B4-BE49-F238E27FC236}">
                <a16:creationId xmlns:a16="http://schemas.microsoft.com/office/drawing/2014/main" id="{3FC5ABDE-7ACD-7E9A-C1F4-A5E8190A6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4" name="Date Placeholder 3">
            <a:extLst>
              <a:ext uri="{FF2B5EF4-FFF2-40B4-BE49-F238E27FC236}">
                <a16:creationId xmlns:a16="http://schemas.microsoft.com/office/drawing/2014/main" id="{4D088D84-9722-1989-7E11-5ED78DB9DA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8DCAF40-3A48-B870-60BB-35BC71D83E19}"/>
              </a:ext>
            </a:extLst>
          </p:cNvPr>
          <p:cNvSpPr>
            <a:spLocks noGrp="1"/>
          </p:cNvSpPr>
          <p:nvPr>
            <p:ph type="ftr" sz="quarter" idx="3"/>
          </p:nvPr>
        </p:nvSpPr>
        <p:spPr>
          <a:xfrm>
            <a:off x="3758184" y="6356350"/>
            <a:ext cx="4718304"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MMEC Proprietary  </a:t>
            </a:r>
            <a:endParaRPr lang="en-US" sz="800"/>
          </a:p>
        </p:txBody>
      </p:sp>
      <p:sp>
        <p:nvSpPr>
          <p:cNvPr id="6" name="Slide Number Placeholder 5">
            <a:extLst>
              <a:ext uri="{FF2B5EF4-FFF2-40B4-BE49-F238E27FC236}">
                <a16:creationId xmlns:a16="http://schemas.microsoft.com/office/drawing/2014/main" id="{DE402D3D-06C1-3910-CC08-136540233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14FED-A694-DD4E-9C0F-10BD5455EBBF}" type="slidenum">
              <a:rPr lang="en-US" smtClean="0"/>
              <a:t>‹#›</a:t>
            </a:fld>
            <a:endParaRPr lang="en-US"/>
          </a:p>
        </p:txBody>
      </p:sp>
      <p:sp>
        <p:nvSpPr>
          <p:cNvPr id="3" name="Text Placeholder 2">
            <a:extLst>
              <a:ext uri="{FF2B5EF4-FFF2-40B4-BE49-F238E27FC236}">
                <a16:creationId xmlns:a16="http://schemas.microsoft.com/office/drawing/2014/main" id="{C66E7A99-2A8B-CE67-1A53-9C91D1C5ED00}"/>
              </a:ext>
            </a:extLst>
          </p:cNvPr>
          <p:cNvSpPr>
            <a:spLocks noGrp="1"/>
          </p:cNvSpPr>
          <p:nvPr>
            <p:ph type="body" idx="1"/>
          </p:nvPr>
        </p:nvSpPr>
        <p:spPr>
          <a:xfrm>
            <a:off x="838200" y="169068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627677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dt="0"/>
  <p:txStyles>
    <p:title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lumMod val="85000"/>
            </a:schemeClr>
          </a:solidFill>
          <a:latin typeface="Avenir Book" panose="02000503020000020003"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lumMod val="85000"/>
            </a:schemeClr>
          </a:solidFill>
          <a:latin typeface="Avenir Book" panose="02000503020000020003"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lumMod val="85000"/>
            </a:schemeClr>
          </a:solidFill>
          <a:latin typeface="Avenir Book" panose="02000503020000020003"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lumMod val="85000"/>
            </a:schemeClr>
          </a:solidFill>
          <a:latin typeface="Avenir Book" panose="02000503020000020003"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lumMod val="85000"/>
            </a:schemeClr>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65079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8008881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586849-CA73-3CDB-BE14-CB0A8DF729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4DE8BB-AB33-3F23-09CA-1243B790B0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11365B2-1CD9-A7C0-247D-B2313046F27A}"/>
              </a:ext>
            </a:extLst>
          </p:cNvPr>
          <p:cNvSpPr txBox="1"/>
          <p:nvPr userDrawn="1"/>
        </p:nvSpPr>
        <p:spPr>
          <a:xfrm>
            <a:off x="8317890" y="6614431"/>
            <a:ext cx="3112110" cy="203203"/>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US" sz="800">
                <a:solidFill>
                  <a:schemeClr val="tx1">
                    <a:alpha val="75000"/>
                  </a:schemeClr>
                </a:solidFill>
              </a:rPr>
              <a:t>Copyright © 2025 Accenture. All rights reserved.</a:t>
            </a:r>
            <a:endParaRPr lang="en-US" noProof="0">
              <a:solidFill>
                <a:schemeClr val="tx1">
                  <a:alpha val="75000"/>
                </a:schemeClr>
              </a:solidFill>
            </a:endParaRPr>
          </a:p>
        </p:txBody>
      </p:sp>
      <p:sp>
        <p:nvSpPr>
          <p:cNvPr id="6" name="TextBox 5">
            <a:extLst>
              <a:ext uri="{FF2B5EF4-FFF2-40B4-BE49-F238E27FC236}">
                <a16:creationId xmlns:a16="http://schemas.microsoft.com/office/drawing/2014/main" id="{E66E5E80-6147-DA87-BC2F-877A02A504F5}"/>
              </a:ext>
            </a:extLst>
          </p:cNvPr>
          <p:cNvSpPr txBox="1"/>
          <p:nvPr userDrawn="1"/>
        </p:nvSpPr>
        <p:spPr>
          <a:xfrm>
            <a:off x="11430000" y="6613145"/>
            <a:ext cx="381000" cy="205775"/>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tx1">
                    <a:alpha val="75000"/>
                  </a:schemeClr>
                </a:solidFill>
              </a:rPr>
              <a:t>‹#›</a:t>
            </a:fld>
            <a:endParaRPr lang="en-US" noProof="0">
              <a:solidFill>
                <a:schemeClr val="tx1">
                  <a:alpha val="75000"/>
                </a:schemeClr>
              </a:solidFill>
            </a:endParaRPr>
          </a:p>
        </p:txBody>
      </p:sp>
      <p:sp>
        <p:nvSpPr>
          <p:cNvPr id="7" name="Slide Number Placeholder 6">
            <a:extLst>
              <a:ext uri="{FF2B5EF4-FFF2-40B4-BE49-F238E27FC236}">
                <a16:creationId xmlns:a16="http://schemas.microsoft.com/office/drawing/2014/main" id="{E2A9B872-9365-5E2F-D5A6-3CD9CFADDF08}"/>
              </a:ext>
            </a:extLst>
          </p:cNvPr>
          <p:cNvSpPr>
            <a:spLocks noGrp="1"/>
          </p:cNvSpPr>
          <p:nvPr>
            <p:ph type="sldNum" sz="quarter" idx="4"/>
          </p:nvPr>
        </p:nvSpPr>
        <p:spPr>
          <a:xfrm>
            <a:off x="11429998" y="6609353"/>
            <a:ext cx="381001" cy="207843"/>
          </a:xfrm>
          <a:prstGeom prst="rect">
            <a:avLst/>
          </a:prstGeom>
          <a:noFill/>
        </p:spPr>
        <p:txBody>
          <a:bodyPr wrap="square" lIns="0" tIns="0" rIns="0" bIns="0" rtlCol="0" anchor="ctr">
            <a:noAutofit/>
          </a:bodyPr>
          <a:lstStyle>
            <a:lvl1pPr>
              <a:defRPr lang="en-US" sz="800" smtClean="0">
                <a:noFill/>
              </a:defRPr>
            </a:lvl1pPr>
          </a:lstStyle>
          <a:p>
            <a:pPr algn="r" defTabSz="228600">
              <a:spcAft>
                <a:spcPts val="1200"/>
              </a:spcAft>
            </a:pPr>
            <a:fld id="{CC9E6EB9-168E-4914-8CC7-2E853AFB4F1B}" type="slidenum">
              <a:rPr lang="en-US" smtClean="0"/>
              <a:pPr algn="r" defTabSz="228600">
                <a:spcAft>
                  <a:spcPts val="1200"/>
                </a:spcAft>
              </a:pPr>
              <a:t>‹#›</a:t>
            </a:fld>
            <a:endParaRPr lang="en-US"/>
          </a:p>
        </p:txBody>
      </p:sp>
    </p:spTree>
    <p:extLst>
      <p:ext uri="{BB962C8B-B14F-4D97-AF65-F5344CB8AC3E}">
        <p14:creationId xmlns:p14="http://schemas.microsoft.com/office/powerpoint/2010/main" val="343782713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hf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21" Type="http://schemas.openxmlformats.org/officeDocument/2006/relationships/image" Target="../media/image36.jpeg"/><Relationship Id="rId7" Type="http://schemas.openxmlformats.org/officeDocument/2006/relationships/image" Target="../media/image22.png"/><Relationship Id="rId12" Type="http://schemas.openxmlformats.org/officeDocument/2006/relationships/image" Target="../media/image27.jpg"/><Relationship Id="rId17" Type="http://schemas.openxmlformats.org/officeDocument/2006/relationships/image" Target="../media/image32.png"/><Relationship Id="rId2" Type="http://schemas.openxmlformats.org/officeDocument/2006/relationships/image" Target="../media/image17.jpeg"/><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9.sv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2.xml"/><Relationship Id="rId4" Type="http://schemas.openxmlformats.org/officeDocument/2006/relationships/image" Target="../media/image58.jpeg"/></Relationships>
</file>

<file path=ppt/slides/_rels/slide1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2.xml"/><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2.xml"/><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2.xml"/><Relationship Id="rId5" Type="http://schemas.openxmlformats.org/officeDocument/2006/relationships/image" Target="../media/image58.jpeg"/><Relationship Id="rId4" Type="http://schemas.openxmlformats.org/officeDocument/2006/relationships/image" Target="../media/image61.jpeg"/></Relationships>
</file>

<file path=ppt/slides/_rels/slide1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58.jpeg"/><Relationship Id="rId5" Type="http://schemas.openxmlformats.org/officeDocument/2006/relationships/image" Target="../media/image72.jpeg"/><Relationship Id="rId4" Type="http://schemas.openxmlformats.org/officeDocument/2006/relationships/image" Target="../media/image57.svg"/></Relationships>
</file>

<file path=ppt/slides/_rels/slide17.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73.png"/><Relationship Id="rId2" Type="http://schemas.openxmlformats.org/officeDocument/2006/relationships/image" Target="../media/image56.png"/><Relationship Id="rId1" Type="http://schemas.openxmlformats.org/officeDocument/2006/relationships/slideLayout" Target="../slideLayouts/slideLayout42.xml"/><Relationship Id="rId6" Type="http://schemas.openxmlformats.org/officeDocument/2006/relationships/image" Target="../media/image58.jpeg"/><Relationship Id="rId5" Type="http://schemas.openxmlformats.org/officeDocument/2006/relationships/image" Target="../media/image60.sv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2.xml"/><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2.xml"/><Relationship Id="rId5" Type="http://schemas.openxmlformats.org/officeDocument/2006/relationships/image" Target="../media/image58.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image" Target="../media/image17.jpeg"/><Relationship Id="rId16" Type="http://schemas.openxmlformats.org/officeDocument/2006/relationships/image" Target="../media/image49.svg"/><Relationship Id="rId20"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28.png"/><Relationship Id="rId5" Type="http://schemas.openxmlformats.org/officeDocument/2006/relationships/image" Target="../media/image42.png"/><Relationship Id="rId15" Type="http://schemas.openxmlformats.org/officeDocument/2006/relationships/image" Target="../media/image48.png"/><Relationship Id="rId10" Type="http://schemas.openxmlformats.org/officeDocument/2006/relationships/image" Target="../media/image47.svg"/><Relationship Id="rId19" Type="http://schemas.openxmlformats.org/officeDocument/2006/relationships/image" Target="../media/image50.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31.sv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8.jpeg"/><Relationship Id="rId1" Type="http://schemas.openxmlformats.org/officeDocument/2006/relationships/slideLayout" Target="../slideLayouts/slideLayout42.xml"/><Relationship Id="rId5" Type="http://schemas.openxmlformats.org/officeDocument/2006/relationships/image" Target="../media/image60.sv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60.svg"/><Relationship Id="rId2" Type="http://schemas.openxmlformats.org/officeDocument/2006/relationships/image" Target="../media/image56.png"/><Relationship Id="rId1" Type="http://schemas.openxmlformats.org/officeDocument/2006/relationships/slideLayout" Target="../slideLayouts/slideLayout4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76.jpeg"/></Relationships>
</file>

<file path=ppt/slides/_rels/slide2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2.xml"/><Relationship Id="rId5" Type="http://schemas.openxmlformats.org/officeDocument/2006/relationships/image" Target="../media/image58.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9.png"/><Relationship Id="rId2" Type="http://schemas.openxmlformats.org/officeDocument/2006/relationships/image" Target="../media/image58.jpeg"/><Relationship Id="rId1" Type="http://schemas.openxmlformats.org/officeDocument/2006/relationships/slideLayout" Target="../slideLayouts/slideLayout4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60.svg"/></Relationships>
</file>

<file path=ppt/slides/_rels/slide24.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60.svg"/><Relationship Id="rId2" Type="http://schemas.openxmlformats.org/officeDocument/2006/relationships/image" Target="../media/image56.png"/><Relationship Id="rId1" Type="http://schemas.openxmlformats.org/officeDocument/2006/relationships/slideLayout" Target="../slideLayouts/slideLayout4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8.jpeg"/><Relationship Id="rId1" Type="http://schemas.openxmlformats.org/officeDocument/2006/relationships/slideLayout" Target="../slideLayouts/slideLayout42.xml"/><Relationship Id="rId5" Type="http://schemas.openxmlformats.org/officeDocument/2006/relationships/image" Target="../media/image57.sv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svg"/><Relationship Id="rId3" Type="http://schemas.openxmlformats.org/officeDocument/2006/relationships/image" Target="../media/image17.jpeg"/><Relationship Id="rId7" Type="http://schemas.openxmlformats.org/officeDocument/2006/relationships/image" Target="../media/image47.svg"/><Relationship Id="rId12" Type="http://schemas.openxmlformats.org/officeDocument/2006/relationships/image" Target="../media/image48.png"/><Relationship Id="rId2" Type="http://schemas.openxmlformats.org/officeDocument/2006/relationships/notesSlide" Target="../notesSlides/notesSlide8.xml"/><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1.svg"/><Relationship Id="rId5" Type="http://schemas.openxmlformats.org/officeDocument/2006/relationships/image" Target="../media/image4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44.png"/><Relationship Id="rId9" Type="http://schemas.openxmlformats.org/officeDocument/2006/relationships/image" Target="../media/image29.svg"/><Relationship Id="rId1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82.png"/><Relationship Id="rId3" Type="http://schemas.openxmlformats.org/officeDocument/2006/relationships/image" Target="../media/image44.png"/><Relationship Id="rId7" Type="http://schemas.openxmlformats.org/officeDocument/2006/relationships/image" Target="../media/image28.png"/><Relationship Id="rId12" Type="http://schemas.openxmlformats.org/officeDocument/2006/relationships/image" Target="../media/image49.svg"/><Relationship Id="rId17" Type="http://schemas.openxmlformats.org/officeDocument/2006/relationships/hyperlink" Target="https://www.linkedin.com/company/ohio-technet/?viewAsMember=true" TargetMode="External"/><Relationship Id="rId2" Type="http://schemas.openxmlformats.org/officeDocument/2006/relationships/image" Target="../media/image17.jpeg"/><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48.png"/><Relationship Id="rId5" Type="http://schemas.openxmlformats.org/officeDocument/2006/relationships/image" Target="../media/image46.png"/><Relationship Id="rId15" Type="http://schemas.openxmlformats.org/officeDocument/2006/relationships/image" Target="../media/image36.jpeg"/><Relationship Id="rId10" Type="http://schemas.openxmlformats.org/officeDocument/2006/relationships/image" Target="../media/image31.svg"/><Relationship Id="rId4" Type="http://schemas.openxmlformats.org/officeDocument/2006/relationships/image" Target="../media/image45.svg"/><Relationship Id="rId9" Type="http://schemas.openxmlformats.org/officeDocument/2006/relationships/image" Target="../media/image30.png"/><Relationship Id="rId14" Type="http://schemas.openxmlformats.org/officeDocument/2006/relationships/image" Target="../media/image35.svg"/></Relationships>
</file>

<file path=ppt/slides/_rels/slide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image" Target="../media/image17.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28.png"/><Relationship Id="rId5" Type="http://schemas.openxmlformats.org/officeDocument/2006/relationships/image" Target="../media/image42.png"/><Relationship Id="rId15" Type="http://schemas.openxmlformats.org/officeDocument/2006/relationships/image" Target="../media/image48.png"/><Relationship Id="rId10" Type="http://schemas.openxmlformats.org/officeDocument/2006/relationships/image" Target="../media/image47.svg"/><Relationship Id="rId19" Type="http://schemas.openxmlformats.org/officeDocument/2006/relationships/image" Target="../media/image36.jpe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31.sv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1.svg"/><Relationship Id="rId18" Type="http://schemas.openxmlformats.org/officeDocument/2006/relationships/image" Target="../media/image36.jpeg"/><Relationship Id="rId3" Type="http://schemas.openxmlformats.org/officeDocument/2006/relationships/image" Target="../media/image17.jpeg"/><Relationship Id="rId7" Type="http://schemas.openxmlformats.org/officeDocument/2006/relationships/image" Target="../media/image4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29.svg"/><Relationship Id="rId5" Type="http://schemas.openxmlformats.org/officeDocument/2006/relationships/image" Target="../media/image41.svg"/><Relationship Id="rId15" Type="http://schemas.openxmlformats.org/officeDocument/2006/relationships/image" Target="../media/image49.svg"/><Relationship Id="rId10" Type="http://schemas.openxmlformats.org/officeDocument/2006/relationships/image" Target="../media/image28.png"/><Relationship Id="rId19" Type="http://schemas.openxmlformats.org/officeDocument/2006/relationships/image" Target="../media/image51.jpeg"/><Relationship Id="rId4" Type="http://schemas.openxmlformats.org/officeDocument/2006/relationships/image" Target="../media/image40.png"/><Relationship Id="rId9" Type="http://schemas.openxmlformats.org/officeDocument/2006/relationships/image" Target="../media/image47.svg"/><Relationship Id="rId14"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svg"/><Relationship Id="rId18" Type="http://schemas.microsoft.com/office/2007/relationships/hdphoto" Target="../media/hdphoto1.wdp"/><Relationship Id="rId3" Type="http://schemas.openxmlformats.org/officeDocument/2006/relationships/image" Target="../media/image17.jpeg"/><Relationship Id="rId7" Type="http://schemas.openxmlformats.org/officeDocument/2006/relationships/image" Target="../media/image47.svg"/><Relationship Id="rId12" Type="http://schemas.openxmlformats.org/officeDocument/2006/relationships/image" Target="../media/image48.png"/><Relationship Id="rId17" Type="http://schemas.openxmlformats.org/officeDocument/2006/relationships/image" Target="../media/image52.png"/><Relationship Id="rId2" Type="http://schemas.openxmlformats.org/officeDocument/2006/relationships/notesSlide" Target="../notesSlides/notesSlide2.xml"/><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1.svg"/><Relationship Id="rId5" Type="http://schemas.openxmlformats.org/officeDocument/2006/relationships/image" Target="../media/image4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44.png"/><Relationship Id="rId9" Type="http://schemas.openxmlformats.org/officeDocument/2006/relationships/image" Target="../media/image29.sv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svg"/><Relationship Id="rId18" Type="http://schemas.openxmlformats.org/officeDocument/2006/relationships/hyperlink" Target="https://www.surveymonkey.com/r/NRTXQWZ" TargetMode="External"/><Relationship Id="rId3" Type="http://schemas.openxmlformats.org/officeDocument/2006/relationships/image" Target="../media/image17.jpeg"/><Relationship Id="rId7" Type="http://schemas.openxmlformats.org/officeDocument/2006/relationships/image" Target="../media/image47.sv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3.xml"/><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1.svg"/><Relationship Id="rId5" Type="http://schemas.openxmlformats.org/officeDocument/2006/relationships/image" Target="../media/image4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44.png"/><Relationship Id="rId9" Type="http://schemas.openxmlformats.org/officeDocument/2006/relationships/image" Target="../media/image29.sv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svg"/><Relationship Id="rId18" Type="http://schemas.openxmlformats.org/officeDocument/2006/relationships/hyperlink" Target="https://vimeo.com/event/5198227/be1cf79987" TargetMode="External"/><Relationship Id="rId3" Type="http://schemas.openxmlformats.org/officeDocument/2006/relationships/image" Target="../media/image17.jpeg"/><Relationship Id="rId7" Type="http://schemas.openxmlformats.org/officeDocument/2006/relationships/image" Target="../media/image47.svg"/><Relationship Id="rId12" Type="http://schemas.openxmlformats.org/officeDocument/2006/relationships/image" Target="../media/image48.png"/><Relationship Id="rId17" Type="http://schemas.openxmlformats.org/officeDocument/2006/relationships/image" Target="../media/image54.png"/><Relationship Id="rId2" Type="http://schemas.openxmlformats.org/officeDocument/2006/relationships/notesSlide" Target="../notesSlides/notesSlide4.xml"/><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1.svg"/><Relationship Id="rId5" Type="http://schemas.openxmlformats.org/officeDocument/2006/relationships/image" Target="../media/image4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44.png"/><Relationship Id="rId9" Type="http://schemas.openxmlformats.org/officeDocument/2006/relationships/image" Target="../media/image29.sv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2.xml"/><Relationship Id="rId5" Type="http://schemas.openxmlformats.org/officeDocument/2006/relationships/image" Target="../media/image58.jpeg"/><Relationship Id="rId4" Type="http://schemas.openxmlformats.org/officeDocument/2006/relationships/image" Target="../media/image57.svg"/></Relationships>
</file>

<file path=ppt/slides/_rels/slide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2.xml"/><Relationship Id="rId6" Type="http://schemas.openxmlformats.org/officeDocument/2006/relationships/image" Target="../media/image58.jpeg"/><Relationship Id="rId5" Type="http://schemas.openxmlformats.org/officeDocument/2006/relationships/image" Target="../media/image60.sv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33638" y="-55324"/>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8444"/>
            </a:stretch>
          </a:blipFill>
        </p:spPr>
      </p:sp>
      <p:grpSp>
        <p:nvGrpSpPr>
          <p:cNvPr id="3" name="Group 3"/>
          <p:cNvGrpSpPr/>
          <p:nvPr/>
        </p:nvGrpSpPr>
        <p:grpSpPr>
          <a:xfrm>
            <a:off x="6369669" y="3633445"/>
            <a:ext cx="7808195" cy="6493088"/>
            <a:chOff x="0" y="0"/>
            <a:chExt cx="676659" cy="562692"/>
          </a:xfrm>
        </p:grpSpPr>
        <p:sp>
          <p:nvSpPr>
            <p:cNvPr id="4" name="Freeform 4"/>
            <p:cNvSpPr/>
            <p:nvPr/>
          </p:nvSpPr>
          <p:spPr>
            <a:xfrm>
              <a:off x="0" y="0"/>
              <a:ext cx="676659" cy="562692"/>
            </a:xfrm>
            <a:custGeom>
              <a:avLst/>
              <a:gdLst/>
              <a:ahLst/>
              <a:cxnLst/>
              <a:rect l="l" t="t" r="r" b="b"/>
              <a:pathLst>
                <a:path w="676659" h="562692">
                  <a:moveTo>
                    <a:pt x="676659" y="281346"/>
                  </a:moveTo>
                  <a:lnTo>
                    <a:pt x="473459" y="562692"/>
                  </a:lnTo>
                  <a:lnTo>
                    <a:pt x="203200" y="562692"/>
                  </a:lnTo>
                  <a:lnTo>
                    <a:pt x="0" y="281346"/>
                  </a:lnTo>
                  <a:lnTo>
                    <a:pt x="203200" y="0"/>
                  </a:lnTo>
                  <a:lnTo>
                    <a:pt x="473459" y="0"/>
                  </a:lnTo>
                  <a:lnTo>
                    <a:pt x="676659" y="281346"/>
                  </a:lnTo>
                  <a:close/>
                </a:path>
              </a:pathLst>
            </a:custGeom>
            <a:solidFill>
              <a:srgbClr val="A10D00"/>
            </a:solidFill>
          </p:spPr>
        </p:sp>
        <p:sp>
          <p:nvSpPr>
            <p:cNvPr id="5" name="TextBox 5"/>
            <p:cNvSpPr txBox="1"/>
            <p:nvPr/>
          </p:nvSpPr>
          <p:spPr>
            <a:xfrm>
              <a:off x="114300" y="-57150"/>
              <a:ext cx="448059" cy="619842"/>
            </a:xfrm>
            <a:prstGeom prst="rect">
              <a:avLst/>
            </a:prstGeom>
          </p:spPr>
          <p:txBody>
            <a:bodyPr lIns="33867" tIns="33867" rIns="33867" bIns="33867" rtlCol="0" anchor="ctr"/>
            <a:lstStyle/>
            <a:p>
              <a:pPr algn="ctr">
                <a:lnSpc>
                  <a:spcPts val="2333"/>
                </a:lnSpc>
              </a:pPr>
              <a:endParaRPr sz="1200"/>
            </a:p>
          </p:txBody>
        </p:sp>
      </p:grpSp>
      <p:grpSp>
        <p:nvGrpSpPr>
          <p:cNvPr id="6" name="Group 6"/>
          <p:cNvGrpSpPr/>
          <p:nvPr/>
        </p:nvGrpSpPr>
        <p:grpSpPr>
          <a:xfrm>
            <a:off x="5585251" y="-676051"/>
            <a:ext cx="13846779" cy="7010703"/>
            <a:chOff x="0" y="0"/>
            <a:chExt cx="561152" cy="282796"/>
          </a:xfrm>
        </p:grpSpPr>
        <p:sp>
          <p:nvSpPr>
            <p:cNvPr id="7" name="Freeform 7"/>
            <p:cNvSpPr/>
            <p:nvPr/>
          </p:nvSpPr>
          <p:spPr>
            <a:xfrm>
              <a:off x="0" y="0"/>
              <a:ext cx="561152" cy="282796"/>
            </a:xfrm>
            <a:custGeom>
              <a:avLst/>
              <a:gdLst/>
              <a:ahLst/>
              <a:cxnLst/>
              <a:rect l="l" t="t" r="r" b="b"/>
              <a:pathLst>
                <a:path w="561152" h="282796">
                  <a:moveTo>
                    <a:pt x="203200" y="282796"/>
                  </a:moveTo>
                  <a:lnTo>
                    <a:pt x="357952" y="282796"/>
                  </a:lnTo>
                  <a:lnTo>
                    <a:pt x="561152" y="0"/>
                  </a:lnTo>
                  <a:lnTo>
                    <a:pt x="0" y="0"/>
                  </a:lnTo>
                  <a:lnTo>
                    <a:pt x="203200" y="282796"/>
                  </a:lnTo>
                  <a:close/>
                </a:path>
              </a:pathLst>
            </a:custGeom>
            <a:solidFill>
              <a:srgbClr val="B51F19"/>
            </a:solidFill>
            <a:ln cap="sq">
              <a:noFill/>
              <a:prstDash val="solid"/>
              <a:miter/>
            </a:ln>
          </p:spPr>
        </p:sp>
        <p:sp>
          <p:nvSpPr>
            <p:cNvPr id="8" name="TextBox 8"/>
            <p:cNvSpPr txBox="1"/>
            <p:nvPr/>
          </p:nvSpPr>
          <p:spPr>
            <a:xfrm>
              <a:off x="127000" y="-57150"/>
              <a:ext cx="307152" cy="339946"/>
            </a:xfrm>
            <a:prstGeom prst="rect">
              <a:avLst/>
            </a:prstGeom>
          </p:spPr>
          <p:txBody>
            <a:bodyPr lIns="33867" tIns="33867" rIns="33867" bIns="33867" rtlCol="0" anchor="ctr"/>
            <a:lstStyle/>
            <a:p>
              <a:pPr algn="ctr">
                <a:lnSpc>
                  <a:spcPts val="2333"/>
                </a:lnSpc>
              </a:pPr>
              <a:endParaRPr sz="1200"/>
            </a:p>
          </p:txBody>
        </p:sp>
      </p:grpSp>
      <p:sp>
        <p:nvSpPr>
          <p:cNvPr id="9" name="Freeform 9"/>
          <p:cNvSpPr/>
          <p:nvPr/>
        </p:nvSpPr>
        <p:spPr>
          <a:xfrm rot="5400000">
            <a:off x="10777940" y="767467"/>
            <a:ext cx="1513893" cy="599873"/>
          </a:xfrm>
          <a:custGeom>
            <a:avLst/>
            <a:gdLst/>
            <a:ahLst/>
            <a:cxnLst/>
            <a:rect l="l" t="t" r="r" b="b"/>
            <a:pathLst>
              <a:path w="2270840" h="899810">
                <a:moveTo>
                  <a:pt x="0" y="0"/>
                </a:moveTo>
                <a:lnTo>
                  <a:pt x="2270840" y="0"/>
                </a:lnTo>
                <a:lnTo>
                  <a:pt x="2270840" y="899811"/>
                </a:lnTo>
                <a:lnTo>
                  <a:pt x="0" y="899811"/>
                </a:lnTo>
                <a:lnTo>
                  <a:pt x="0" y="0"/>
                </a:lnTo>
                <a:close/>
              </a:path>
            </a:pathLst>
          </a:custGeom>
          <a:blipFill>
            <a:blip r:embed="rId3">
              <a:extLst>
                <a:ext uri="{96DAC541-7B7A-43D3-8B79-37D633B846F1}">
                  <asvg:svgBlip xmlns:asvg="http://schemas.microsoft.com/office/drawing/2016/SVG/main" r:embed="rId4"/>
                </a:ext>
              </a:extLst>
            </a:blip>
            <a:stretch>
              <a:fillRect t="-20273" r="-21421"/>
            </a:stretch>
          </a:blipFill>
        </p:spPr>
      </p:sp>
      <p:sp>
        <p:nvSpPr>
          <p:cNvPr id="10" name="Freeform 10"/>
          <p:cNvSpPr/>
          <p:nvPr/>
        </p:nvSpPr>
        <p:spPr>
          <a:xfrm>
            <a:off x="5180437" y="6017978"/>
            <a:ext cx="590653" cy="357837"/>
          </a:xfrm>
          <a:custGeom>
            <a:avLst/>
            <a:gdLst/>
            <a:ahLst/>
            <a:cxnLst/>
            <a:rect l="l" t="t" r="r" b="b"/>
            <a:pathLst>
              <a:path w="885980" h="536756">
                <a:moveTo>
                  <a:pt x="0" y="0"/>
                </a:moveTo>
                <a:lnTo>
                  <a:pt x="885980" y="0"/>
                </a:lnTo>
                <a:lnTo>
                  <a:pt x="885980" y="536756"/>
                </a:lnTo>
                <a:lnTo>
                  <a:pt x="0" y="536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3151905" y="5746852"/>
            <a:ext cx="590653" cy="357837"/>
          </a:xfrm>
          <a:custGeom>
            <a:avLst/>
            <a:gdLst/>
            <a:ahLst/>
            <a:cxnLst/>
            <a:rect l="l" t="t" r="r" b="b"/>
            <a:pathLst>
              <a:path w="885980" h="536756">
                <a:moveTo>
                  <a:pt x="0" y="0"/>
                </a:moveTo>
                <a:lnTo>
                  <a:pt x="885980" y="0"/>
                </a:lnTo>
                <a:lnTo>
                  <a:pt x="885980" y="536756"/>
                </a:lnTo>
                <a:lnTo>
                  <a:pt x="0" y="536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a:off x="3469563" y="5848938"/>
            <a:ext cx="1890355" cy="436249"/>
            <a:chOff x="-6067" y="169970"/>
            <a:chExt cx="1310561" cy="282928"/>
          </a:xfrm>
        </p:grpSpPr>
        <p:sp>
          <p:nvSpPr>
            <p:cNvPr id="13" name="Freeform 13"/>
            <p:cNvSpPr/>
            <p:nvPr/>
          </p:nvSpPr>
          <p:spPr>
            <a:xfrm>
              <a:off x="-6067" y="203669"/>
              <a:ext cx="1304494" cy="225778"/>
            </a:xfrm>
            <a:custGeom>
              <a:avLst/>
              <a:gdLst/>
              <a:ahLst/>
              <a:cxnLst/>
              <a:rect l="l" t="t" r="r" b="b"/>
              <a:pathLst>
                <a:path w="1304494" h="225778">
                  <a:moveTo>
                    <a:pt x="0" y="0"/>
                  </a:moveTo>
                  <a:lnTo>
                    <a:pt x="1304494" y="0"/>
                  </a:lnTo>
                  <a:lnTo>
                    <a:pt x="1304494" y="225778"/>
                  </a:lnTo>
                  <a:lnTo>
                    <a:pt x="0" y="225778"/>
                  </a:lnTo>
                  <a:close/>
                </a:path>
              </a:pathLst>
            </a:custGeom>
            <a:solidFill>
              <a:srgbClr val="B51F19"/>
            </a:solidFill>
          </p:spPr>
        </p:sp>
        <p:sp>
          <p:nvSpPr>
            <p:cNvPr id="34" name="TextBox 14">
              <a:extLst>
                <a:ext uri="{FF2B5EF4-FFF2-40B4-BE49-F238E27FC236}">
                  <a16:creationId xmlns:a16="http://schemas.microsoft.com/office/drawing/2014/main" id="{D66A0C6B-180A-4EFB-8BAB-DDCEA130D808}"/>
                </a:ext>
              </a:extLst>
            </p:cNvPr>
            <p:cNvSpPr txBox="1"/>
            <p:nvPr/>
          </p:nvSpPr>
          <p:spPr>
            <a:xfrm>
              <a:off x="0" y="169970"/>
              <a:ext cx="1304494" cy="282928"/>
            </a:xfrm>
            <a:prstGeom prst="rect">
              <a:avLst/>
            </a:prstGeom>
          </p:spPr>
          <p:txBody>
            <a:bodyPr lIns="33867" tIns="33867" rIns="33867" bIns="33867" rtlCol="0" anchor="ctr"/>
            <a:lstStyle/>
            <a:p>
              <a:pPr algn="ctr">
                <a:lnSpc>
                  <a:spcPts val="2333"/>
                </a:lnSpc>
              </a:pPr>
              <a:r>
                <a:rPr lang="en-US" sz="1200">
                  <a:solidFill>
                    <a:srgbClr val="FFFFFF"/>
                  </a:solidFill>
                  <a:latin typeface="Public Sans"/>
                  <a:ea typeface="Public Sans"/>
                  <a:cs typeface="Public Sans"/>
                  <a:sym typeface="Public Sans"/>
                </a:rPr>
                <a:t>www.ohiotechnet.org</a:t>
              </a:r>
            </a:p>
          </p:txBody>
        </p:sp>
      </p:grpSp>
      <p:sp>
        <p:nvSpPr>
          <p:cNvPr id="16" name="Freeform 16"/>
          <p:cNvSpPr/>
          <p:nvPr/>
        </p:nvSpPr>
        <p:spPr>
          <a:xfrm>
            <a:off x="8431179" y="6292850"/>
            <a:ext cx="1022096" cy="192921"/>
          </a:xfrm>
          <a:custGeom>
            <a:avLst/>
            <a:gdLst/>
            <a:ahLst/>
            <a:cxnLst/>
            <a:rect l="l" t="t" r="r" b="b"/>
            <a:pathLst>
              <a:path w="1533144" h="289381">
                <a:moveTo>
                  <a:pt x="0" y="0"/>
                </a:moveTo>
                <a:lnTo>
                  <a:pt x="1533144" y="0"/>
                </a:lnTo>
                <a:lnTo>
                  <a:pt x="1533144" y="289381"/>
                </a:lnTo>
                <a:lnTo>
                  <a:pt x="0" y="28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209136" y="-55324"/>
            <a:ext cx="731562" cy="365781"/>
          </a:xfrm>
          <a:custGeom>
            <a:avLst/>
            <a:gdLst/>
            <a:ahLst/>
            <a:cxnLst/>
            <a:rect l="l" t="t" r="r" b="b"/>
            <a:pathLst>
              <a:path w="1097343" h="548672">
                <a:moveTo>
                  <a:pt x="0" y="0"/>
                </a:moveTo>
                <a:lnTo>
                  <a:pt x="1097343" y="0"/>
                </a:lnTo>
                <a:lnTo>
                  <a:pt x="1097343" y="548671"/>
                </a:lnTo>
                <a:lnTo>
                  <a:pt x="0" y="5486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9" name="Group 19"/>
          <p:cNvGrpSpPr/>
          <p:nvPr/>
        </p:nvGrpSpPr>
        <p:grpSpPr>
          <a:xfrm>
            <a:off x="6197418" y="775972"/>
            <a:ext cx="6143952" cy="4942067"/>
            <a:chOff x="16951" y="-24182"/>
            <a:chExt cx="693996" cy="619580"/>
          </a:xfrm>
          <a:blipFill>
            <a:blip r:embed="rId11"/>
            <a:stretch>
              <a:fillRect l="-7798" r="-7798"/>
            </a:stretch>
          </a:blipFill>
        </p:grpSpPr>
        <p:sp>
          <p:nvSpPr>
            <p:cNvPr id="20" name="Freeform 20"/>
            <p:cNvSpPr/>
            <p:nvPr/>
          </p:nvSpPr>
          <p:spPr>
            <a:xfrm>
              <a:off x="16951" y="-24182"/>
              <a:ext cx="693996" cy="619580"/>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dpi="0" rotWithShape="1">
              <a:blip r:embed="rId12"/>
              <a:srcRect/>
              <a:stretch>
                <a:fillRect l="9000" t="6000" r="9000" b="6000"/>
              </a:stretch>
            </a:blipFill>
            <a:ln w="142875" cap="sq">
              <a:solidFill>
                <a:schemeClr val="bg2">
                  <a:lumMod val="50000"/>
                </a:schemeClr>
              </a:solidFill>
              <a:prstDash val="solid"/>
              <a:miter/>
            </a:ln>
          </p:spPr>
          <p:txBody>
            <a:bodyPr/>
            <a:lstStyle/>
            <a:p>
              <a:endParaRPr lang="en-US" dirty="0"/>
            </a:p>
          </p:txBody>
        </p:sp>
      </p:grpSp>
      <p:sp>
        <p:nvSpPr>
          <p:cNvPr id="24" name="Freeform 24"/>
          <p:cNvSpPr/>
          <p:nvPr/>
        </p:nvSpPr>
        <p:spPr>
          <a:xfrm>
            <a:off x="11159067" y="4072998"/>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5" name="Freeform 25"/>
          <p:cNvSpPr/>
          <p:nvPr/>
        </p:nvSpPr>
        <p:spPr>
          <a:xfrm>
            <a:off x="5515061" y="306992"/>
            <a:ext cx="2065867" cy="1825709"/>
          </a:xfrm>
          <a:custGeom>
            <a:avLst/>
            <a:gdLst/>
            <a:ahLst/>
            <a:cxnLst/>
            <a:rect l="l" t="t" r="r" b="b"/>
            <a:pathLst>
              <a:path w="3098800" h="2738564">
                <a:moveTo>
                  <a:pt x="0" y="0"/>
                </a:moveTo>
                <a:lnTo>
                  <a:pt x="3098800" y="0"/>
                </a:lnTo>
                <a:lnTo>
                  <a:pt x="3098800" y="2738565"/>
                </a:lnTo>
                <a:lnTo>
                  <a:pt x="0" y="27385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1695938" y="6558729"/>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8" name="TextBox 28"/>
          <p:cNvSpPr txBox="1"/>
          <p:nvPr/>
        </p:nvSpPr>
        <p:spPr>
          <a:xfrm>
            <a:off x="970526" y="1931376"/>
            <a:ext cx="5074105" cy="2339102"/>
          </a:xfrm>
          <a:prstGeom prst="rect">
            <a:avLst/>
          </a:prstGeom>
        </p:spPr>
        <p:txBody>
          <a:bodyPr wrap="square" lIns="0" tIns="0" rIns="0" bIns="0" rtlCol="0" anchor="t">
            <a:spAutoFit/>
          </a:bodyPr>
          <a:lstStyle/>
          <a:p>
            <a:r>
              <a:rPr lang="en-US" sz="4800" b="1" dirty="0">
                <a:solidFill>
                  <a:srgbClr val="1D1A1B"/>
                </a:solidFill>
                <a:latin typeface="Aptos" panose="020B0004020202020204" pitchFamily="34" charset="0"/>
                <a:ea typeface="Archivo Black"/>
                <a:cs typeface="Archivo Black"/>
                <a:sym typeface="Archivo Black"/>
              </a:rPr>
              <a:t>Ohio TechNet Monthly Meeting</a:t>
            </a:r>
          </a:p>
          <a:p>
            <a:endParaRPr lang="en-US" sz="3200" b="1" dirty="0">
              <a:solidFill>
                <a:srgbClr val="1D1A1B"/>
              </a:solidFill>
              <a:latin typeface="Aptos" panose="020B0004020202020204" pitchFamily="34" charset="0"/>
              <a:ea typeface="Archivo Black"/>
              <a:cs typeface="Archivo Black"/>
              <a:sym typeface="Archivo Black"/>
            </a:endParaRPr>
          </a:p>
          <a:p>
            <a:r>
              <a:rPr lang="en-US" sz="2400" b="1" dirty="0">
                <a:solidFill>
                  <a:srgbClr val="1D1A1B"/>
                </a:solidFill>
                <a:latin typeface="Aptos"/>
                <a:ea typeface="Archivo Black"/>
                <a:cs typeface="Archivo Black"/>
                <a:sym typeface="Archivo Black"/>
              </a:rPr>
              <a:t>JULY 2025</a:t>
            </a:r>
            <a:endParaRPr lang="en-US" sz="2400" b="1" dirty="0">
              <a:solidFill>
                <a:srgbClr val="1D1A1B"/>
              </a:solidFill>
              <a:latin typeface="Aptos" panose="020B0004020202020204" pitchFamily="34" charset="0"/>
              <a:ea typeface="Archivo Black"/>
              <a:cs typeface="Archivo Black"/>
              <a:sym typeface="Archivo Black"/>
            </a:endParaRPr>
          </a:p>
        </p:txBody>
      </p:sp>
      <p:sp>
        <p:nvSpPr>
          <p:cNvPr id="30" name="TextBox 30"/>
          <p:cNvSpPr txBox="1"/>
          <p:nvPr/>
        </p:nvSpPr>
        <p:spPr>
          <a:xfrm>
            <a:off x="970526" y="5854711"/>
            <a:ext cx="3302000" cy="277640"/>
          </a:xfrm>
          <a:prstGeom prst="rect">
            <a:avLst/>
          </a:prstGeom>
        </p:spPr>
        <p:txBody>
          <a:bodyPr lIns="0" tIns="0" rIns="0" bIns="0" rtlCol="0" anchor="t">
            <a:spAutoFit/>
          </a:bodyPr>
          <a:lstStyle/>
          <a:p>
            <a:pPr>
              <a:lnSpc>
                <a:spcPts val="2333"/>
              </a:lnSpc>
            </a:pPr>
            <a:r>
              <a:rPr lang="en-US" sz="1650" b="1" dirty="0">
                <a:solidFill>
                  <a:srgbClr val="1D1A1B"/>
                </a:solidFill>
                <a:ea typeface="Public Sans Bold"/>
                <a:cs typeface="Public Sans Bold"/>
                <a:sym typeface="Public Sans Bold"/>
              </a:rPr>
              <a:t>Date:</a:t>
            </a:r>
            <a:r>
              <a:rPr lang="en-US" sz="1650" dirty="0">
                <a:solidFill>
                  <a:srgbClr val="1D1A1B"/>
                </a:solidFill>
                <a:ea typeface="Public Sans"/>
                <a:cs typeface="Public Sans"/>
                <a:sym typeface="Public Sans"/>
              </a:rPr>
              <a:t> July 15, 2025</a:t>
            </a:r>
          </a:p>
        </p:txBody>
      </p:sp>
      <p:sp>
        <p:nvSpPr>
          <p:cNvPr id="32" name="Freeform 32"/>
          <p:cNvSpPr/>
          <p:nvPr/>
        </p:nvSpPr>
        <p:spPr>
          <a:xfrm>
            <a:off x="-1856955" y="6651620"/>
            <a:ext cx="7622848" cy="862585"/>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7">
              <a:extLst>
                <a:ext uri="{96DAC541-7B7A-43D3-8B79-37D633B846F1}">
                  <asvg:svgBlip xmlns:asvg="http://schemas.microsoft.com/office/drawing/2016/SVG/main" r:embed="rId18"/>
                </a:ext>
              </a:extLst>
            </a:blip>
            <a:stretch>
              <a:fillRect t="-483256"/>
            </a:stretch>
          </a:blipFill>
        </p:spPr>
      </p:sp>
      <p:sp>
        <p:nvSpPr>
          <p:cNvPr id="33" name="Freeform 33"/>
          <p:cNvSpPr/>
          <p:nvPr/>
        </p:nvSpPr>
        <p:spPr>
          <a:xfrm>
            <a:off x="-338927" y="5851492"/>
            <a:ext cx="1168660" cy="1006508"/>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pic>
        <p:nvPicPr>
          <p:cNvPr id="35" name="Picture 34">
            <a:extLst>
              <a:ext uri="{FF2B5EF4-FFF2-40B4-BE49-F238E27FC236}">
                <a16:creationId xmlns:a16="http://schemas.microsoft.com/office/drawing/2014/main" id="{8F882295-5F48-46CD-BF79-69DDACF02678}"/>
              </a:ext>
            </a:extLst>
          </p:cNvPr>
          <p:cNvPicPr>
            <a:picLocks noChangeAspect="1"/>
          </p:cNvPicPr>
          <p:nvPr/>
        </p:nvPicPr>
        <p:blipFill>
          <a:blip r:embed="rId2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03501" y="133758"/>
            <a:ext cx="2405750" cy="642213"/>
          </a:xfrm>
          <a:prstGeom prst="rect">
            <a:avLst/>
          </a:prstGeom>
        </p:spPr>
      </p:pic>
      <p:sp>
        <p:nvSpPr>
          <p:cNvPr id="31" name="Hexagon 30">
            <a:extLst>
              <a:ext uri="{FF2B5EF4-FFF2-40B4-BE49-F238E27FC236}">
                <a16:creationId xmlns:a16="http://schemas.microsoft.com/office/drawing/2014/main" id="{6926DC36-CF0D-4310-BD0A-2E11D81DDB7B}"/>
              </a:ext>
            </a:extLst>
          </p:cNvPr>
          <p:cNvSpPr/>
          <p:nvPr/>
        </p:nvSpPr>
        <p:spPr>
          <a:xfrm>
            <a:off x="10154451" y="4146070"/>
            <a:ext cx="3087329" cy="2554363"/>
          </a:xfrm>
          <a:prstGeom prst="hexagon">
            <a:avLst/>
          </a:prstGeom>
          <a:blipFill>
            <a:blip r:embed="rId22"/>
            <a:stretch>
              <a:fillRect l="-7798" r="-7798"/>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7" name="Freeform 27"/>
          <p:cNvSpPr/>
          <p:nvPr/>
        </p:nvSpPr>
        <p:spPr>
          <a:xfrm>
            <a:off x="9305405" y="5166353"/>
            <a:ext cx="1172020" cy="1124963"/>
          </a:xfrm>
          <a:custGeom>
            <a:avLst/>
            <a:gdLst/>
            <a:ahLst/>
            <a:cxnLst/>
            <a:rect l="l" t="t" r="r" b="b"/>
            <a:pathLst>
              <a:path w="2093087" h="2098333">
                <a:moveTo>
                  <a:pt x="0" y="0"/>
                </a:moveTo>
                <a:lnTo>
                  <a:pt x="2093087" y="0"/>
                </a:lnTo>
                <a:lnTo>
                  <a:pt x="2093087" y="2098332"/>
                </a:lnTo>
                <a:lnTo>
                  <a:pt x="0" y="209833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TextBox 14">
            <a:extLst>
              <a:ext uri="{FF2B5EF4-FFF2-40B4-BE49-F238E27FC236}">
                <a16:creationId xmlns:a16="http://schemas.microsoft.com/office/drawing/2014/main" id="{1C189053-3F90-3D5A-A734-A5DF8437815E}"/>
              </a:ext>
            </a:extLst>
          </p:cNvPr>
          <p:cNvSpPr txBox="1"/>
          <p:nvPr/>
        </p:nvSpPr>
        <p:spPr>
          <a:xfrm>
            <a:off x="970526" y="760104"/>
            <a:ext cx="3914169" cy="30777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1600" b="1">
                <a:latin typeface="Aptos" panose="020B0004020202020204" pitchFamily="34" charset="0"/>
                <a:ea typeface="Calibri"/>
                <a:cs typeface="Calibri"/>
              </a:rPr>
              <a:t>Ohio Technical Skills Innovation Network</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E791C"/>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658943" y="-204115"/>
            <a:ext cx="7124469" cy="7278932"/>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14300" y="-38100"/>
              <a:ext cx="649985" cy="93573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rot="3606691">
            <a:off x="2686571" y="1588685"/>
            <a:ext cx="4198123" cy="0"/>
          </a:xfrm>
          <a:prstGeom prst="line">
            <a:avLst/>
          </a:prstGeom>
          <a:ln w="161925" cap="flat">
            <a:solidFill>
              <a:srgbClr val="FFFFF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rot="7201140">
            <a:off x="2682489" y="5176083"/>
            <a:ext cx="4198123" cy="0"/>
          </a:xfrm>
          <a:prstGeom prst="line">
            <a:avLst/>
          </a:prstGeom>
          <a:ln w="161925" cap="flat">
            <a:solidFill>
              <a:srgbClr val="FFFFF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8025851" y="6220"/>
            <a:ext cx="2928971" cy="559485"/>
            <a:chOff x="0" y="0"/>
            <a:chExt cx="1157124" cy="221031"/>
          </a:xfrm>
        </p:grpSpPr>
        <p:sp>
          <p:nvSpPr>
            <p:cNvPr id="8" name="Freeform 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01600" y="-38100"/>
              <a:ext cx="953924"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8025851" y="6304734"/>
            <a:ext cx="2928971" cy="559485"/>
            <a:chOff x="0" y="0"/>
            <a:chExt cx="1157124" cy="221031"/>
          </a:xfrm>
        </p:grpSpPr>
        <p:sp>
          <p:nvSpPr>
            <p:cNvPr id="11" name="Freeform 11"/>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101600" y="-38100"/>
              <a:ext cx="953924"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0370635" y="-120096"/>
            <a:ext cx="1776281" cy="812115"/>
            <a:chOff x="0" y="0"/>
            <a:chExt cx="483446" cy="221031"/>
          </a:xfrm>
        </p:grpSpPr>
        <p:sp>
          <p:nvSpPr>
            <p:cNvPr id="14" name="Freeform 1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8B0F0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0370635" y="6178419"/>
            <a:ext cx="1776281" cy="812115"/>
            <a:chOff x="0" y="0"/>
            <a:chExt cx="483446" cy="221031"/>
          </a:xfrm>
        </p:grpSpPr>
        <p:sp>
          <p:nvSpPr>
            <p:cNvPr id="17" name="Freeform 17"/>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8B0F0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1444242" y="-120096"/>
            <a:ext cx="1776281" cy="812115"/>
            <a:chOff x="0" y="0"/>
            <a:chExt cx="483446" cy="221031"/>
          </a:xfrm>
        </p:grpSpPr>
        <p:sp>
          <p:nvSpPr>
            <p:cNvPr id="20" name="Freeform 20"/>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1444242" y="6178419"/>
            <a:ext cx="1776281" cy="812115"/>
            <a:chOff x="0" y="0"/>
            <a:chExt cx="483446" cy="221031"/>
          </a:xfrm>
        </p:grpSpPr>
        <p:sp>
          <p:nvSpPr>
            <p:cNvPr id="23" name="Freeform 23"/>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rot="-10800000" flipH="1">
            <a:off x="-3158896" y="6610743"/>
            <a:ext cx="13210030" cy="4219359"/>
          </a:xfrm>
          <a:custGeom>
            <a:avLst/>
            <a:gdLst/>
            <a:ahLst/>
            <a:cxnLst/>
            <a:rect l="l" t="t" r="r" b="b"/>
            <a:pathLst>
              <a:path w="19815045" h="6329039">
                <a:moveTo>
                  <a:pt x="19815045" y="0"/>
                </a:moveTo>
                <a:lnTo>
                  <a:pt x="0" y="0"/>
                </a:lnTo>
                <a:lnTo>
                  <a:pt x="0" y="6329039"/>
                </a:lnTo>
                <a:lnTo>
                  <a:pt x="19815045" y="6329039"/>
                </a:lnTo>
                <a:lnTo>
                  <a:pt x="19815045"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6364633" y="3052171"/>
            <a:ext cx="4006001" cy="679673"/>
          </a:xfrm>
          <a:prstGeom prst="rect">
            <a:avLst/>
          </a:prstGeom>
        </p:spPr>
        <p:txBody>
          <a:bodyPr wrap="square" lIns="0" tIns="0" rIns="0" bIns="0" rtlCol="0" anchor="t">
            <a:spAutoFit/>
          </a:bodyPr>
          <a:lstStyle/>
          <a:p>
            <a:pPr marL="0" marR="0" lvl="0" indent="0" algn="l" defTabSz="609630" rtl="0" eaLnBrk="1" fontAlgn="auto" latinLnBrk="0" hangingPunct="1">
              <a:lnSpc>
                <a:spcPts val="5334"/>
              </a:lnSpc>
              <a:spcBef>
                <a:spcPts val="0"/>
              </a:spcBef>
              <a:spcAft>
                <a:spcPts val="0"/>
              </a:spcAft>
              <a:buClrTx/>
              <a:buSzTx/>
              <a:buFontTx/>
              <a:buNone/>
              <a:tabLst/>
              <a:defRPr/>
            </a:pPr>
            <a:r>
              <a:rPr kumimoji="0" lang="en-US" sz="5334" b="1" i="0" u="none" strike="noStrike" kern="1200" cap="none" spc="-128" normalizeH="0" baseline="0" noProof="0" dirty="0">
                <a:ln>
                  <a:noFill/>
                </a:ln>
                <a:solidFill>
                  <a:srgbClr val="FFFFFF"/>
                </a:solidFill>
                <a:effectLst/>
                <a:uLnTx/>
                <a:uFillTx/>
                <a:latin typeface="Arial Bold"/>
                <a:ea typeface="Arial Bold"/>
                <a:cs typeface="Arial Bold"/>
                <a:sym typeface="Arial Bold"/>
              </a:rPr>
              <a:t>Introduction</a:t>
            </a:r>
          </a:p>
        </p:txBody>
      </p:sp>
      <p:sp>
        <p:nvSpPr>
          <p:cNvPr id="27" name="TextBox 27"/>
          <p:cNvSpPr txBox="1"/>
          <p:nvPr/>
        </p:nvSpPr>
        <p:spPr>
          <a:xfrm>
            <a:off x="908422" y="2508306"/>
            <a:ext cx="3384801" cy="1155829"/>
          </a:xfrm>
          <a:prstGeom prst="rect">
            <a:avLst/>
          </a:prstGeom>
        </p:spPr>
        <p:txBody>
          <a:bodyPr lIns="0" tIns="0" rIns="0" bIns="0" rtlCol="0" anchor="t">
            <a:spAutoFit/>
          </a:bodyPr>
          <a:lstStyle/>
          <a:p>
            <a:pPr marL="0" marR="0" lvl="0" indent="0" algn="r" defTabSz="609630" rtl="0" eaLnBrk="1" fontAlgn="auto" latinLnBrk="0" hangingPunct="1">
              <a:lnSpc>
                <a:spcPts val="4450"/>
              </a:lnSpc>
              <a:spcBef>
                <a:spcPts val="0"/>
              </a:spcBef>
              <a:spcAft>
                <a:spcPts val="0"/>
              </a:spcAft>
              <a:buClrTx/>
              <a:buSzTx/>
              <a:buFontTx/>
              <a:buNone/>
              <a:tabLst/>
              <a:defRPr/>
            </a:pPr>
            <a:r>
              <a:rPr kumimoji="0" lang="en-US" sz="5000" b="1" i="0" u="none" strike="noStrike" kern="1200" cap="none" spc="-120" normalizeH="0" baseline="0" noProof="0" dirty="0">
                <a:ln>
                  <a:noFill/>
                </a:ln>
                <a:solidFill>
                  <a:srgbClr val="000000"/>
                </a:solidFill>
                <a:effectLst/>
                <a:uLnTx/>
                <a:uFillTx/>
                <a:latin typeface="Arial Bold"/>
                <a:ea typeface="Arial Bold"/>
                <a:cs typeface="Arial Bold"/>
                <a:sym typeface="Arial Bold"/>
              </a:rPr>
              <a:t>Lauren Massie</a:t>
            </a:r>
          </a:p>
        </p:txBody>
      </p:sp>
      <p:sp>
        <p:nvSpPr>
          <p:cNvPr id="28" name="TextBox 28"/>
          <p:cNvSpPr txBox="1"/>
          <p:nvPr/>
        </p:nvSpPr>
        <p:spPr>
          <a:xfrm>
            <a:off x="1279800" y="3715168"/>
            <a:ext cx="3013423" cy="333425"/>
          </a:xfrm>
          <a:prstGeom prst="rect">
            <a:avLst/>
          </a:prstGeom>
        </p:spPr>
        <p:txBody>
          <a:bodyPr lIns="0" tIns="0" rIns="0" bIns="0" rtlCol="0" anchor="t">
            <a:spAutoFit/>
          </a:bodyPr>
          <a:lstStyle/>
          <a:p>
            <a:pPr marL="0" marR="0" lvl="0" indent="0" algn="r" defTabSz="609630" rtl="0" eaLnBrk="1" fontAlgn="auto" latinLnBrk="0" hangingPunct="1">
              <a:lnSpc>
                <a:spcPts val="2613"/>
              </a:lnSpc>
              <a:spcBef>
                <a:spcPts val="0"/>
              </a:spcBef>
              <a:spcAft>
                <a:spcPts val="0"/>
              </a:spcAft>
              <a:buClrTx/>
              <a:buSzTx/>
              <a:buFontTx/>
              <a:buNone/>
              <a:tabLst/>
              <a:defRPr/>
            </a:pPr>
            <a:r>
              <a:rPr kumimoji="0" lang="en-US" sz="2333" b="1" i="0" u="none" strike="noStrike" kern="1200" cap="none" spc="-97" normalizeH="0" baseline="0" noProof="0" dirty="0">
                <a:ln>
                  <a:noFill/>
                </a:ln>
                <a:solidFill>
                  <a:srgbClr val="000000"/>
                </a:solidFill>
                <a:effectLst/>
                <a:uLnTx/>
                <a:uFillTx/>
                <a:latin typeface="Arial Bold"/>
                <a:ea typeface="Arial Bold"/>
                <a:cs typeface="Arial Bold"/>
                <a:sym typeface="Arial Bold"/>
              </a:rPr>
              <a:t>Director</a:t>
            </a:r>
          </a:p>
        </p:txBody>
      </p:sp>
      <p:sp>
        <p:nvSpPr>
          <p:cNvPr id="29" name="TextBox 29"/>
          <p:cNvSpPr txBox="1"/>
          <p:nvPr/>
        </p:nvSpPr>
        <p:spPr>
          <a:xfrm>
            <a:off x="1279800" y="4075374"/>
            <a:ext cx="3013423" cy="282129"/>
          </a:xfrm>
          <a:prstGeom prst="rect">
            <a:avLst/>
          </a:prstGeom>
        </p:spPr>
        <p:txBody>
          <a:bodyPr lIns="0" tIns="0" rIns="0" bIns="0" rtlCol="0" anchor="t">
            <a:spAutoFit/>
          </a:bodyPr>
          <a:lstStyle/>
          <a:p>
            <a:pPr marL="0" marR="0" lvl="0" indent="0" algn="r" defTabSz="609630" rtl="0" eaLnBrk="1" fontAlgn="auto" latinLnBrk="0" hangingPunct="1">
              <a:lnSpc>
                <a:spcPts val="2239"/>
              </a:lnSpc>
              <a:spcBef>
                <a:spcPts val="0"/>
              </a:spcBef>
              <a:spcAft>
                <a:spcPts val="0"/>
              </a:spcAft>
              <a:buClrTx/>
              <a:buSzTx/>
              <a:buFontTx/>
              <a:buNone/>
              <a:tabLst/>
              <a:defRPr/>
            </a:pPr>
            <a:r>
              <a:rPr kumimoji="0" lang="en-US" sz="1999" b="0" i="0" u="none" strike="noStrike" kern="1200" cap="none" spc="109" normalizeH="0" baseline="0" noProof="0">
                <a:ln>
                  <a:noFill/>
                </a:ln>
                <a:solidFill>
                  <a:srgbClr val="000000"/>
                </a:solidFill>
                <a:effectLst/>
                <a:uLnTx/>
                <a:uFillTx/>
                <a:latin typeface="Arial"/>
                <a:ea typeface="Arial"/>
                <a:cs typeface="Arial"/>
                <a:sym typeface="Arial"/>
              </a:rPr>
              <a:t>Workforce Services</a:t>
            </a:r>
          </a:p>
        </p:txBody>
      </p:sp>
      <p:sp>
        <p:nvSpPr>
          <p:cNvPr id="30" name="Freeform 30"/>
          <p:cNvSpPr/>
          <p:nvPr/>
        </p:nvSpPr>
        <p:spPr>
          <a:xfrm>
            <a:off x="732537" y="5605794"/>
            <a:ext cx="2341509" cy="854334"/>
          </a:xfrm>
          <a:custGeom>
            <a:avLst/>
            <a:gdLst/>
            <a:ahLst/>
            <a:cxnLst/>
            <a:rect l="l" t="t" r="r" b="b"/>
            <a:pathLst>
              <a:path w="3512263" h="1281501">
                <a:moveTo>
                  <a:pt x="0" y="0"/>
                </a:moveTo>
                <a:lnTo>
                  <a:pt x="3512263" y="0"/>
                </a:lnTo>
                <a:lnTo>
                  <a:pt x="3512263" y="1281502"/>
                </a:lnTo>
                <a:lnTo>
                  <a:pt x="0" y="128150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E791C"/>
        </a:solidFill>
        <a:effectLst/>
      </p:bgPr>
    </p:bg>
    <p:spTree>
      <p:nvGrpSpPr>
        <p:cNvPr id="1" name="">
          <a:extLst>
            <a:ext uri="{FF2B5EF4-FFF2-40B4-BE49-F238E27FC236}">
              <a16:creationId xmlns:a16="http://schemas.microsoft.com/office/drawing/2014/main" id="{3AFDB5C0-773C-5ED8-00B9-1E295ABE22D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0AA04E3-660B-4803-FE61-9923E08C1424}"/>
              </a:ext>
            </a:extLst>
          </p:cNvPr>
          <p:cNvGrpSpPr/>
          <p:nvPr/>
        </p:nvGrpSpPr>
        <p:grpSpPr>
          <a:xfrm rot="-10800000">
            <a:off x="-1658943" y="-204115"/>
            <a:ext cx="7124469" cy="7278932"/>
            <a:chOff x="0" y="0"/>
            <a:chExt cx="878585" cy="897633"/>
          </a:xfrm>
        </p:grpSpPr>
        <p:sp>
          <p:nvSpPr>
            <p:cNvPr id="3" name="Freeform 3">
              <a:extLst>
                <a:ext uri="{FF2B5EF4-FFF2-40B4-BE49-F238E27FC236}">
                  <a16:creationId xmlns:a16="http://schemas.microsoft.com/office/drawing/2014/main" id="{3169FFD2-03DF-B850-827A-6E9F8A107A71}"/>
                </a:ext>
              </a:extLst>
            </p:cNvPr>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E2203B0C-78E2-3E3D-C1AE-573C4D6116B8}"/>
                </a:ext>
              </a:extLst>
            </p:cNvPr>
            <p:cNvSpPr txBox="1"/>
            <p:nvPr/>
          </p:nvSpPr>
          <p:spPr>
            <a:xfrm>
              <a:off x="114300" y="-38100"/>
              <a:ext cx="649985" cy="93573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a:extLst>
              <a:ext uri="{FF2B5EF4-FFF2-40B4-BE49-F238E27FC236}">
                <a16:creationId xmlns:a16="http://schemas.microsoft.com/office/drawing/2014/main" id="{D2F87D03-805B-9BC1-ECBE-587C5663E137}"/>
              </a:ext>
            </a:extLst>
          </p:cNvPr>
          <p:cNvSpPr/>
          <p:nvPr/>
        </p:nvSpPr>
        <p:spPr>
          <a:xfrm rot="3606691">
            <a:off x="2686571" y="1588685"/>
            <a:ext cx="4198123" cy="0"/>
          </a:xfrm>
          <a:prstGeom prst="line">
            <a:avLst/>
          </a:prstGeom>
          <a:ln w="161925" cap="flat">
            <a:solidFill>
              <a:srgbClr val="FFFFF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a:extLst>
              <a:ext uri="{FF2B5EF4-FFF2-40B4-BE49-F238E27FC236}">
                <a16:creationId xmlns:a16="http://schemas.microsoft.com/office/drawing/2014/main" id="{51E732E5-3798-4D56-EF7A-2155FA802FEB}"/>
              </a:ext>
            </a:extLst>
          </p:cNvPr>
          <p:cNvSpPr/>
          <p:nvPr/>
        </p:nvSpPr>
        <p:spPr>
          <a:xfrm rot="7201140">
            <a:off x="2682489" y="5176083"/>
            <a:ext cx="4198123" cy="0"/>
          </a:xfrm>
          <a:prstGeom prst="line">
            <a:avLst/>
          </a:prstGeom>
          <a:ln w="161925" cap="flat">
            <a:solidFill>
              <a:srgbClr val="FFFFF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35F45FB4-34AF-E51E-FA6C-47345DC852E0}"/>
              </a:ext>
            </a:extLst>
          </p:cNvPr>
          <p:cNvGrpSpPr/>
          <p:nvPr/>
        </p:nvGrpSpPr>
        <p:grpSpPr>
          <a:xfrm>
            <a:off x="8025851" y="6220"/>
            <a:ext cx="2928971" cy="559485"/>
            <a:chOff x="0" y="0"/>
            <a:chExt cx="1157124" cy="221031"/>
          </a:xfrm>
        </p:grpSpPr>
        <p:sp>
          <p:nvSpPr>
            <p:cNvPr id="8" name="Freeform 8">
              <a:extLst>
                <a:ext uri="{FF2B5EF4-FFF2-40B4-BE49-F238E27FC236}">
                  <a16:creationId xmlns:a16="http://schemas.microsoft.com/office/drawing/2014/main" id="{6FF08A06-C7CD-A878-78CF-A31B006C0F0D}"/>
                </a:ext>
              </a:extLst>
            </p:cNvPr>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816C5928-9B7C-67DA-C6CD-5E857D4C13B2}"/>
                </a:ext>
              </a:extLst>
            </p:cNvPr>
            <p:cNvSpPr txBox="1"/>
            <p:nvPr/>
          </p:nvSpPr>
          <p:spPr>
            <a:xfrm>
              <a:off x="101600" y="-38100"/>
              <a:ext cx="953924"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94060AE0-28A6-8A55-5A48-D78DEE602466}"/>
              </a:ext>
            </a:extLst>
          </p:cNvPr>
          <p:cNvGrpSpPr/>
          <p:nvPr/>
        </p:nvGrpSpPr>
        <p:grpSpPr>
          <a:xfrm>
            <a:off x="8025851" y="6304734"/>
            <a:ext cx="2928971" cy="559485"/>
            <a:chOff x="0" y="0"/>
            <a:chExt cx="1157124" cy="221031"/>
          </a:xfrm>
        </p:grpSpPr>
        <p:sp>
          <p:nvSpPr>
            <p:cNvPr id="11" name="Freeform 11">
              <a:extLst>
                <a:ext uri="{FF2B5EF4-FFF2-40B4-BE49-F238E27FC236}">
                  <a16:creationId xmlns:a16="http://schemas.microsoft.com/office/drawing/2014/main" id="{7F667D18-7C61-899E-9E45-DE181149EF8D}"/>
                </a:ext>
              </a:extLst>
            </p:cNvPr>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561D4810-0B87-2130-0F85-D3608438AF39}"/>
                </a:ext>
              </a:extLst>
            </p:cNvPr>
            <p:cNvSpPr txBox="1"/>
            <p:nvPr/>
          </p:nvSpPr>
          <p:spPr>
            <a:xfrm>
              <a:off x="101600" y="-38100"/>
              <a:ext cx="953924"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F305C762-DAAB-787C-D5FB-49CCCB78EE36}"/>
              </a:ext>
            </a:extLst>
          </p:cNvPr>
          <p:cNvGrpSpPr/>
          <p:nvPr/>
        </p:nvGrpSpPr>
        <p:grpSpPr>
          <a:xfrm>
            <a:off x="10370635" y="-120096"/>
            <a:ext cx="1776281" cy="812115"/>
            <a:chOff x="0" y="0"/>
            <a:chExt cx="483446" cy="221031"/>
          </a:xfrm>
        </p:grpSpPr>
        <p:sp>
          <p:nvSpPr>
            <p:cNvPr id="14" name="Freeform 14">
              <a:extLst>
                <a:ext uri="{FF2B5EF4-FFF2-40B4-BE49-F238E27FC236}">
                  <a16:creationId xmlns:a16="http://schemas.microsoft.com/office/drawing/2014/main" id="{9A42F525-5624-E8A6-32A4-470F9C4CD0AB}"/>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8B0F0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D339B54E-DBFA-9078-749D-1FD349FD00B7}"/>
                </a:ext>
              </a:extLst>
            </p:cNvPr>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a16="http://schemas.microsoft.com/office/drawing/2014/main" id="{E3A70A51-11DB-937A-1D8B-267BD03E6966}"/>
              </a:ext>
            </a:extLst>
          </p:cNvPr>
          <p:cNvGrpSpPr/>
          <p:nvPr/>
        </p:nvGrpSpPr>
        <p:grpSpPr>
          <a:xfrm>
            <a:off x="10370635" y="6178419"/>
            <a:ext cx="1776281" cy="812115"/>
            <a:chOff x="0" y="0"/>
            <a:chExt cx="483446" cy="221031"/>
          </a:xfrm>
        </p:grpSpPr>
        <p:sp>
          <p:nvSpPr>
            <p:cNvPr id="17" name="Freeform 17">
              <a:extLst>
                <a:ext uri="{FF2B5EF4-FFF2-40B4-BE49-F238E27FC236}">
                  <a16:creationId xmlns:a16="http://schemas.microsoft.com/office/drawing/2014/main" id="{2F0C332A-56A8-01C2-B3C3-467A8CB06039}"/>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8B0F0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a:extLst>
                <a:ext uri="{FF2B5EF4-FFF2-40B4-BE49-F238E27FC236}">
                  <a16:creationId xmlns:a16="http://schemas.microsoft.com/office/drawing/2014/main" id="{7306AC58-C45D-A72F-3229-FDA7F69FB0D1}"/>
                </a:ext>
              </a:extLst>
            </p:cNvPr>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716B3F8B-EF11-3FF5-8183-EE93086C66C4}"/>
              </a:ext>
            </a:extLst>
          </p:cNvPr>
          <p:cNvGrpSpPr/>
          <p:nvPr/>
        </p:nvGrpSpPr>
        <p:grpSpPr>
          <a:xfrm>
            <a:off x="11444242" y="-120096"/>
            <a:ext cx="1776281" cy="812115"/>
            <a:chOff x="0" y="0"/>
            <a:chExt cx="483446" cy="221031"/>
          </a:xfrm>
        </p:grpSpPr>
        <p:sp>
          <p:nvSpPr>
            <p:cNvPr id="20" name="Freeform 20">
              <a:extLst>
                <a:ext uri="{FF2B5EF4-FFF2-40B4-BE49-F238E27FC236}">
                  <a16:creationId xmlns:a16="http://schemas.microsoft.com/office/drawing/2014/main" id="{3AC1A1F0-4B38-F908-1A10-C67477455111}"/>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a:extLst>
                <a:ext uri="{FF2B5EF4-FFF2-40B4-BE49-F238E27FC236}">
                  <a16:creationId xmlns:a16="http://schemas.microsoft.com/office/drawing/2014/main" id="{1E036FD1-4D2F-FAFC-4DBA-2A8CF7696B0A}"/>
                </a:ext>
              </a:extLst>
            </p:cNvPr>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F75FFBB4-D12A-303E-56A5-10CD52C9EF71}"/>
              </a:ext>
            </a:extLst>
          </p:cNvPr>
          <p:cNvGrpSpPr/>
          <p:nvPr/>
        </p:nvGrpSpPr>
        <p:grpSpPr>
          <a:xfrm>
            <a:off x="11444242" y="6178419"/>
            <a:ext cx="1776281" cy="812115"/>
            <a:chOff x="0" y="0"/>
            <a:chExt cx="483446" cy="221031"/>
          </a:xfrm>
        </p:grpSpPr>
        <p:sp>
          <p:nvSpPr>
            <p:cNvPr id="23" name="Freeform 23">
              <a:extLst>
                <a:ext uri="{FF2B5EF4-FFF2-40B4-BE49-F238E27FC236}">
                  <a16:creationId xmlns:a16="http://schemas.microsoft.com/office/drawing/2014/main" id="{6A116E65-A725-2724-DE1C-D4ACE82F08C5}"/>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a:extLst>
                <a:ext uri="{FF2B5EF4-FFF2-40B4-BE49-F238E27FC236}">
                  <a16:creationId xmlns:a16="http://schemas.microsoft.com/office/drawing/2014/main" id="{3E32C92F-A774-D767-656F-08C2D76F4F01}"/>
                </a:ext>
              </a:extLst>
            </p:cNvPr>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a:extLst>
              <a:ext uri="{FF2B5EF4-FFF2-40B4-BE49-F238E27FC236}">
                <a16:creationId xmlns:a16="http://schemas.microsoft.com/office/drawing/2014/main" id="{00AB06E4-44FA-B41E-FF65-5A5D828608AA}"/>
              </a:ext>
            </a:extLst>
          </p:cNvPr>
          <p:cNvSpPr/>
          <p:nvPr/>
        </p:nvSpPr>
        <p:spPr>
          <a:xfrm rot="-10800000" flipH="1">
            <a:off x="-3158896" y="6610743"/>
            <a:ext cx="13210030" cy="4219359"/>
          </a:xfrm>
          <a:custGeom>
            <a:avLst/>
            <a:gdLst/>
            <a:ahLst/>
            <a:cxnLst/>
            <a:rect l="l" t="t" r="r" b="b"/>
            <a:pathLst>
              <a:path w="19815045" h="6329039">
                <a:moveTo>
                  <a:pt x="19815045" y="0"/>
                </a:moveTo>
                <a:lnTo>
                  <a:pt x="0" y="0"/>
                </a:lnTo>
                <a:lnTo>
                  <a:pt x="0" y="6329039"/>
                </a:lnTo>
                <a:lnTo>
                  <a:pt x="19815045" y="6329039"/>
                </a:lnTo>
                <a:lnTo>
                  <a:pt x="19815045"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a:extLst>
              <a:ext uri="{FF2B5EF4-FFF2-40B4-BE49-F238E27FC236}">
                <a16:creationId xmlns:a16="http://schemas.microsoft.com/office/drawing/2014/main" id="{18DD6656-EF10-79AB-C92A-CE5F7228DDEB}"/>
              </a:ext>
            </a:extLst>
          </p:cNvPr>
          <p:cNvSpPr txBox="1"/>
          <p:nvPr/>
        </p:nvSpPr>
        <p:spPr>
          <a:xfrm>
            <a:off x="6360317" y="2755678"/>
            <a:ext cx="4006001" cy="1359346"/>
          </a:xfrm>
          <a:prstGeom prst="rect">
            <a:avLst/>
          </a:prstGeom>
        </p:spPr>
        <p:txBody>
          <a:bodyPr wrap="square" lIns="0" tIns="0" rIns="0" bIns="0" rtlCol="0" anchor="t">
            <a:spAutoFit/>
          </a:bodyPr>
          <a:lstStyle/>
          <a:p>
            <a:pPr marL="0" marR="0" lvl="0" indent="0" algn="l" defTabSz="609630" rtl="0" eaLnBrk="1" fontAlgn="auto" latinLnBrk="0" hangingPunct="1">
              <a:lnSpc>
                <a:spcPts val="5334"/>
              </a:lnSpc>
              <a:spcBef>
                <a:spcPts val="0"/>
              </a:spcBef>
              <a:spcAft>
                <a:spcPts val="0"/>
              </a:spcAft>
              <a:buClrTx/>
              <a:buSzTx/>
              <a:buFontTx/>
              <a:buNone/>
              <a:tabLst/>
              <a:defRPr/>
            </a:pPr>
            <a:r>
              <a:rPr kumimoji="0" lang="en-US" sz="5334" b="1" i="0" u="none" strike="noStrike" kern="1200" cap="none" spc="-128" normalizeH="0" baseline="0" noProof="0" dirty="0">
                <a:ln>
                  <a:noFill/>
                </a:ln>
                <a:solidFill>
                  <a:srgbClr val="FFFFFF"/>
                </a:solidFill>
                <a:effectLst/>
                <a:uLnTx/>
                <a:uFillTx/>
                <a:latin typeface="Arial Bold"/>
                <a:ea typeface="Arial Bold"/>
                <a:cs typeface="Arial Bold"/>
                <a:sym typeface="Arial Bold"/>
              </a:rPr>
              <a:t>Strategic Priorities</a:t>
            </a:r>
          </a:p>
        </p:txBody>
      </p:sp>
      <p:sp>
        <p:nvSpPr>
          <p:cNvPr id="27" name="TextBox 27">
            <a:extLst>
              <a:ext uri="{FF2B5EF4-FFF2-40B4-BE49-F238E27FC236}">
                <a16:creationId xmlns:a16="http://schemas.microsoft.com/office/drawing/2014/main" id="{01594793-E463-F937-B76D-B9EB2873808B}"/>
              </a:ext>
            </a:extLst>
          </p:cNvPr>
          <p:cNvSpPr txBox="1"/>
          <p:nvPr/>
        </p:nvSpPr>
        <p:spPr>
          <a:xfrm>
            <a:off x="917849" y="2905958"/>
            <a:ext cx="3384801" cy="1155829"/>
          </a:xfrm>
          <a:prstGeom prst="rect">
            <a:avLst/>
          </a:prstGeom>
        </p:spPr>
        <p:txBody>
          <a:bodyPr lIns="0" tIns="0" rIns="0" bIns="0" rtlCol="0" anchor="t">
            <a:spAutoFit/>
          </a:bodyPr>
          <a:lstStyle/>
          <a:p>
            <a:pPr marL="0" marR="0" lvl="0" indent="0" algn="r" defTabSz="609630" rtl="0" eaLnBrk="1" fontAlgn="auto" latinLnBrk="0" hangingPunct="1">
              <a:lnSpc>
                <a:spcPts val="4450"/>
              </a:lnSpc>
              <a:spcBef>
                <a:spcPts val="0"/>
              </a:spcBef>
              <a:spcAft>
                <a:spcPts val="0"/>
              </a:spcAft>
              <a:buClrTx/>
              <a:buSzTx/>
              <a:buFontTx/>
              <a:buNone/>
              <a:tabLst/>
              <a:defRPr/>
            </a:pPr>
            <a:r>
              <a:rPr kumimoji="0" lang="en-US" sz="5000" b="1" i="0" u="none" strike="noStrike" kern="1200" cap="none" spc="-120" normalizeH="0" baseline="0" noProof="0" dirty="0">
                <a:ln>
                  <a:noFill/>
                </a:ln>
                <a:solidFill>
                  <a:srgbClr val="000000"/>
                </a:solidFill>
                <a:effectLst/>
                <a:uLnTx/>
                <a:uFillTx/>
                <a:latin typeface="Arial Bold"/>
                <a:ea typeface="Arial Bold"/>
                <a:cs typeface="Arial Bold"/>
                <a:sym typeface="Arial Bold"/>
              </a:rPr>
              <a:t>Blueprint </a:t>
            </a:r>
            <a:r>
              <a:rPr kumimoji="0" lang="en-US" sz="3600" b="1" i="0" u="none" strike="noStrike" kern="1200" cap="none" spc="-120" normalizeH="0" baseline="0" noProof="0" dirty="0">
                <a:ln>
                  <a:noFill/>
                </a:ln>
                <a:solidFill>
                  <a:srgbClr val="000000"/>
                </a:solidFill>
                <a:effectLst/>
                <a:uLnTx/>
                <a:uFillTx/>
                <a:latin typeface="Arial Bold"/>
                <a:ea typeface="Arial Bold"/>
                <a:cs typeface="Arial Bold"/>
                <a:sym typeface="Arial Bold"/>
              </a:rPr>
              <a:t>Draft</a:t>
            </a:r>
            <a:endParaRPr kumimoji="0" lang="en-US" sz="5000" b="1" i="0" u="none" strike="noStrike" kern="1200" cap="none" spc="-120" normalizeH="0" baseline="0" noProof="0" dirty="0">
              <a:ln>
                <a:noFill/>
              </a:ln>
              <a:solidFill>
                <a:srgbClr val="000000"/>
              </a:solidFill>
              <a:effectLst/>
              <a:uLnTx/>
              <a:uFillTx/>
              <a:latin typeface="Arial Bold"/>
              <a:ea typeface="Arial Bold"/>
              <a:cs typeface="Arial Bold"/>
              <a:sym typeface="Arial Bold"/>
            </a:endParaRPr>
          </a:p>
        </p:txBody>
      </p:sp>
      <p:sp>
        <p:nvSpPr>
          <p:cNvPr id="30" name="Freeform 30">
            <a:extLst>
              <a:ext uri="{FF2B5EF4-FFF2-40B4-BE49-F238E27FC236}">
                <a16:creationId xmlns:a16="http://schemas.microsoft.com/office/drawing/2014/main" id="{056312BA-4DF9-AD08-4BB7-219422D50545}"/>
              </a:ext>
            </a:extLst>
          </p:cNvPr>
          <p:cNvSpPr/>
          <p:nvPr/>
        </p:nvSpPr>
        <p:spPr>
          <a:xfrm>
            <a:off x="732537" y="5605794"/>
            <a:ext cx="2341509" cy="854334"/>
          </a:xfrm>
          <a:custGeom>
            <a:avLst/>
            <a:gdLst/>
            <a:ahLst/>
            <a:cxnLst/>
            <a:rect l="l" t="t" r="r" b="b"/>
            <a:pathLst>
              <a:path w="3512263" h="1281501">
                <a:moveTo>
                  <a:pt x="0" y="0"/>
                </a:moveTo>
                <a:lnTo>
                  <a:pt x="3512263" y="0"/>
                </a:lnTo>
                <a:lnTo>
                  <a:pt x="3512263" y="1281502"/>
                </a:lnTo>
                <a:lnTo>
                  <a:pt x="0" y="128150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821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E5583-FBEA-1D57-52E3-CF65303CC9FC}"/>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16C9C6E0-1074-0CBF-A693-1A0C962CAEB2}"/>
              </a:ext>
            </a:extLst>
          </p:cNvPr>
          <p:cNvSpPr txBox="1">
            <a:spLocks/>
          </p:cNvSpPr>
          <p:nvPr/>
        </p:nvSpPr>
        <p:spPr>
          <a:xfrm>
            <a:off x="457200" y="384069"/>
            <a:ext cx="11611165" cy="8280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Source Sans Pro" panose="020B0503030403020204" pitchFamily="34" charset="0"/>
                <a:ea typeface="+mj-ea"/>
                <a:cs typeface="+mj-cs"/>
              </a:rPr>
              <a:t>Manufacturing Workforce Blueprint Pillars - DRAFT</a:t>
            </a:r>
          </a:p>
        </p:txBody>
      </p:sp>
      <p:sp>
        <p:nvSpPr>
          <p:cNvPr id="2" name="Slide Number Placeholder 1">
            <a:extLst>
              <a:ext uri="{FF2B5EF4-FFF2-40B4-BE49-F238E27FC236}">
                <a16:creationId xmlns:a16="http://schemas.microsoft.com/office/drawing/2014/main" id="{7C3362A9-8D4F-A192-4D3B-49E2ABDE62C3}"/>
              </a:ext>
            </a:extLst>
          </p:cNvPr>
          <p:cNvSpPr>
            <a:spLocks noGrp="1"/>
          </p:cNvSpPr>
          <p:nvPr>
            <p:ph type="sldNum" sz="quarter" idx="4294967295"/>
          </p:nvPr>
        </p:nvSpPr>
        <p:spPr>
          <a:xfrm>
            <a:off x="11734800" y="6400800"/>
            <a:ext cx="457200" cy="457200"/>
          </a:xfrm>
          <a:prstGeom prst="rect">
            <a:avLst/>
          </a:prstGeom>
          <a:noFill/>
        </p:spPr>
        <p:txBody>
          <a:bodyPr wrap="square" lIns="0" tIns="0" rIns="0" bIns="0" rtlCol="0" anchor="ctr">
            <a:noAutofit/>
          </a:bodyPr>
          <a:lstStyle>
            <a:defPPr>
              <a:defRPr lang="en-US"/>
            </a:defPPr>
            <a:lvl1pPr marL="0" algn="l" defTabSz="914400" rtl="0" eaLnBrk="1" latinLnBrk="0" hangingPunct="1">
              <a:defRPr lang="en-US" sz="800" kern="1200" smtClean="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F8EB60C-7CC2-49F0-B2EE-C81F067DE041}" type="slidenum">
              <a:rPr kumimoji="0" lang="en-US" sz="800" b="0" i="0" u="none" strike="noStrike" kern="1200" cap="none" spc="0" normalizeH="0" baseline="0" noProof="0" smtClean="0">
                <a:ln>
                  <a:noFill/>
                </a:ln>
                <a:no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noFill/>
              <a:effectLst/>
              <a:uLnTx/>
              <a:uFillTx/>
              <a:latin typeface="Source Sans Pro" panose="020B0503030403020204" pitchFamily="34" charset="0"/>
              <a:ea typeface="+mn-ea"/>
              <a:cs typeface="+mn-cs"/>
            </a:endParaRPr>
          </a:p>
        </p:txBody>
      </p:sp>
      <p:sp>
        <p:nvSpPr>
          <p:cNvPr id="7" name="Slide Number Placeholder 2">
            <a:extLst>
              <a:ext uri="{FF2B5EF4-FFF2-40B4-BE49-F238E27FC236}">
                <a16:creationId xmlns:a16="http://schemas.microsoft.com/office/drawing/2014/main" id="{1B3AD541-1A4C-AF90-3FD6-5993B3FCE325}"/>
              </a:ext>
            </a:extLst>
          </p:cNvPr>
          <p:cNvSpPr txBox="1">
            <a:spLocks/>
          </p:cNvSpPr>
          <p:nvPr/>
        </p:nvSpPr>
        <p:spPr>
          <a:xfrm>
            <a:off x="11734800" y="6400800"/>
            <a:ext cx="4572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E59F0CC-C845-BA42-823E-41D5A8D90B61}" type="slidenum">
              <a:rPr kumimoji="0" lang="en-US" sz="1000" b="0" i="0" u="none" strike="noStrike" kern="1200" cap="none" spc="0" normalizeH="0" baseline="0" noProof="0" smtClean="0">
                <a:ln>
                  <a:noFill/>
                </a:ln>
                <a:solidFill>
                  <a:srgbClr val="FFFFFF"/>
                </a:solidFill>
                <a:effectLst/>
                <a:uLnTx/>
                <a:uFillTx/>
                <a:latin typeface="Source Sans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FFFFFF"/>
              </a:solidFill>
              <a:effectLst/>
              <a:uLnTx/>
              <a:uFillTx/>
              <a:latin typeface="Source Sans Pro" panose="020B0503030403020204" pitchFamily="34" charset="0"/>
              <a:ea typeface="+mn-ea"/>
              <a:cs typeface="+mn-cs"/>
            </a:endParaRPr>
          </a:p>
        </p:txBody>
      </p:sp>
      <p:cxnSp>
        <p:nvCxnSpPr>
          <p:cNvPr id="3" name="Straight Connector 2">
            <a:extLst>
              <a:ext uri="{FF2B5EF4-FFF2-40B4-BE49-F238E27FC236}">
                <a16:creationId xmlns:a16="http://schemas.microsoft.com/office/drawing/2014/main" id="{5B3B87CD-7125-6D45-A872-A738EB09C18D}"/>
              </a:ext>
            </a:extLst>
          </p:cNvPr>
          <p:cNvCxnSpPr>
            <a:cxnSpLocks/>
          </p:cNvCxnSpPr>
          <p:nvPr/>
        </p:nvCxnSpPr>
        <p:spPr>
          <a:xfrm>
            <a:off x="2612851" y="2836633"/>
            <a:ext cx="0" cy="347296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1140300-F319-38BC-8B2F-FD3AF6CD271B}"/>
              </a:ext>
            </a:extLst>
          </p:cNvPr>
          <p:cNvCxnSpPr>
            <a:cxnSpLocks/>
          </p:cNvCxnSpPr>
          <p:nvPr/>
        </p:nvCxnSpPr>
        <p:spPr>
          <a:xfrm>
            <a:off x="5012265" y="2836633"/>
            <a:ext cx="0" cy="347296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046E17F-6F7F-6A6C-EE4B-3D2F1304D710}"/>
              </a:ext>
            </a:extLst>
          </p:cNvPr>
          <p:cNvCxnSpPr>
            <a:cxnSpLocks/>
          </p:cNvCxnSpPr>
          <p:nvPr/>
        </p:nvCxnSpPr>
        <p:spPr>
          <a:xfrm>
            <a:off x="7411679" y="2836633"/>
            <a:ext cx="0" cy="347296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A4C697-0D79-65EE-0BA6-21B42D8BECC6}"/>
              </a:ext>
            </a:extLst>
          </p:cNvPr>
          <p:cNvCxnSpPr>
            <a:cxnSpLocks/>
          </p:cNvCxnSpPr>
          <p:nvPr/>
        </p:nvCxnSpPr>
        <p:spPr>
          <a:xfrm>
            <a:off x="9811092" y="2836633"/>
            <a:ext cx="0" cy="347296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6C679FF9-81D1-8DB3-546F-0B76390629A7}"/>
              </a:ext>
            </a:extLst>
          </p:cNvPr>
          <p:cNvSpPr/>
          <p:nvPr/>
        </p:nvSpPr>
        <p:spPr>
          <a:xfrm>
            <a:off x="1144438" y="3246047"/>
            <a:ext cx="600205" cy="603504"/>
          </a:xfrm>
          <a:prstGeom prst="flowChartConnector">
            <a:avLst/>
          </a:prstGeom>
          <a:solidFill>
            <a:sysClr val="window" lastClr="FFFFFF">
              <a:lumMod val="95000"/>
            </a:sysClr>
          </a:solidFill>
          <a:ln w="88900" cap="flat" cmpd="sng" algn="ctr">
            <a:solidFill>
              <a:srgbClr val="0E3F75"/>
            </a:solidFill>
            <a:prstDash val="solid"/>
            <a:miter lim="800000"/>
          </a:ln>
          <a:effectLst/>
        </p:spPr>
        <p:txBody>
          <a:bodyPr tIns="103632" bIns="103632" rtlCol="0" anchor="ctr"/>
          <a:lstStyle/>
          <a:p>
            <a:pPr marL="0" marR="0" lvl="0" indent="0" algn="ctr" defTabSz="777230" rtl="0" eaLnBrk="1" fontAlgn="auto" latinLnBrk="0" hangingPunct="1">
              <a:lnSpc>
                <a:spcPct val="100000"/>
              </a:lnSpc>
              <a:spcBef>
                <a:spcPts val="0"/>
              </a:spcBef>
              <a:spcAft>
                <a:spcPts val="0"/>
              </a:spcAft>
              <a:buClrTx/>
              <a:buSzTx/>
              <a:buFontTx/>
              <a:buNone/>
              <a:tabLst/>
              <a:defRPr/>
            </a:pPr>
            <a:endParaRPr kumimoji="0" lang="es-ES_tradnl" sz="680" b="0" i="0" u="none" strike="noStrike" kern="0" cap="none" spc="0" normalizeH="0" baseline="0" noProof="0">
              <a:ln>
                <a:noFill/>
              </a:ln>
              <a:solidFill>
                <a:srgbClr val="C00000"/>
              </a:solidFill>
              <a:effectLst/>
              <a:uLnTx/>
              <a:uFillTx/>
              <a:latin typeface="Source Sans Pro" panose="020B0503030403020204" pitchFamily="34" charset="0"/>
              <a:ea typeface="+mn-ea"/>
              <a:cs typeface="+mn-cs"/>
            </a:endParaRPr>
          </a:p>
        </p:txBody>
      </p:sp>
      <p:sp>
        <p:nvSpPr>
          <p:cNvPr id="11" name="Rectangle 10">
            <a:extLst>
              <a:ext uri="{FF2B5EF4-FFF2-40B4-BE49-F238E27FC236}">
                <a16:creationId xmlns:a16="http://schemas.microsoft.com/office/drawing/2014/main" id="{629F0590-4219-2E0D-E4CC-1EDFCE75E8E8}"/>
              </a:ext>
            </a:extLst>
          </p:cNvPr>
          <p:cNvSpPr/>
          <p:nvPr/>
        </p:nvSpPr>
        <p:spPr>
          <a:xfrm flipH="1">
            <a:off x="967844" y="3347744"/>
            <a:ext cx="953392" cy="400110"/>
          </a:xfrm>
          <a:prstGeom prst="rect">
            <a:avLst/>
          </a:prstGeom>
          <a:ln>
            <a:noFill/>
          </a:ln>
        </p:spPr>
        <p:txBody>
          <a:bodyPr wrap="square" anchor="ctr">
            <a:spAutoFit/>
          </a:bodyPr>
          <a:lstStyle/>
          <a:p>
            <a:pPr marL="0" marR="0" lvl="0" indent="0" algn="ctr" defTabSz="77723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latin typeface="Source Sans Pro" panose="020B0503030403020204" pitchFamily="34" charset="0"/>
                <a:ea typeface="+mn-ea"/>
                <a:cs typeface="+mn-cs"/>
              </a:rPr>
              <a:t>01 </a:t>
            </a:r>
            <a:endParaRPr kumimoji="0" lang="es-ES_tradnl" sz="2000" b="0" i="0" u="none" strike="noStrike" kern="1200" cap="none" spc="0" normalizeH="0" baseline="0" noProof="0">
              <a:ln>
                <a:noFill/>
              </a:ln>
              <a:solidFill>
                <a:srgbClr val="C00000"/>
              </a:solidFill>
              <a:effectLst/>
              <a:uLnTx/>
              <a:uFillTx/>
              <a:latin typeface="Source Sans Pro" panose="020B0503030403020204" pitchFamily="34" charset="0"/>
              <a:ea typeface="+mn-ea"/>
              <a:cs typeface="+mn-cs"/>
            </a:endParaRPr>
          </a:p>
        </p:txBody>
      </p:sp>
      <p:sp>
        <p:nvSpPr>
          <p:cNvPr id="12" name="Flowchart: Connector 11">
            <a:extLst>
              <a:ext uri="{FF2B5EF4-FFF2-40B4-BE49-F238E27FC236}">
                <a16:creationId xmlns:a16="http://schemas.microsoft.com/office/drawing/2014/main" id="{975CC189-8559-C894-8992-5FEC0C934AA0}"/>
              </a:ext>
            </a:extLst>
          </p:cNvPr>
          <p:cNvSpPr/>
          <p:nvPr/>
        </p:nvSpPr>
        <p:spPr>
          <a:xfrm>
            <a:off x="5878723" y="3246047"/>
            <a:ext cx="600205" cy="603504"/>
          </a:xfrm>
          <a:prstGeom prst="flowChartConnector">
            <a:avLst/>
          </a:prstGeom>
          <a:solidFill>
            <a:sysClr val="window" lastClr="FFFFFF">
              <a:lumMod val="95000"/>
            </a:sysClr>
          </a:solidFill>
          <a:ln w="88900" cap="flat" cmpd="sng" algn="ctr">
            <a:solidFill>
              <a:srgbClr val="0E3F75"/>
            </a:solidFill>
            <a:prstDash val="solid"/>
            <a:miter lim="800000"/>
          </a:ln>
          <a:effectLst/>
        </p:spPr>
        <p:txBody>
          <a:bodyPr tIns="103632" bIns="103632" rtlCol="0" anchor="ctr"/>
          <a:lstStyle/>
          <a:p>
            <a:pPr marL="0" marR="0" lvl="0" indent="0" algn="ctr" defTabSz="777230" rtl="0" eaLnBrk="1" fontAlgn="auto" latinLnBrk="0" hangingPunct="1">
              <a:lnSpc>
                <a:spcPct val="100000"/>
              </a:lnSpc>
              <a:spcBef>
                <a:spcPts val="0"/>
              </a:spcBef>
              <a:spcAft>
                <a:spcPts val="0"/>
              </a:spcAft>
              <a:buClrTx/>
              <a:buSzTx/>
              <a:buFontTx/>
              <a:buNone/>
              <a:tabLst/>
              <a:defRPr/>
            </a:pPr>
            <a:endParaRPr kumimoji="0" lang="es-ES_tradnl" sz="680" b="0" i="0" u="none" strike="noStrike" kern="0" cap="none" spc="0" normalizeH="0" baseline="0" noProof="0">
              <a:ln>
                <a:noFill/>
              </a:ln>
              <a:solidFill>
                <a:srgbClr val="C00000"/>
              </a:solidFill>
              <a:effectLst/>
              <a:uLnTx/>
              <a:uFillTx/>
              <a:latin typeface="Source Sans Pro" panose="020B0503030403020204" pitchFamily="34" charset="0"/>
              <a:ea typeface="+mn-ea"/>
              <a:cs typeface="+mn-cs"/>
            </a:endParaRPr>
          </a:p>
        </p:txBody>
      </p:sp>
      <p:sp>
        <p:nvSpPr>
          <p:cNvPr id="13" name="Rectangle 12">
            <a:extLst>
              <a:ext uri="{FF2B5EF4-FFF2-40B4-BE49-F238E27FC236}">
                <a16:creationId xmlns:a16="http://schemas.microsoft.com/office/drawing/2014/main" id="{87BBBB19-EF6B-C0FA-4E09-B9BC5E2D27B5}"/>
              </a:ext>
            </a:extLst>
          </p:cNvPr>
          <p:cNvSpPr/>
          <p:nvPr/>
        </p:nvSpPr>
        <p:spPr>
          <a:xfrm flipH="1">
            <a:off x="5702129" y="3347744"/>
            <a:ext cx="953392" cy="400110"/>
          </a:xfrm>
          <a:prstGeom prst="rect">
            <a:avLst/>
          </a:prstGeom>
          <a:ln>
            <a:noFill/>
          </a:ln>
        </p:spPr>
        <p:txBody>
          <a:bodyPr wrap="square" anchor="ctr">
            <a:spAutoFit/>
          </a:bodyPr>
          <a:lstStyle/>
          <a:p>
            <a:pPr marL="0" marR="0" lvl="0" indent="0" algn="ctr" defTabSz="77723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latin typeface="Source Sans Pro" panose="020B0503030403020204" pitchFamily="34" charset="0"/>
                <a:ea typeface="+mn-ea"/>
                <a:cs typeface="+mn-cs"/>
              </a:rPr>
              <a:t>03 </a:t>
            </a:r>
            <a:endParaRPr kumimoji="0" lang="es-ES_tradnl" sz="2000" b="0" i="0" u="none" strike="noStrike" kern="1200" cap="none" spc="0" normalizeH="0" baseline="0" noProof="0">
              <a:ln>
                <a:noFill/>
              </a:ln>
              <a:solidFill>
                <a:srgbClr val="C00000"/>
              </a:solidFill>
              <a:effectLst/>
              <a:uLnTx/>
              <a:uFillTx/>
              <a:latin typeface="Source Sans Pro" panose="020B0503030403020204" pitchFamily="34" charset="0"/>
              <a:ea typeface="+mn-ea"/>
              <a:cs typeface="+mn-cs"/>
            </a:endParaRPr>
          </a:p>
        </p:txBody>
      </p:sp>
      <p:sp>
        <p:nvSpPr>
          <p:cNvPr id="14" name="Flowchart: Connector 13">
            <a:extLst>
              <a:ext uri="{FF2B5EF4-FFF2-40B4-BE49-F238E27FC236}">
                <a16:creationId xmlns:a16="http://schemas.microsoft.com/office/drawing/2014/main" id="{AE0C68C3-0087-8C0D-F499-32E9D2BE23FE}"/>
              </a:ext>
            </a:extLst>
          </p:cNvPr>
          <p:cNvSpPr/>
          <p:nvPr/>
        </p:nvSpPr>
        <p:spPr>
          <a:xfrm>
            <a:off x="3511581" y="3246047"/>
            <a:ext cx="600205" cy="603504"/>
          </a:xfrm>
          <a:prstGeom prst="flowChartConnector">
            <a:avLst/>
          </a:prstGeom>
          <a:solidFill>
            <a:sysClr val="window" lastClr="FFFFFF">
              <a:lumMod val="95000"/>
            </a:sysClr>
          </a:solidFill>
          <a:ln w="88900" cap="flat" cmpd="sng" algn="ctr">
            <a:solidFill>
              <a:srgbClr val="0E3F75"/>
            </a:solidFill>
            <a:prstDash val="solid"/>
            <a:miter lim="800000"/>
          </a:ln>
          <a:effectLst/>
        </p:spPr>
        <p:txBody>
          <a:bodyPr tIns="103632" bIns="103632" rtlCol="0" anchor="ctr"/>
          <a:lstStyle/>
          <a:p>
            <a:pPr marL="0" marR="0" lvl="0" indent="0" algn="ctr" defTabSz="777230" rtl="0" eaLnBrk="1" fontAlgn="auto" latinLnBrk="0" hangingPunct="1">
              <a:lnSpc>
                <a:spcPct val="100000"/>
              </a:lnSpc>
              <a:spcBef>
                <a:spcPts val="0"/>
              </a:spcBef>
              <a:spcAft>
                <a:spcPts val="0"/>
              </a:spcAft>
              <a:buClrTx/>
              <a:buSzTx/>
              <a:buFontTx/>
              <a:buNone/>
              <a:tabLst/>
              <a:defRPr/>
            </a:pPr>
            <a:endParaRPr kumimoji="0" lang="es-ES_tradnl" sz="680" b="0" i="0" u="none" strike="noStrike" kern="0" cap="none" spc="0" normalizeH="0" baseline="0" noProof="0">
              <a:ln>
                <a:noFill/>
              </a:ln>
              <a:solidFill>
                <a:srgbClr val="C00000"/>
              </a:solidFill>
              <a:effectLst/>
              <a:uLnTx/>
              <a:uFillTx/>
              <a:latin typeface="Source Sans Pro" panose="020B0503030403020204" pitchFamily="34" charset="0"/>
              <a:ea typeface="+mn-ea"/>
              <a:cs typeface="+mn-cs"/>
            </a:endParaRPr>
          </a:p>
        </p:txBody>
      </p:sp>
      <p:sp>
        <p:nvSpPr>
          <p:cNvPr id="15" name="Rectangle 14">
            <a:extLst>
              <a:ext uri="{FF2B5EF4-FFF2-40B4-BE49-F238E27FC236}">
                <a16:creationId xmlns:a16="http://schemas.microsoft.com/office/drawing/2014/main" id="{C23CF2D5-FD2D-531B-C4D4-FDDF53D3BF87}"/>
              </a:ext>
            </a:extLst>
          </p:cNvPr>
          <p:cNvSpPr/>
          <p:nvPr/>
        </p:nvSpPr>
        <p:spPr>
          <a:xfrm flipH="1">
            <a:off x="3334987" y="3347744"/>
            <a:ext cx="953392" cy="400110"/>
          </a:xfrm>
          <a:prstGeom prst="rect">
            <a:avLst/>
          </a:prstGeom>
          <a:ln>
            <a:noFill/>
          </a:ln>
        </p:spPr>
        <p:txBody>
          <a:bodyPr wrap="square" anchor="ctr">
            <a:spAutoFit/>
          </a:bodyPr>
          <a:lstStyle/>
          <a:p>
            <a:pPr marL="0" marR="0" lvl="0" indent="0" algn="ctr" defTabSz="77723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latin typeface="Source Sans Pro" panose="020B0503030403020204" pitchFamily="34" charset="0"/>
                <a:ea typeface="+mn-ea"/>
                <a:cs typeface="+mn-cs"/>
              </a:rPr>
              <a:t>02 </a:t>
            </a:r>
            <a:endParaRPr kumimoji="0" lang="es-ES_tradnl" sz="2000" b="0" i="0" u="none" strike="noStrike" kern="1200" cap="none" spc="0" normalizeH="0" baseline="0" noProof="0">
              <a:ln>
                <a:noFill/>
              </a:ln>
              <a:solidFill>
                <a:srgbClr val="C00000"/>
              </a:solidFill>
              <a:effectLst/>
              <a:uLnTx/>
              <a:uFillTx/>
              <a:latin typeface="Source Sans Pro" panose="020B0503030403020204" pitchFamily="34" charset="0"/>
              <a:ea typeface="+mn-ea"/>
              <a:cs typeface="+mn-cs"/>
            </a:endParaRPr>
          </a:p>
        </p:txBody>
      </p:sp>
      <p:sp>
        <p:nvSpPr>
          <p:cNvPr id="16" name="Flowchart: Connector 15">
            <a:extLst>
              <a:ext uri="{FF2B5EF4-FFF2-40B4-BE49-F238E27FC236}">
                <a16:creationId xmlns:a16="http://schemas.microsoft.com/office/drawing/2014/main" id="{8722B42C-CE27-1EDE-AB51-61AA5508230F}"/>
              </a:ext>
            </a:extLst>
          </p:cNvPr>
          <p:cNvSpPr/>
          <p:nvPr/>
        </p:nvSpPr>
        <p:spPr>
          <a:xfrm>
            <a:off x="8310408" y="3246047"/>
            <a:ext cx="600205" cy="603504"/>
          </a:xfrm>
          <a:prstGeom prst="flowChartConnector">
            <a:avLst/>
          </a:prstGeom>
          <a:solidFill>
            <a:sysClr val="window" lastClr="FFFFFF">
              <a:lumMod val="95000"/>
            </a:sysClr>
          </a:solidFill>
          <a:ln w="88900" cap="flat" cmpd="sng" algn="ctr">
            <a:solidFill>
              <a:srgbClr val="0E3F75"/>
            </a:solidFill>
            <a:prstDash val="solid"/>
            <a:miter lim="800000"/>
          </a:ln>
          <a:effectLst/>
        </p:spPr>
        <p:txBody>
          <a:bodyPr tIns="103632" bIns="103632" rtlCol="0" anchor="ctr"/>
          <a:lstStyle/>
          <a:p>
            <a:pPr marL="0" marR="0" lvl="0" indent="0" algn="ctr" defTabSz="777230" rtl="0" eaLnBrk="1" fontAlgn="auto" latinLnBrk="0" hangingPunct="1">
              <a:lnSpc>
                <a:spcPct val="100000"/>
              </a:lnSpc>
              <a:spcBef>
                <a:spcPts val="0"/>
              </a:spcBef>
              <a:spcAft>
                <a:spcPts val="0"/>
              </a:spcAft>
              <a:buClrTx/>
              <a:buSzTx/>
              <a:buFontTx/>
              <a:buNone/>
              <a:tabLst/>
              <a:defRPr/>
            </a:pPr>
            <a:endParaRPr kumimoji="0" lang="es-ES_tradnl" sz="680" b="0" i="0" u="none" strike="noStrike" kern="0" cap="none" spc="0" normalizeH="0" baseline="0" noProof="0">
              <a:ln>
                <a:noFill/>
              </a:ln>
              <a:solidFill>
                <a:srgbClr val="C00000"/>
              </a:solidFill>
              <a:effectLst/>
              <a:uLnTx/>
              <a:uFillTx/>
              <a:latin typeface="Source Sans Pro" panose="020B0503030403020204" pitchFamily="34" charset="0"/>
              <a:ea typeface="+mn-ea"/>
              <a:cs typeface="+mn-cs"/>
            </a:endParaRPr>
          </a:p>
        </p:txBody>
      </p:sp>
      <p:sp>
        <p:nvSpPr>
          <p:cNvPr id="17" name="Rectangle 16">
            <a:extLst>
              <a:ext uri="{FF2B5EF4-FFF2-40B4-BE49-F238E27FC236}">
                <a16:creationId xmlns:a16="http://schemas.microsoft.com/office/drawing/2014/main" id="{B485F657-6DD2-4AD7-A918-9D3AB29EBB86}"/>
              </a:ext>
            </a:extLst>
          </p:cNvPr>
          <p:cNvSpPr/>
          <p:nvPr/>
        </p:nvSpPr>
        <p:spPr>
          <a:xfrm flipH="1">
            <a:off x="8133814" y="3347744"/>
            <a:ext cx="953392" cy="400110"/>
          </a:xfrm>
          <a:prstGeom prst="rect">
            <a:avLst/>
          </a:prstGeom>
          <a:ln>
            <a:noFill/>
          </a:ln>
        </p:spPr>
        <p:txBody>
          <a:bodyPr wrap="square" anchor="ctr">
            <a:spAutoFit/>
          </a:bodyPr>
          <a:lstStyle/>
          <a:p>
            <a:pPr marL="0" marR="0" lvl="0" indent="0" algn="ctr" defTabSz="77723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latin typeface="Source Sans Pro" panose="020B0503030403020204" pitchFamily="34" charset="0"/>
                <a:ea typeface="+mn-ea"/>
                <a:cs typeface="+mn-cs"/>
              </a:rPr>
              <a:t>04 </a:t>
            </a:r>
            <a:endParaRPr kumimoji="0" lang="es-ES_tradnl" sz="2000" b="0" i="0" u="none" strike="noStrike" kern="1200" cap="none" spc="0" normalizeH="0" baseline="0" noProof="0">
              <a:ln>
                <a:noFill/>
              </a:ln>
              <a:solidFill>
                <a:srgbClr val="C00000"/>
              </a:solidFill>
              <a:effectLst/>
              <a:uLnTx/>
              <a:uFillTx/>
              <a:latin typeface="Source Sans Pro" panose="020B0503030403020204" pitchFamily="34" charset="0"/>
              <a:ea typeface="+mn-ea"/>
              <a:cs typeface="+mn-cs"/>
            </a:endParaRPr>
          </a:p>
        </p:txBody>
      </p:sp>
      <p:sp>
        <p:nvSpPr>
          <p:cNvPr id="18" name="Flowchart: Connector 17">
            <a:extLst>
              <a:ext uri="{FF2B5EF4-FFF2-40B4-BE49-F238E27FC236}">
                <a16:creationId xmlns:a16="http://schemas.microsoft.com/office/drawing/2014/main" id="{6B518AD6-1F4B-9AE2-189D-5717EA1ED978}"/>
              </a:ext>
            </a:extLst>
          </p:cNvPr>
          <p:cNvSpPr/>
          <p:nvPr/>
        </p:nvSpPr>
        <p:spPr>
          <a:xfrm>
            <a:off x="10709820" y="3246047"/>
            <a:ext cx="600205" cy="603504"/>
          </a:xfrm>
          <a:prstGeom prst="flowChartConnector">
            <a:avLst/>
          </a:prstGeom>
          <a:solidFill>
            <a:sysClr val="window" lastClr="FFFFFF">
              <a:lumMod val="95000"/>
            </a:sysClr>
          </a:solidFill>
          <a:ln w="88900" cap="flat" cmpd="sng" algn="ctr">
            <a:solidFill>
              <a:srgbClr val="0E3F75"/>
            </a:solidFill>
            <a:prstDash val="solid"/>
            <a:miter lim="800000"/>
          </a:ln>
          <a:effectLst/>
        </p:spPr>
        <p:txBody>
          <a:bodyPr tIns="103632" bIns="103632" rtlCol="0" anchor="ctr"/>
          <a:lstStyle/>
          <a:p>
            <a:pPr marL="0" marR="0" lvl="0" indent="0" algn="ctr" defTabSz="777230" rtl="0" eaLnBrk="1" fontAlgn="auto" latinLnBrk="0" hangingPunct="1">
              <a:lnSpc>
                <a:spcPct val="100000"/>
              </a:lnSpc>
              <a:spcBef>
                <a:spcPts val="0"/>
              </a:spcBef>
              <a:spcAft>
                <a:spcPts val="0"/>
              </a:spcAft>
              <a:buClrTx/>
              <a:buSzTx/>
              <a:buFontTx/>
              <a:buNone/>
              <a:tabLst/>
              <a:defRPr/>
            </a:pPr>
            <a:endParaRPr kumimoji="0" lang="es-ES_tradnl" sz="680" b="0" i="0" u="none" strike="noStrike" kern="0" cap="none" spc="0" normalizeH="0" baseline="0" noProof="0">
              <a:ln>
                <a:noFill/>
              </a:ln>
              <a:solidFill>
                <a:srgbClr val="C00000"/>
              </a:solidFill>
              <a:effectLst/>
              <a:uLnTx/>
              <a:uFillTx/>
              <a:latin typeface="Source Sans Pro" panose="020B0503030403020204" pitchFamily="34" charset="0"/>
              <a:ea typeface="+mn-ea"/>
              <a:cs typeface="+mn-cs"/>
            </a:endParaRPr>
          </a:p>
        </p:txBody>
      </p:sp>
      <p:sp>
        <p:nvSpPr>
          <p:cNvPr id="22" name="Rectangle 21">
            <a:extLst>
              <a:ext uri="{FF2B5EF4-FFF2-40B4-BE49-F238E27FC236}">
                <a16:creationId xmlns:a16="http://schemas.microsoft.com/office/drawing/2014/main" id="{850949A7-FC89-CC15-19E3-79F26BD4BE04}"/>
              </a:ext>
            </a:extLst>
          </p:cNvPr>
          <p:cNvSpPr/>
          <p:nvPr/>
        </p:nvSpPr>
        <p:spPr>
          <a:xfrm flipH="1">
            <a:off x="10533226" y="3347744"/>
            <a:ext cx="953392" cy="400110"/>
          </a:xfrm>
          <a:prstGeom prst="rect">
            <a:avLst/>
          </a:prstGeom>
          <a:ln>
            <a:noFill/>
          </a:ln>
        </p:spPr>
        <p:txBody>
          <a:bodyPr wrap="square" anchor="ctr">
            <a:spAutoFit/>
          </a:bodyPr>
          <a:lstStyle/>
          <a:p>
            <a:pPr marL="0" marR="0" lvl="0" indent="0" algn="ctr" defTabSz="77723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latin typeface="Source Sans Pro" panose="020B0503030403020204" pitchFamily="34" charset="0"/>
                <a:ea typeface="+mn-ea"/>
                <a:cs typeface="+mn-cs"/>
              </a:rPr>
              <a:t>05 </a:t>
            </a:r>
            <a:endParaRPr kumimoji="0" lang="es-ES_tradnl" sz="2000" b="0" i="0" u="none" strike="noStrike" kern="1200" cap="none" spc="0" normalizeH="0" baseline="0" noProof="0">
              <a:ln>
                <a:noFill/>
              </a:ln>
              <a:solidFill>
                <a:srgbClr val="C00000"/>
              </a:solidFill>
              <a:effectLst/>
              <a:uLnTx/>
              <a:uFillTx/>
              <a:latin typeface="Source Sans Pro" panose="020B0503030403020204" pitchFamily="34" charset="0"/>
              <a:ea typeface="+mn-ea"/>
              <a:cs typeface="+mn-cs"/>
            </a:endParaRPr>
          </a:p>
        </p:txBody>
      </p:sp>
      <p:sp>
        <p:nvSpPr>
          <p:cNvPr id="23" name="Flowchart: Process 22">
            <a:extLst>
              <a:ext uri="{FF2B5EF4-FFF2-40B4-BE49-F238E27FC236}">
                <a16:creationId xmlns:a16="http://schemas.microsoft.com/office/drawing/2014/main" id="{B1E4B694-2C51-84AB-B375-3ED5574A9220}"/>
              </a:ext>
            </a:extLst>
          </p:cNvPr>
          <p:cNvSpPr/>
          <p:nvPr/>
        </p:nvSpPr>
        <p:spPr>
          <a:xfrm>
            <a:off x="374357" y="3939740"/>
            <a:ext cx="2077575" cy="2141020"/>
          </a:xfrm>
          <a:prstGeom prst="flowChartProcess">
            <a:avLst/>
          </a:prstGeom>
          <a:noFill/>
          <a:ln>
            <a:noFill/>
          </a:ln>
          <a:effectLst/>
        </p:spPr>
        <p:txBody>
          <a:bodyPr tIns="103632" bIns="103632" rtlCol="0" anchor="t"/>
          <a:lstStyle/>
          <a:p>
            <a:pPr marL="0" marR="0" lvl="0" indent="0" algn="ctr" defTabSz="777211"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C00000"/>
                </a:solidFill>
                <a:effectLst/>
                <a:uLnTx/>
                <a:uFillTx/>
                <a:latin typeface="Source Sans Pro" panose="020B0503030403020204" pitchFamily="34" charset="0"/>
                <a:ea typeface="+mn-ea"/>
                <a:cs typeface="+mn-cs"/>
              </a:rPr>
              <a:t>Connect Ohio Manufacturing Workforce Systems and Priorities</a:t>
            </a:r>
            <a:endParaRPr kumimoji="0" lang="en-US" sz="600" b="1" i="0" u="none" strike="noStrike" kern="0" cap="none" spc="0" normalizeH="0" baseline="0" noProof="0">
              <a:ln>
                <a:noFill/>
              </a:ln>
              <a:solidFill>
                <a:srgbClr val="EBA70E"/>
              </a:solidFill>
              <a:effectLst/>
              <a:uLnTx/>
              <a:uFillTx/>
              <a:latin typeface="Source Sans Pro" panose="020B0503030403020204" pitchFamily="34" charset="0"/>
              <a:ea typeface="+mn-ea"/>
              <a:cs typeface="+mn-cs"/>
            </a:endParaRPr>
          </a:p>
          <a:p>
            <a:pPr marL="0" marR="0" lvl="0" indent="0" algn="ctr" defTabSz="777211" rtl="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EBA70E"/>
              </a:solidFill>
              <a:effectLst/>
              <a:uLnTx/>
              <a:uFillTx/>
              <a:latin typeface="Source Sans Pro" panose="020B0503030403020204" pitchFamily="34" charset="0"/>
              <a:ea typeface="+mn-ea"/>
              <a:cs typeface="+mn-cs"/>
            </a:endParaRPr>
          </a:p>
          <a:p>
            <a:pPr marL="0" marR="0" lvl="0" indent="0" algn="ctr" defTabSz="777211"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prstClr val="black"/>
                </a:solidFill>
                <a:effectLst/>
                <a:uLnTx/>
                <a:uFillTx/>
                <a:latin typeface="Source Sans Pro" panose="020B0503030403020204" pitchFamily="34" charset="0"/>
                <a:ea typeface="+mn-ea"/>
                <a:cs typeface="+mn-cs"/>
              </a:rPr>
              <a:t>Supporting and accelerating regional activation with statewide alignment on initiatives and processes</a:t>
            </a:r>
          </a:p>
        </p:txBody>
      </p:sp>
      <p:sp>
        <p:nvSpPr>
          <p:cNvPr id="24" name="Flowchart: Process 23">
            <a:extLst>
              <a:ext uri="{FF2B5EF4-FFF2-40B4-BE49-F238E27FC236}">
                <a16:creationId xmlns:a16="http://schemas.microsoft.com/office/drawing/2014/main" id="{DCAB8503-780B-D85B-8232-15FA21A953E8}"/>
              </a:ext>
            </a:extLst>
          </p:cNvPr>
          <p:cNvSpPr/>
          <p:nvPr/>
        </p:nvSpPr>
        <p:spPr>
          <a:xfrm>
            <a:off x="5140037" y="3939739"/>
            <a:ext cx="2077575" cy="1935504"/>
          </a:xfrm>
          <a:prstGeom prst="flowChartProcess">
            <a:avLst/>
          </a:prstGeom>
          <a:noFill/>
          <a:ln>
            <a:noFill/>
          </a:ln>
          <a:effectLst/>
        </p:spPr>
        <p:txBody>
          <a:bodyPr tIns="103632" bIns="103632" rtlCol="0" anchor="t"/>
          <a:lstStyle/>
          <a:p>
            <a:pPr marL="0" marR="0" lvl="0" indent="0" algn="ctr" defTabSz="777211"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C00000"/>
                </a:solidFill>
                <a:effectLst/>
                <a:uLnTx/>
                <a:uFillTx/>
                <a:latin typeface="Source Sans Pro" panose="020B0503030403020204" pitchFamily="34" charset="0"/>
                <a:ea typeface="+mn-ea"/>
                <a:cs typeface="+mn-cs"/>
              </a:rPr>
              <a:t>Broaden the Manufacturing Workforce Talent Pool</a:t>
            </a:r>
          </a:p>
          <a:p>
            <a:pPr marL="0" marR="0" lvl="0" indent="0" algn="ctr" defTabSz="777211" rtl="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EBA70E"/>
              </a:solidFill>
              <a:effectLst/>
              <a:uLnTx/>
              <a:uFillTx/>
              <a:latin typeface="Source Sans Pro" panose="020B0503030403020204" pitchFamily="34" charset="0"/>
              <a:ea typeface="+mn-ea"/>
              <a:cs typeface="+mn-cs"/>
            </a:endParaRPr>
          </a:p>
          <a:p>
            <a:pPr marL="0" marR="0" lvl="0" indent="0" algn="ctr" defTabSz="777211" rtl="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EBA70E"/>
              </a:solidFill>
              <a:effectLst/>
              <a:uLnTx/>
              <a:uFillTx/>
              <a:latin typeface="Source Sans Pro" panose="020B0503030403020204" pitchFamily="34" charset="0"/>
              <a:ea typeface="+mn-ea"/>
              <a:cs typeface="+mn-cs"/>
            </a:endParaRPr>
          </a:p>
          <a:p>
            <a:pPr marL="0" marR="0" lvl="0" indent="0" algn="ctr" defTabSz="777211" rtl="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EBA70E"/>
              </a:solidFill>
              <a:effectLst/>
              <a:uLnTx/>
              <a:uFillTx/>
              <a:latin typeface="Source Sans Pro" panose="020B0503030403020204" pitchFamily="34" charset="0"/>
              <a:ea typeface="+mn-ea"/>
              <a:cs typeface="+mn-cs"/>
            </a:endParaRPr>
          </a:p>
          <a:p>
            <a:pPr marL="0" marR="0" lvl="0" indent="0" algn="ctr" defTabSz="777211"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prstClr val="black"/>
                </a:solidFill>
                <a:effectLst/>
                <a:uLnTx/>
                <a:uFillTx/>
                <a:latin typeface="Source Sans Pro" panose="020B0503030403020204" pitchFamily="34" charset="0"/>
                <a:ea typeface="+mn-ea"/>
                <a:cs typeface="+mn-cs"/>
              </a:rPr>
              <a:t>Further expand opportunities for untapped talent to access Ohio manufacturing careers, with tailored programs and services</a:t>
            </a:r>
          </a:p>
        </p:txBody>
      </p:sp>
      <p:sp>
        <p:nvSpPr>
          <p:cNvPr id="25" name="Flowchart: Process 24">
            <a:extLst>
              <a:ext uri="{FF2B5EF4-FFF2-40B4-BE49-F238E27FC236}">
                <a16:creationId xmlns:a16="http://schemas.microsoft.com/office/drawing/2014/main" id="{F800FEC4-21E6-6AA2-029D-EFA3F21B5C7E}"/>
              </a:ext>
            </a:extLst>
          </p:cNvPr>
          <p:cNvSpPr/>
          <p:nvPr/>
        </p:nvSpPr>
        <p:spPr>
          <a:xfrm>
            <a:off x="2771030" y="3939740"/>
            <a:ext cx="2077575" cy="1486340"/>
          </a:xfrm>
          <a:prstGeom prst="flowChartProcess">
            <a:avLst/>
          </a:prstGeom>
          <a:noFill/>
          <a:ln>
            <a:noFill/>
          </a:ln>
          <a:effectLst/>
        </p:spPr>
        <p:txBody>
          <a:bodyPr tIns="103632" bIns="103632" rtlCol="0" anchor="t"/>
          <a:lstStyle/>
          <a:p>
            <a:pPr marL="0" marR="0" lvl="0" indent="0" algn="ctr" defTabSz="777211"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C00000"/>
                </a:solidFill>
                <a:effectLst/>
                <a:uLnTx/>
                <a:uFillTx/>
                <a:latin typeface="Source Sans Pro" panose="020B0503030403020204" pitchFamily="34" charset="0"/>
                <a:ea typeface="+mn-ea"/>
                <a:cs typeface="+mn-cs"/>
              </a:rPr>
              <a:t>Grow Manufacturing Sector Career Awareness and Interest</a:t>
            </a:r>
          </a:p>
          <a:p>
            <a:pPr marL="0" marR="0" lvl="0" indent="0" algn="ctr" defTabSz="777211" rtl="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EBA70E"/>
              </a:solidFill>
              <a:effectLst/>
              <a:uLnTx/>
              <a:uFillTx/>
              <a:latin typeface="Source Sans Pro" panose="020B0503030403020204" pitchFamily="34" charset="0"/>
              <a:ea typeface="+mn-ea"/>
              <a:cs typeface="+mn-cs"/>
            </a:endParaRPr>
          </a:p>
          <a:p>
            <a:pPr marL="0" marR="0" lvl="0" indent="0" algn="ctr" defTabSz="777211" rtl="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EBA70E"/>
              </a:solidFill>
              <a:effectLst/>
              <a:uLnTx/>
              <a:uFillTx/>
              <a:latin typeface="Source Sans Pro" panose="020B0503030403020204" pitchFamily="34" charset="0"/>
              <a:ea typeface="+mn-ea"/>
              <a:cs typeface="+mn-cs"/>
            </a:endParaRPr>
          </a:p>
          <a:p>
            <a:pPr marL="0" marR="0" lvl="0" indent="0" algn="ctr" defTabSz="777211" rtl="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EBA70E"/>
              </a:solidFill>
              <a:effectLst/>
              <a:uLnTx/>
              <a:uFillTx/>
              <a:latin typeface="Source Sans Pro" panose="020B0503030403020204" pitchFamily="34" charset="0"/>
              <a:ea typeface="+mn-ea"/>
              <a:cs typeface="+mn-cs"/>
            </a:endParaRPr>
          </a:p>
          <a:p>
            <a:pPr marL="0" marR="0" lvl="0" indent="0" algn="ctr" defTabSz="777211"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prstClr val="black"/>
                </a:solidFill>
                <a:effectLst/>
                <a:uLnTx/>
                <a:uFillTx/>
                <a:latin typeface="Source Sans Pro" panose="020B0503030403020204" pitchFamily="34" charset="0"/>
                <a:ea typeface="+mn-ea"/>
                <a:cs typeface="+mn-cs"/>
              </a:rPr>
              <a:t>Promote Ohio manufacturing careers and pathways with aligned, research-based messages and stories</a:t>
            </a:r>
          </a:p>
        </p:txBody>
      </p:sp>
      <p:sp>
        <p:nvSpPr>
          <p:cNvPr id="26" name="Flowchart: Process 25">
            <a:extLst>
              <a:ext uri="{FF2B5EF4-FFF2-40B4-BE49-F238E27FC236}">
                <a16:creationId xmlns:a16="http://schemas.microsoft.com/office/drawing/2014/main" id="{3D5FF7B5-E9F4-9CE9-C54C-328DEB0554C7}"/>
              </a:ext>
            </a:extLst>
          </p:cNvPr>
          <p:cNvSpPr/>
          <p:nvPr/>
        </p:nvSpPr>
        <p:spPr>
          <a:xfrm>
            <a:off x="7592774" y="3939739"/>
            <a:ext cx="2077575" cy="1486340"/>
          </a:xfrm>
          <a:prstGeom prst="flowChartProcess">
            <a:avLst/>
          </a:prstGeom>
          <a:noFill/>
          <a:ln>
            <a:noFill/>
          </a:ln>
          <a:effectLst/>
        </p:spPr>
        <p:txBody>
          <a:bodyPr tIns="103632" bIns="103632"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Source Sans Pro" panose="020B0503030403020204" pitchFamily="34" charset="0"/>
                <a:ea typeface="+mn-ea"/>
                <a:cs typeface="+mn-cs"/>
              </a:rPr>
              <a:t>Align &amp; Scale Manufacturing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EBA70E"/>
              </a:solidFill>
              <a:effectLst/>
              <a:uLnTx/>
              <a:uFillTx/>
              <a:latin typeface="Source Sans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Create capacity, align and optimize programming, and drive completions of programs aligned to sector needs</a:t>
            </a:r>
          </a:p>
        </p:txBody>
      </p:sp>
      <p:sp>
        <p:nvSpPr>
          <p:cNvPr id="27" name="Flowchart: Process 26">
            <a:extLst>
              <a:ext uri="{FF2B5EF4-FFF2-40B4-BE49-F238E27FC236}">
                <a16:creationId xmlns:a16="http://schemas.microsoft.com/office/drawing/2014/main" id="{15F2169B-8C8F-C74F-C877-2B44BD0EEF4D}"/>
              </a:ext>
            </a:extLst>
          </p:cNvPr>
          <p:cNvSpPr/>
          <p:nvPr/>
        </p:nvSpPr>
        <p:spPr>
          <a:xfrm>
            <a:off x="10105892" y="3939739"/>
            <a:ext cx="1820670" cy="1767928"/>
          </a:xfrm>
          <a:prstGeom prst="flowChartProcess">
            <a:avLst/>
          </a:prstGeom>
          <a:noFill/>
          <a:ln>
            <a:noFill/>
          </a:ln>
          <a:effectLst/>
        </p:spPr>
        <p:txBody>
          <a:bodyPr tIns="103632" bIns="103632"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Source Sans Pro" panose="020B0503030403020204" pitchFamily="34" charset="0"/>
                <a:ea typeface="+mn-ea"/>
                <a:cs typeface="+mn-cs"/>
              </a:rPr>
              <a:t>Expand Innovative Earn and Learn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EBA70E"/>
              </a:solidFill>
              <a:effectLst/>
              <a:uLnTx/>
              <a:uFillTx/>
              <a:latin typeface="Source Sans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EBA70E"/>
              </a:solidFill>
              <a:effectLst/>
              <a:uLnTx/>
              <a:uFillTx/>
              <a:latin typeface="Source Sans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EBA70E"/>
              </a:solidFill>
              <a:effectLst/>
              <a:uLnTx/>
              <a:uFillTx/>
              <a:latin typeface="Source Sans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EBA70E"/>
              </a:solidFill>
              <a:effectLst/>
              <a:uLnTx/>
              <a:uFillTx/>
              <a:latin typeface="Source Sans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EBA70E"/>
              </a:solidFill>
              <a:effectLst/>
              <a:uLnTx/>
              <a:uFillTx/>
              <a:latin typeface="Source Sans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Explore new ways to create  paid on-ramps and upskilling to manufacturing careers for Ohioans</a:t>
            </a:r>
          </a:p>
        </p:txBody>
      </p:sp>
      <p:grpSp>
        <p:nvGrpSpPr>
          <p:cNvPr id="29" name="Group 28">
            <a:extLst>
              <a:ext uri="{FF2B5EF4-FFF2-40B4-BE49-F238E27FC236}">
                <a16:creationId xmlns:a16="http://schemas.microsoft.com/office/drawing/2014/main" id="{E9E60C11-FCA3-5D41-9EB8-3859EF186227}"/>
              </a:ext>
            </a:extLst>
          </p:cNvPr>
          <p:cNvGrpSpPr/>
          <p:nvPr/>
        </p:nvGrpSpPr>
        <p:grpSpPr>
          <a:xfrm>
            <a:off x="480034" y="1578052"/>
            <a:ext cx="11340850" cy="946947"/>
            <a:chOff x="399545" y="1443230"/>
            <a:chExt cx="11340850" cy="946947"/>
          </a:xfrm>
        </p:grpSpPr>
        <p:sp>
          <p:nvSpPr>
            <p:cNvPr id="9" name="object 6">
              <a:extLst>
                <a:ext uri="{FF2B5EF4-FFF2-40B4-BE49-F238E27FC236}">
                  <a16:creationId xmlns:a16="http://schemas.microsoft.com/office/drawing/2014/main" id="{7C17B2AD-7A2A-F203-2E26-FDCC87469FC6}"/>
                </a:ext>
              </a:extLst>
            </p:cNvPr>
            <p:cNvSpPr/>
            <p:nvPr/>
          </p:nvSpPr>
          <p:spPr>
            <a:xfrm>
              <a:off x="399545" y="1574649"/>
              <a:ext cx="11132747" cy="815528"/>
            </a:xfrm>
            <a:custGeom>
              <a:avLst/>
              <a:gdLst/>
              <a:ahLst/>
              <a:cxnLst/>
              <a:rect l="l" t="t" r="r" b="b"/>
              <a:pathLst>
                <a:path w="4834890" h="2127250">
                  <a:moveTo>
                    <a:pt x="0" y="2126703"/>
                  </a:moveTo>
                  <a:lnTo>
                    <a:pt x="4834801" y="2126703"/>
                  </a:lnTo>
                  <a:lnTo>
                    <a:pt x="4834801" y="0"/>
                  </a:lnTo>
                  <a:lnTo>
                    <a:pt x="0" y="0"/>
                  </a:lnTo>
                  <a:lnTo>
                    <a:pt x="0" y="2126703"/>
                  </a:lnTo>
                  <a:close/>
                </a:path>
              </a:pathLst>
            </a:custGeom>
            <a:solidFill>
              <a:srgbClr val="C1263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52" b="0" i="0" u="none" strike="noStrike" kern="0" cap="none" spc="0" normalizeH="0" baseline="0" noProof="0">
                <a:ln>
                  <a:noFill/>
                </a:ln>
                <a:solidFill>
                  <a:srgbClr val="000000"/>
                </a:solidFill>
                <a:effectLst/>
                <a:uLnTx/>
                <a:uFillTx/>
                <a:latin typeface="Source Sans Pro" panose="020B0503030403020204" pitchFamily="34" charset="0"/>
                <a:ea typeface="+mn-ea"/>
                <a:cs typeface="+mn-cs"/>
              </a:endParaRPr>
            </a:p>
          </p:txBody>
        </p:sp>
        <p:sp>
          <p:nvSpPr>
            <p:cNvPr id="19" name="object 7">
              <a:extLst>
                <a:ext uri="{FF2B5EF4-FFF2-40B4-BE49-F238E27FC236}">
                  <a16:creationId xmlns:a16="http://schemas.microsoft.com/office/drawing/2014/main" id="{54E4D861-90CF-11DB-85D9-4BBE923A901A}"/>
                </a:ext>
              </a:extLst>
            </p:cNvPr>
            <p:cNvSpPr/>
            <p:nvPr/>
          </p:nvSpPr>
          <p:spPr>
            <a:xfrm>
              <a:off x="494070" y="1443230"/>
              <a:ext cx="11246325" cy="825857"/>
            </a:xfrm>
            <a:custGeom>
              <a:avLst/>
              <a:gdLst/>
              <a:ahLst/>
              <a:cxnLst/>
              <a:rect l="l" t="t" r="r" b="b"/>
              <a:pathLst>
                <a:path w="4834890" h="2171700">
                  <a:moveTo>
                    <a:pt x="0" y="2171699"/>
                  </a:moveTo>
                  <a:lnTo>
                    <a:pt x="4834801" y="2171699"/>
                  </a:lnTo>
                  <a:lnTo>
                    <a:pt x="4834801" y="0"/>
                  </a:lnTo>
                  <a:lnTo>
                    <a:pt x="0" y="0"/>
                  </a:lnTo>
                  <a:lnTo>
                    <a:pt x="0" y="2171699"/>
                  </a:lnTo>
                  <a:close/>
                </a:path>
              </a:pathLst>
            </a:custGeom>
            <a:solidFill>
              <a:srgbClr val="0E3F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52" b="0" i="0" u="none" strike="noStrike" kern="1200" cap="none" spc="0" normalizeH="0" baseline="0" noProof="0">
                <a:ln>
                  <a:noFill/>
                </a:ln>
                <a:solidFill>
                  <a:srgbClr val="000000"/>
                </a:solidFill>
                <a:effectLst/>
                <a:uLnTx/>
                <a:uFillTx/>
                <a:latin typeface="Source Sans Pro" panose="020B0503030403020204" pitchFamily="34" charset="0"/>
                <a:ea typeface="+mn-ea"/>
                <a:cs typeface="+mn-cs"/>
              </a:endParaRPr>
            </a:p>
          </p:txBody>
        </p:sp>
      </p:grpSp>
      <p:sp>
        <p:nvSpPr>
          <p:cNvPr id="20" name="Title 12">
            <a:extLst>
              <a:ext uri="{FF2B5EF4-FFF2-40B4-BE49-F238E27FC236}">
                <a16:creationId xmlns:a16="http://schemas.microsoft.com/office/drawing/2014/main" id="{7CC2F199-0875-FF83-FFBB-A02D8B55D8E6}"/>
              </a:ext>
            </a:extLst>
          </p:cNvPr>
          <p:cNvSpPr txBox="1">
            <a:spLocks/>
          </p:cNvSpPr>
          <p:nvPr/>
        </p:nvSpPr>
        <p:spPr bwMode="auto">
          <a:xfrm>
            <a:off x="694062" y="1681000"/>
            <a:ext cx="10780549" cy="1076472"/>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2400" b="1" i="0" kern="1200">
                <a:solidFill>
                  <a:schemeClr val="tx1"/>
                </a:solidFill>
                <a:latin typeface="Graphik Semibold" panose="020B0503030202060203" pitchFamily="34"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20" normalizeH="0" baseline="0" noProof="0">
                <a:ln>
                  <a:noFill/>
                </a:ln>
                <a:solidFill>
                  <a:prstClr val="white"/>
                </a:solidFill>
                <a:effectLst/>
                <a:uLnTx/>
                <a:uFillTx/>
                <a:latin typeface="Source Sans Pro" panose="020B0503030403020204" pitchFamily="34" charset="0"/>
                <a:ea typeface="+mj-ea"/>
                <a:cs typeface="+mj-cs"/>
              </a:rPr>
              <a:t>How Ohio will scale a dynamic manufacturing workforce </a:t>
            </a:r>
            <a:r>
              <a:rPr kumimoji="0" lang="en-US" sz="2000" b="0" i="0" u="none" strike="noStrike" kern="1200" cap="none" spc="-20" normalizeH="0" baseline="0" noProof="0">
                <a:ln>
                  <a:noFill/>
                </a:ln>
                <a:solidFill>
                  <a:prstClr val="white"/>
                </a:solidFill>
                <a:effectLst/>
                <a:uLnTx/>
                <a:uFillTx/>
                <a:latin typeface="Source Sans Pro" panose="020B0503030403020204" pitchFamily="34" charset="0"/>
                <a:ea typeface="+mj-ea"/>
                <a:cs typeface="+mj-cs"/>
              </a:rPr>
              <a:t>that  will evolve at the pace of innovation and </a:t>
            </a:r>
            <a:r>
              <a:rPr kumimoji="0" lang="en-US" sz="2000" b="1" i="0" u="none" strike="noStrike" kern="1200" cap="none" spc="-20" normalizeH="0" baseline="0" noProof="0">
                <a:ln>
                  <a:noFill/>
                </a:ln>
                <a:solidFill>
                  <a:prstClr val="white"/>
                </a:solidFill>
                <a:effectLst/>
                <a:uLnTx/>
                <a:uFillTx/>
                <a:latin typeface="Source Sans Pro" panose="020B0503030403020204" pitchFamily="34" charset="0"/>
                <a:ea typeface="+mj-ea"/>
                <a:cs typeface="+mj-cs"/>
              </a:rPr>
              <a:t>strengthen Ohio as a modern manufacturing powerhouse </a:t>
            </a:r>
            <a:r>
              <a:rPr kumimoji="0" lang="en-US" sz="2000" b="0" i="0" u="none" strike="noStrike" kern="1200" cap="none" spc="-20" normalizeH="0" baseline="0" noProof="0">
                <a:ln>
                  <a:noFill/>
                </a:ln>
                <a:solidFill>
                  <a:prstClr val="white"/>
                </a:solidFill>
                <a:effectLst/>
                <a:uLnTx/>
                <a:uFillTx/>
                <a:latin typeface="Source Sans Pro" panose="020B0503030403020204" pitchFamily="34" charset="0"/>
                <a:ea typeface="+mj-ea"/>
                <a:cs typeface="+mj-cs"/>
              </a:rPr>
              <a:t>across all industries.</a:t>
            </a:r>
          </a:p>
        </p:txBody>
      </p:sp>
      <p:sp>
        <p:nvSpPr>
          <p:cNvPr id="28" name="Rectangle 27">
            <a:extLst>
              <a:ext uri="{FF2B5EF4-FFF2-40B4-BE49-F238E27FC236}">
                <a16:creationId xmlns:a16="http://schemas.microsoft.com/office/drawing/2014/main" id="{4F248F01-DC0B-BEEA-F9ED-8FE545CDD794}"/>
              </a:ext>
            </a:extLst>
          </p:cNvPr>
          <p:cNvSpPr/>
          <p:nvPr/>
        </p:nvSpPr>
        <p:spPr>
          <a:xfrm>
            <a:off x="384048" y="777240"/>
            <a:ext cx="11308268" cy="5489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ource Sans Pro"/>
                <a:ea typeface="+mn-ea"/>
                <a:cs typeface="+mn-cs"/>
              </a:rPr>
              <a:t>Each of our key priorities is represented by a pillar, the core action areas for achieving our vision, they provide a structured framework that aligns our efforts, resources, and decision-making. </a:t>
            </a:r>
          </a:p>
        </p:txBody>
      </p:sp>
    </p:spTree>
    <p:extLst>
      <p:ext uri="{BB962C8B-B14F-4D97-AF65-F5344CB8AC3E}">
        <p14:creationId xmlns:p14="http://schemas.microsoft.com/office/powerpoint/2010/main" val="2202855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E791C"/>
        </a:solidFill>
        <a:effectLst/>
      </p:bgPr>
    </p:bg>
    <p:spTree>
      <p:nvGrpSpPr>
        <p:cNvPr id="1" name="">
          <a:extLst>
            <a:ext uri="{FF2B5EF4-FFF2-40B4-BE49-F238E27FC236}">
              <a16:creationId xmlns:a16="http://schemas.microsoft.com/office/drawing/2014/main" id="{14ACA169-5C37-9B31-3000-7141819C67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D927414-AD3F-8D0C-69DD-31B154695478}"/>
              </a:ext>
            </a:extLst>
          </p:cNvPr>
          <p:cNvGrpSpPr/>
          <p:nvPr/>
        </p:nvGrpSpPr>
        <p:grpSpPr>
          <a:xfrm rot="-10800000">
            <a:off x="-1658943" y="-204115"/>
            <a:ext cx="7124469" cy="7278932"/>
            <a:chOff x="0" y="0"/>
            <a:chExt cx="878585" cy="897633"/>
          </a:xfrm>
        </p:grpSpPr>
        <p:sp>
          <p:nvSpPr>
            <p:cNvPr id="3" name="Freeform 3">
              <a:extLst>
                <a:ext uri="{FF2B5EF4-FFF2-40B4-BE49-F238E27FC236}">
                  <a16:creationId xmlns:a16="http://schemas.microsoft.com/office/drawing/2014/main" id="{522D84A3-BFB3-2C6D-C59E-813D02003982}"/>
                </a:ext>
              </a:extLst>
            </p:cNvPr>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ECFD696A-0C5F-ECC1-7A4A-B487C73D7B52}"/>
                </a:ext>
              </a:extLst>
            </p:cNvPr>
            <p:cNvSpPr txBox="1"/>
            <p:nvPr/>
          </p:nvSpPr>
          <p:spPr>
            <a:xfrm>
              <a:off x="114300" y="-38100"/>
              <a:ext cx="649985" cy="93573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a:extLst>
              <a:ext uri="{FF2B5EF4-FFF2-40B4-BE49-F238E27FC236}">
                <a16:creationId xmlns:a16="http://schemas.microsoft.com/office/drawing/2014/main" id="{746C6D74-5A9E-33CE-B9CF-371A19B204A9}"/>
              </a:ext>
            </a:extLst>
          </p:cNvPr>
          <p:cNvSpPr/>
          <p:nvPr/>
        </p:nvSpPr>
        <p:spPr>
          <a:xfrm rot="3606691">
            <a:off x="2686571" y="1588685"/>
            <a:ext cx="4198123" cy="0"/>
          </a:xfrm>
          <a:prstGeom prst="line">
            <a:avLst/>
          </a:prstGeom>
          <a:ln w="161925" cap="flat">
            <a:solidFill>
              <a:srgbClr val="FFFFF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a:extLst>
              <a:ext uri="{FF2B5EF4-FFF2-40B4-BE49-F238E27FC236}">
                <a16:creationId xmlns:a16="http://schemas.microsoft.com/office/drawing/2014/main" id="{BFC06806-CDE3-7398-A693-C6A617B3BAFC}"/>
              </a:ext>
            </a:extLst>
          </p:cNvPr>
          <p:cNvSpPr/>
          <p:nvPr/>
        </p:nvSpPr>
        <p:spPr>
          <a:xfrm rot="7201140">
            <a:off x="2682489" y="5176083"/>
            <a:ext cx="4198123" cy="0"/>
          </a:xfrm>
          <a:prstGeom prst="line">
            <a:avLst/>
          </a:prstGeom>
          <a:ln w="161925" cap="flat">
            <a:solidFill>
              <a:srgbClr val="FFFFF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76CEEEB8-532B-60E7-BB49-3E171FF16541}"/>
              </a:ext>
            </a:extLst>
          </p:cNvPr>
          <p:cNvGrpSpPr/>
          <p:nvPr/>
        </p:nvGrpSpPr>
        <p:grpSpPr>
          <a:xfrm>
            <a:off x="8025851" y="6220"/>
            <a:ext cx="2928971" cy="559485"/>
            <a:chOff x="0" y="0"/>
            <a:chExt cx="1157124" cy="221031"/>
          </a:xfrm>
        </p:grpSpPr>
        <p:sp>
          <p:nvSpPr>
            <p:cNvPr id="8" name="Freeform 8">
              <a:extLst>
                <a:ext uri="{FF2B5EF4-FFF2-40B4-BE49-F238E27FC236}">
                  <a16:creationId xmlns:a16="http://schemas.microsoft.com/office/drawing/2014/main" id="{21191DA6-1756-1299-521B-8733D976F4E8}"/>
                </a:ext>
              </a:extLst>
            </p:cNvPr>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C635F67-031B-A222-E2E9-DAC65448F5CB}"/>
                </a:ext>
              </a:extLst>
            </p:cNvPr>
            <p:cNvSpPr txBox="1"/>
            <p:nvPr/>
          </p:nvSpPr>
          <p:spPr>
            <a:xfrm>
              <a:off x="101600" y="-38100"/>
              <a:ext cx="953924"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34461C3B-3CA9-D025-F1A8-5310E28BB968}"/>
              </a:ext>
            </a:extLst>
          </p:cNvPr>
          <p:cNvGrpSpPr/>
          <p:nvPr/>
        </p:nvGrpSpPr>
        <p:grpSpPr>
          <a:xfrm>
            <a:off x="8025851" y="6304734"/>
            <a:ext cx="2928971" cy="559485"/>
            <a:chOff x="0" y="0"/>
            <a:chExt cx="1157124" cy="221031"/>
          </a:xfrm>
        </p:grpSpPr>
        <p:sp>
          <p:nvSpPr>
            <p:cNvPr id="11" name="Freeform 11">
              <a:extLst>
                <a:ext uri="{FF2B5EF4-FFF2-40B4-BE49-F238E27FC236}">
                  <a16:creationId xmlns:a16="http://schemas.microsoft.com/office/drawing/2014/main" id="{F442901E-E059-06D4-7281-C04B837E165F}"/>
                </a:ext>
              </a:extLst>
            </p:cNvPr>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189F0DAA-0215-F105-3840-A11C3DE66DFF}"/>
                </a:ext>
              </a:extLst>
            </p:cNvPr>
            <p:cNvSpPr txBox="1"/>
            <p:nvPr/>
          </p:nvSpPr>
          <p:spPr>
            <a:xfrm>
              <a:off x="101600" y="-38100"/>
              <a:ext cx="953924"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BAC2D931-AFFE-4991-34AF-0598FC69448F}"/>
              </a:ext>
            </a:extLst>
          </p:cNvPr>
          <p:cNvGrpSpPr/>
          <p:nvPr/>
        </p:nvGrpSpPr>
        <p:grpSpPr>
          <a:xfrm>
            <a:off x="10370635" y="-120096"/>
            <a:ext cx="1776281" cy="812115"/>
            <a:chOff x="0" y="0"/>
            <a:chExt cx="483446" cy="221031"/>
          </a:xfrm>
        </p:grpSpPr>
        <p:sp>
          <p:nvSpPr>
            <p:cNvPr id="14" name="Freeform 14">
              <a:extLst>
                <a:ext uri="{FF2B5EF4-FFF2-40B4-BE49-F238E27FC236}">
                  <a16:creationId xmlns:a16="http://schemas.microsoft.com/office/drawing/2014/main" id="{65547467-EAC8-962D-4C38-282FE8BE2314}"/>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8B0F0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116351EB-D14C-3421-A076-67E9F9DD7203}"/>
                </a:ext>
              </a:extLst>
            </p:cNvPr>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a16="http://schemas.microsoft.com/office/drawing/2014/main" id="{AC8B6BC7-D7F3-270B-F922-6B3475336FFA}"/>
              </a:ext>
            </a:extLst>
          </p:cNvPr>
          <p:cNvGrpSpPr/>
          <p:nvPr/>
        </p:nvGrpSpPr>
        <p:grpSpPr>
          <a:xfrm>
            <a:off x="10370635" y="6178419"/>
            <a:ext cx="1776281" cy="812115"/>
            <a:chOff x="0" y="0"/>
            <a:chExt cx="483446" cy="221031"/>
          </a:xfrm>
        </p:grpSpPr>
        <p:sp>
          <p:nvSpPr>
            <p:cNvPr id="17" name="Freeform 17">
              <a:extLst>
                <a:ext uri="{FF2B5EF4-FFF2-40B4-BE49-F238E27FC236}">
                  <a16:creationId xmlns:a16="http://schemas.microsoft.com/office/drawing/2014/main" id="{87BF5075-EBC1-C068-C1D7-691FB66A15D2}"/>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8B0F0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a:extLst>
                <a:ext uri="{FF2B5EF4-FFF2-40B4-BE49-F238E27FC236}">
                  <a16:creationId xmlns:a16="http://schemas.microsoft.com/office/drawing/2014/main" id="{11987D37-090C-4AE6-D0C3-F02010387386}"/>
                </a:ext>
              </a:extLst>
            </p:cNvPr>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1925213B-E970-FEE2-D5BF-17FD4B684769}"/>
              </a:ext>
            </a:extLst>
          </p:cNvPr>
          <p:cNvGrpSpPr/>
          <p:nvPr/>
        </p:nvGrpSpPr>
        <p:grpSpPr>
          <a:xfrm>
            <a:off x="11444242" y="-120096"/>
            <a:ext cx="1776281" cy="812115"/>
            <a:chOff x="0" y="0"/>
            <a:chExt cx="483446" cy="221031"/>
          </a:xfrm>
        </p:grpSpPr>
        <p:sp>
          <p:nvSpPr>
            <p:cNvPr id="20" name="Freeform 20">
              <a:extLst>
                <a:ext uri="{FF2B5EF4-FFF2-40B4-BE49-F238E27FC236}">
                  <a16:creationId xmlns:a16="http://schemas.microsoft.com/office/drawing/2014/main" id="{DAFA1609-28D2-086E-0BD4-FDE8A08A4C09}"/>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a:extLst>
                <a:ext uri="{FF2B5EF4-FFF2-40B4-BE49-F238E27FC236}">
                  <a16:creationId xmlns:a16="http://schemas.microsoft.com/office/drawing/2014/main" id="{33BE8DB7-FA66-8F08-D970-BF48DE84C7E5}"/>
                </a:ext>
              </a:extLst>
            </p:cNvPr>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98013A10-ED74-282D-B09D-0DBF310CD15D}"/>
              </a:ext>
            </a:extLst>
          </p:cNvPr>
          <p:cNvGrpSpPr/>
          <p:nvPr/>
        </p:nvGrpSpPr>
        <p:grpSpPr>
          <a:xfrm>
            <a:off x="11444242" y="6178419"/>
            <a:ext cx="1776281" cy="812115"/>
            <a:chOff x="0" y="0"/>
            <a:chExt cx="483446" cy="221031"/>
          </a:xfrm>
        </p:grpSpPr>
        <p:sp>
          <p:nvSpPr>
            <p:cNvPr id="23" name="Freeform 23">
              <a:extLst>
                <a:ext uri="{FF2B5EF4-FFF2-40B4-BE49-F238E27FC236}">
                  <a16:creationId xmlns:a16="http://schemas.microsoft.com/office/drawing/2014/main" id="{1F551B6A-9B08-EA5F-E1F3-F04532D38D17}"/>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a:extLst>
                <a:ext uri="{FF2B5EF4-FFF2-40B4-BE49-F238E27FC236}">
                  <a16:creationId xmlns:a16="http://schemas.microsoft.com/office/drawing/2014/main" id="{F85C529C-C0AE-C710-4BCA-2616918B9F93}"/>
                </a:ext>
              </a:extLst>
            </p:cNvPr>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a:extLst>
              <a:ext uri="{FF2B5EF4-FFF2-40B4-BE49-F238E27FC236}">
                <a16:creationId xmlns:a16="http://schemas.microsoft.com/office/drawing/2014/main" id="{17FB5342-7142-8E18-48B8-96F81222C7B4}"/>
              </a:ext>
            </a:extLst>
          </p:cNvPr>
          <p:cNvSpPr/>
          <p:nvPr/>
        </p:nvSpPr>
        <p:spPr>
          <a:xfrm rot="-10800000" flipH="1">
            <a:off x="-3158896" y="6610743"/>
            <a:ext cx="13210030" cy="4219359"/>
          </a:xfrm>
          <a:custGeom>
            <a:avLst/>
            <a:gdLst/>
            <a:ahLst/>
            <a:cxnLst/>
            <a:rect l="l" t="t" r="r" b="b"/>
            <a:pathLst>
              <a:path w="19815045" h="6329039">
                <a:moveTo>
                  <a:pt x="19815045" y="0"/>
                </a:moveTo>
                <a:lnTo>
                  <a:pt x="0" y="0"/>
                </a:lnTo>
                <a:lnTo>
                  <a:pt x="0" y="6329039"/>
                </a:lnTo>
                <a:lnTo>
                  <a:pt x="19815045" y="6329039"/>
                </a:lnTo>
                <a:lnTo>
                  <a:pt x="19815045"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a:extLst>
              <a:ext uri="{FF2B5EF4-FFF2-40B4-BE49-F238E27FC236}">
                <a16:creationId xmlns:a16="http://schemas.microsoft.com/office/drawing/2014/main" id="{4DC1A17E-EC85-B6B6-94B8-753FE8CAF8C1}"/>
              </a:ext>
            </a:extLst>
          </p:cNvPr>
          <p:cNvSpPr txBox="1"/>
          <p:nvPr/>
        </p:nvSpPr>
        <p:spPr>
          <a:xfrm>
            <a:off x="6319475" y="1701820"/>
            <a:ext cx="5270747" cy="3398366"/>
          </a:xfrm>
          <a:prstGeom prst="rect">
            <a:avLst/>
          </a:prstGeom>
        </p:spPr>
        <p:txBody>
          <a:bodyPr wrap="square" lIns="0" tIns="0" rIns="0" bIns="0" rtlCol="0" anchor="t">
            <a:spAutoFit/>
          </a:bodyPr>
          <a:lstStyle/>
          <a:p>
            <a:pPr marL="0" marR="0" lvl="0" indent="0" algn="l" defTabSz="609630" rtl="0" eaLnBrk="1" fontAlgn="auto" latinLnBrk="0" hangingPunct="1">
              <a:lnSpc>
                <a:spcPts val="5334"/>
              </a:lnSpc>
              <a:spcBef>
                <a:spcPts val="0"/>
              </a:spcBef>
              <a:spcAft>
                <a:spcPts val="0"/>
              </a:spcAft>
              <a:buClrTx/>
              <a:buSzTx/>
              <a:buFontTx/>
              <a:buNone/>
              <a:tabLst/>
              <a:defRPr/>
            </a:pPr>
            <a:r>
              <a:rPr kumimoji="0" lang="en-US" sz="5334" b="1" i="0" u="none" strike="noStrike" kern="1200" cap="none" spc="-128" normalizeH="0" baseline="0" noProof="0" dirty="0">
                <a:ln>
                  <a:noFill/>
                </a:ln>
                <a:solidFill>
                  <a:srgbClr val="FFFFFF"/>
                </a:solidFill>
                <a:effectLst/>
                <a:uLnTx/>
                <a:uFillTx/>
                <a:latin typeface="Arial Bold"/>
                <a:ea typeface="Arial Bold"/>
                <a:cs typeface="Arial Bold"/>
                <a:sym typeface="Arial Bold"/>
              </a:rPr>
              <a:t>Grow Manufacturing Sector Career Awareness and Interest</a:t>
            </a:r>
          </a:p>
        </p:txBody>
      </p:sp>
      <p:sp>
        <p:nvSpPr>
          <p:cNvPr id="27" name="TextBox 27">
            <a:extLst>
              <a:ext uri="{FF2B5EF4-FFF2-40B4-BE49-F238E27FC236}">
                <a16:creationId xmlns:a16="http://schemas.microsoft.com/office/drawing/2014/main" id="{D69E6D4F-5975-8AF5-7625-DA468B5FB323}"/>
              </a:ext>
            </a:extLst>
          </p:cNvPr>
          <p:cNvSpPr txBox="1"/>
          <p:nvPr/>
        </p:nvSpPr>
        <p:spPr>
          <a:xfrm>
            <a:off x="869010" y="3139626"/>
            <a:ext cx="3384801" cy="578748"/>
          </a:xfrm>
          <a:prstGeom prst="rect">
            <a:avLst/>
          </a:prstGeom>
        </p:spPr>
        <p:txBody>
          <a:bodyPr lIns="0" tIns="0" rIns="0" bIns="0" rtlCol="0" anchor="t">
            <a:spAutoFit/>
          </a:bodyPr>
          <a:lstStyle/>
          <a:p>
            <a:pPr marL="0" marR="0" lvl="0" indent="0" algn="r" defTabSz="609630" rtl="0" eaLnBrk="1" fontAlgn="auto" latinLnBrk="0" hangingPunct="1">
              <a:lnSpc>
                <a:spcPts val="4450"/>
              </a:lnSpc>
              <a:spcBef>
                <a:spcPts val="0"/>
              </a:spcBef>
              <a:spcAft>
                <a:spcPts val="0"/>
              </a:spcAft>
              <a:buClrTx/>
              <a:buSzTx/>
              <a:buFontTx/>
              <a:buNone/>
              <a:tabLst/>
              <a:defRPr/>
            </a:pPr>
            <a:r>
              <a:rPr kumimoji="0" lang="en-US" sz="5000" b="1" i="0" u="none" strike="noStrike" kern="1200" cap="none" spc="-120" normalizeH="0" baseline="0" noProof="0" dirty="0">
                <a:ln>
                  <a:noFill/>
                </a:ln>
                <a:solidFill>
                  <a:srgbClr val="000000"/>
                </a:solidFill>
                <a:effectLst/>
                <a:uLnTx/>
                <a:uFillTx/>
                <a:latin typeface="Arial Bold"/>
                <a:ea typeface="Arial Bold"/>
                <a:cs typeface="Arial Bold"/>
                <a:sym typeface="Arial Bold"/>
              </a:rPr>
              <a:t>Pillar 2</a:t>
            </a:r>
          </a:p>
        </p:txBody>
      </p:sp>
      <p:sp>
        <p:nvSpPr>
          <p:cNvPr id="30" name="Freeform 30">
            <a:extLst>
              <a:ext uri="{FF2B5EF4-FFF2-40B4-BE49-F238E27FC236}">
                <a16:creationId xmlns:a16="http://schemas.microsoft.com/office/drawing/2014/main" id="{137A3592-844D-F131-337C-78C51824FB1B}"/>
              </a:ext>
            </a:extLst>
          </p:cNvPr>
          <p:cNvSpPr/>
          <p:nvPr/>
        </p:nvSpPr>
        <p:spPr>
          <a:xfrm>
            <a:off x="732537" y="5605794"/>
            <a:ext cx="2341509" cy="854334"/>
          </a:xfrm>
          <a:custGeom>
            <a:avLst/>
            <a:gdLst/>
            <a:ahLst/>
            <a:cxnLst/>
            <a:rect l="l" t="t" r="r" b="b"/>
            <a:pathLst>
              <a:path w="3512263" h="1281501">
                <a:moveTo>
                  <a:pt x="0" y="0"/>
                </a:moveTo>
                <a:lnTo>
                  <a:pt x="3512263" y="0"/>
                </a:lnTo>
                <a:lnTo>
                  <a:pt x="3512263" y="1281502"/>
                </a:lnTo>
                <a:lnTo>
                  <a:pt x="0" y="128150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5298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E2328"/>
        </a:solidFill>
        <a:effectLst/>
      </p:bgPr>
    </p:bg>
    <p:spTree>
      <p:nvGrpSpPr>
        <p:cNvPr id="1" name="">
          <a:extLst>
            <a:ext uri="{FF2B5EF4-FFF2-40B4-BE49-F238E27FC236}">
              <a16:creationId xmlns:a16="http://schemas.microsoft.com/office/drawing/2014/main" id="{BE173300-0EB2-220F-E2C0-39BCEC54A57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34E3C86-3E07-E1BC-C870-CB6FD13A25A4}"/>
              </a:ext>
            </a:extLst>
          </p:cNvPr>
          <p:cNvSpPr/>
          <p:nvPr/>
        </p:nvSpPr>
        <p:spPr>
          <a:xfrm rot="-10800000" flipH="1">
            <a:off x="4812613" y="-2520776"/>
            <a:ext cx="9338215" cy="2982680"/>
          </a:xfrm>
          <a:custGeom>
            <a:avLst/>
            <a:gdLst/>
            <a:ahLst/>
            <a:cxnLst/>
            <a:rect l="l" t="t" r="r" b="b"/>
            <a:pathLst>
              <a:path w="14007323" h="4474020">
                <a:moveTo>
                  <a:pt x="14007324" y="0"/>
                </a:moveTo>
                <a:lnTo>
                  <a:pt x="0" y="0"/>
                </a:lnTo>
                <a:lnTo>
                  <a:pt x="0" y="4474019"/>
                </a:lnTo>
                <a:lnTo>
                  <a:pt x="14007324" y="4474019"/>
                </a:lnTo>
                <a:lnTo>
                  <a:pt x="14007324"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6500A583-6B61-4FE5-E435-24D44B906171}"/>
              </a:ext>
            </a:extLst>
          </p:cNvPr>
          <p:cNvGrpSpPr>
            <a:grpSpLocks noChangeAspect="1"/>
          </p:cNvGrpSpPr>
          <p:nvPr/>
        </p:nvGrpSpPr>
        <p:grpSpPr>
          <a:xfrm>
            <a:off x="7404403" y="0"/>
            <a:ext cx="5735715" cy="6858000"/>
            <a:chOff x="0" y="0"/>
            <a:chExt cx="8603361" cy="10286746"/>
          </a:xfrm>
        </p:grpSpPr>
        <p:sp>
          <p:nvSpPr>
            <p:cNvPr id="4" name="Freeform 4">
              <a:extLst>
                <a:ext uri="{FF2B5EF4-FFF2-40B4-BE49-F238E27FC236}">
                  <a16:creationId xmlns:a16="http://schemas.microsoft.com/office/drawing/2014/main" id="{8DD67D75-81DD-1B13-630C-1F7B538216EC}"/>
                </a:ext>
              </a:extLst>
            </p:cNvPr>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a:stretch>
                <a:fillRect l="-39731" r="-397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a:extLst>
              <a:ext uri="{FF2B5EF4-FFF2-40B4-BE49-F238E27FC236}">
                <a16:creationId xmlns:a16="http://schemas.microsoft.com/office/drawing/2014/main" id="{1BD038B0-EBFA-7997-42B3-B625FDF219D3}"/>
              </a:ext>
            </a:extLst>
          </p:cNvPr>
          <p:cNvGrpSpPr/>
          <p:nvPr/>
        </p:nvGrpSpPr>
        <p:grpSpPr>
          <a:xfrm rot="753170">
            <a:off x="7667540" y="-1090296"/>
            <a:ext cx="392127" cy="9259819"/>
            <a:chOff x="0" y="0"/>
            <a:chExt cx="154914" cy="3658200"/>
          </a:xfrm>
        </p:grpSpPr>
        <p:sp>
          <p:nvSpPr>
            <p:cNvPr id="6" name="Freeform 6">
              <a:extLst>
                <a:ext uri="{FF2B5EF4-FFF2-40B4-BE49-F238E27FC236}">
                  <a16:creationId xmlns:a16="http://schemas.microsoft.com/office/drawing/2014/main" id="{55F6C548-C17C-4393-33CA-18853FF114B5}"/>
                </a:ext>
              </a:extLst>
            </p:cNvPr>
            <p:cNvSpPr/>
            <p:nvPr/>
          </p:nvSpPr>
          <p:spPr>
            <a:xfrm>
              <a:off x="0" y="0"/>
              <a:ext cx="154914" cy="3658200"/>
            </a:xfrm>
            <a:custGeom>
              <a:avLst/>
              <a:gdLst/>
              <a:ahLst/>
              <a:cxnLst/>
              <a:rect l="l" t="t" r="r" b="b"/>
              <a:pathLst>
                <a:path w="154914" h="3658200">
                  <a:moveTo>
                    <a:pt x="0" y="0"/>
                  </a:moveTo>
                  <a:lnTo>
                    <a:pt x="154914" y="0"/>
                  </a:lnTo>
                  <a:lnTo>
                    <a:pt x="154914" y="3658200"/>
                  </a:lnTo>
                  <a:lnTo>
                    <a:pt x="0" y="3658200"/>
                  </a:lnTo>
                  <a:close/>
                </a:path>
              </a:pathLst>
            </a:custGeom>
            <a:solidFill>
              <a:srgbClr val="DE79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E7CF99F9-8D53-DF71-A334-658E6A5FB42C}"/>
                </a:ext>
              </a:extLst>
            </p:cNvPr>
            <p:cNvSpPr txBox="1"/>
            <p:nvPr/>
          </p:nvSpPr>
          <p:spPr>
            <a:xfrm>
              <a:off x="0" y="0"/>
              <a:ext cx="154914" cy="3658200"/>
            </a:xfrm>
            <a:prstGeom prst="rect">
              <a:avLst/>
            </a:prstGeom>
          </p:spPr>
          <p:txBody>
            <a:bodyPr lIns="33867" tIns="33867" rIns="33867" bIns="33867" rtlCol="0" anchor="ctr"/>
            <a:lstStyle/>
            <a:p>
              <a:pPr marL="0" marR="0" lvl="0" indent="0" algn="ctr" defTabSz="609630" rtl="0" eaLnBrk="1" fontAlgn="auto" latinLnBrk="0" hangingPunct="1">
                <a:lnSpc>
                  <a:spcPts val="165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D5576A90-A1BE-A1F7-FA8D-BB4F16704A7D}"/>
              </a:ext>
            </a:extLst>
          </p:cNvPr>
          <p:cNvSpPr/>
          <p:nvPr/>
        </p:nvSpPr>
        <p:spPr>
          <a:xfrm rot="-10800000" flipH="1">
            <a:off x="-2478878" y="6566634"/>
            <a:ext cx="9338215" cy="2982680"/>
          </a:xfrm>
          <a:custGeom>
            <a:avLst/>
            <a:gdLst/>
            <a:ahLst/>
            <a:cxnLst/>
            <a:rect l="l" t="t" r="r" b="b"/>
            <a:pathLst>
              <a:path w="14007323" h="4474020">
                <a:moveTo>
                  <a:pt x="14007323" y="0"/>
                </a:moveTo>
                <a:lnTo>
                  <a:pt x="0" y="0"/>
                </a:lnTo>
                <a:lnTo>
                  <a:pt x="0" y="4474019"/>
                </a:lnTo>
                <a:lnTo>
                  <a:pt x="14007323" y="4474019"/>
                </a:lnTo>
                <a:lnTo>
                  <a:pt x="14007323"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B8D983EA-EE83-2994-5CF4-C5A5FB4FBDC8}"/>
              </a:ext>
            </a:extLst>
          </p:cNvPr>
          <p:cNvSpPr/>
          <p:nvPr/>
        </p:nvSpPr>
        <p:spPr>
          <a:xfrm>
            <a:off x="642512" y="461904"/>
            <a:ext cx="2341509" cy="854334"/>
          </a:xfrm>
          <a:custGeom>
            <a:avLst/>
            <a:gdLst/>
            <a:ahLst/>
            <a:cxnLst/>
            <a:rect l="l" t="t" r="r" b="b"/>
            <a:pathLst>
              <a:path w="3512263" h="1281501">
                <a:moveTo>
                  <a:pt x="0" y="0"/>
                </a:moveTo>
                <a:lnTo>
                  <a:pt x="3512263" y="0"/>
                </a:lnTo>
                <a:lnTo>
                  <a:pt x="3512263" y="1281502"/>
                </a:lnTo>
                <a:lnTo>
                  <a:pt x="0" y="128150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a:extLst>
              <a:ext uri="{FF2B5EF4-FFF2-40B4-BE49-F238E27FC236}">
                <a16:creationId xmlns:a16="http://schemas.microsoft.com/office/drawing/2014/main" id="{632E3D07-B6BB-1E4B-7CC1-0F8747DA29F3}"/>
              </a:ext>
            </a:extLst>
          </p:cNvPr>
          <p:cNvGrpSpPr/>
          <p:nvPr/>
        </p:nvGrpSpPr>
        <p:grpSpPr>
          <a:xfrm>
            <a:off x="-690463" y="2298217"/>
            <a:ext cx="8825018" cy="2449733"/>
            <a:chOff x="0" y="0"/>
            <a:chExt cx="2836113" cy="787276"/>
          </a:xfrm>
        </p:grpSpPr>
        <p:sp>
          <p:nvSpPr>
            <p:cNvPr id="11" name="Freeform 11">
              <a:extLst>
                <a:ext uri="{FF2B5EF4-FFF2-40B4-BE49-F238E27FC236}">
                  <a16:creationId xmlns:a16="http://schemas.microsoft.com/office/drawing/2014/main" id="{BC14C586-CC1A-01C2-342F-D91795B5F793}"/>
                </a:ext>
              </a:extLst>
            </p:cNvPr>
            <p:cNvSpPr/>
            <p:nvPr/>
          </p:nvSpPr>
          <p:spPr>
            <a:xfrm>
              <a:off x="0" y="0"/>
              <a:ext cx="2836113" cy="787275"/>
            </a:xfrm>
            <a:custGeom>
              <a:avLst/>
              <a:gdLst/>
              <a:ahLst/>
              <a:cxnLst/>
              <a:rect l="l" t="t" r="r" b="b"/>
              <a:pathLst>
                <a:path w="2836113" h="787275">
                  <a:moveTo>
                    <a:pt x="203200" y="0"/>
                  </a:moveTo>
                  <a:lnTo>
                    <a:pt x="2836113" y="0"/>
                  </a:lnTo>
                  <a:lnTo>
                    <a:pt x="2632913" y="787275"/>
                  </a:lnTo>
                  <a:lnTo>
                    <a:pt x="0" y="787275"/>
                  </a:lnTo>
                  <a:lnTo>
                    <a:pt x="203200" y="0"/>
                  </a:lnTo>
                  <a:close/>
                </a:path>
              </a:pathLst>
            </a:custGeom>
            <a:solidFill>
              <a:srgbClr val="DE79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63BAA80D-0BBB-EDB2-69FD-2FA8FD61C28D}"/>
                </a:ext>
              </a:extLst>
            </p:cNvPr>
            <p:cNvSpPr txBox="1"/>
            <p:nvPr/>
          </p:nvSpPr>
          <p:spPr>
            <a:xfrm>
              <a:off x="101600" y="0"/>
              <a:ext cx="2632913" cy="787276"/>
            </a:xfrm>
            <a:prstGeom prst="rect">
              <a:avLst/>
            </a:prstGeom>
          </p:spPr>
          <p:txBody>
            <a:bodyPr lIns="33867" tIns="33867" rIns="33867" bIns="33867" rtlCol="0" anchor="ctr"/>
            <a:lstStyle/>
            <a:p>
              <a:pPr marL="0" marR="0" lvl="0" indent="0" algn="ctr" defTabSz="609630" rtl="0" eaLnBrk="1" fontAlgn="auto" latinLnBrk="0" hangingPunct="1">
                <a:lnSpc>
                  <a:spcPts val="165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a:extLst>
              <a:ext uri="{FF2B5EF4-FFF2-40B4-BE49-F238E27FC236}">
                <a16:creationId xmlns:a16="http://schemas.microsoft.com/office/drawing/2014/main" id="{05853736-62E9-076C-F247-EBB6C9575AD3}"/>
              </a:ext>
            </a:extLst>
          </p:cNvPr>
          <p:cNvSpPr txBox="1"/>
          <p:nvPr/>
        </p:nvSpPr>
        <p:spPr>
          <a:xfrm>
            <a:off x="273702" y="2920353"/>
            <a:ext cx="7217986" cy="1205458"/>
          </a:xfrm>
          <a:prstGeom prst="rect">
            <a:avLst/>
          </a:prstGeom>
        </p:spPr>
        <p:txBody>
          <a:bodyPr lIns="0" tIns="0" rIns="0" bIns="0" rtlCol="0" anchor="t">
            <a:spAutoFit/>
          </a:bodyPr>
          <a:lstStyle/>
          <a:p>
            <a:pPr marL="0" marR="0" lvl="0" indent="0" algn="r" defTabSz="609630" rtl="0" eaLnBrk="1" fontAlgn="auto" latinLnBrk="0" hangingPunct="1">
              <a:lnSpc>
                <a:spcPts val="4667"/>
              </a:lnSpc>
              <a:spcBef>
                <a:spcPts val="0"/>
              </a:spcBef>
              <a:spcAft>
                <a:spcPts val="0"/>
              </a:spcAft>
              <a:buClrTx/>
              <a:buSzTx/>
              <a:buFontTx/>
              <a:buNone/>
              <a:tabLst/>
              <a:defRPr/>
            </a:pPr>
            <a:r>
              <a:rPr kumimoji="0" lang="en-US" sz="4667" b="1" i="0" u="none" strike="noStrike" kern="1200" cap="none" spc="-196" normalizeH="0" baseline="0" noProof="0" dirty="0">
                <a:ln>
                  <a:noFill/>
                </a:ln>
                <a:solidFill>
                  <a:srgbClr val="FFFFFF"/>
                </a:solidFill>
                <a:effectLst/>
                <a:uLnTx/>
                <a:uFillTx/>
                <a:latin typeface="Arial Bold"/>
                <a:ea typeface="Arial Bold"/>
                <a:cs typeface="Arial Bold"/>
                <a:sym typeface="Arial Bold"/>
              </a:rPr>
              <a:t>K-12 ALIGNMENT PROJECT</a:t>
            </a:r>
          </a:p>
        </p:txBody>
      </p:sp>
    </p:spTree>
    <p:extLst>
      <p:ext uri="{BB962C8B-B14F-4D97-AF65-F5344CB8AC3E}">
        <p14:creationId xmlns:p14="http://schemas.microsoft.com/office/powerpoint/2010/main" val="993728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28330" y="5049281"/>
            <a:ext cx="3124880" cy="312488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258642" y="3990080"/>
            <a:ext cx="1390073" cy="13900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C2E7"/>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6200" y="9525"/>
              <a:ext cx="660400" cy="727075"/>
            </a:xfrm>
            <a:prstGeom prst="rect">
              <a:avLst/>
            </a:prstGeom>
          </p:spPr>
          <p:txBody>
            <a:bodyPr lIns="33867" tIns="33867" rIns="33867" bIns="33867" rtlCol="0" anchor="ctr"/>
            <a:lstStyle/>
            <a:p>
              <a:pPr marL="0" marR="0" lvl="0" indent="0" algn="ctr" defTabSz="914400" rtl="0" eaLnBrk="1" fontAlgn="auto" latinLnBrk="0" hangingPunct="1">
                <a:lnSpc>
                  <a:spcPts val="1906"/>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040147" y="1152124"/>
            <a:ext cx="3124880" cy="312488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508428" y="-2603044"/>
            <a:ext cx="5758597" cy="575859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C2E7"/>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9525"/>
              <a:ext cx="660400" cy="727075"/>
            </a:xfrm>
            <a:prstGeom prst="rect">
              <a:avLst/>
            </a:prstGeom>
          </p:spPr>
          <p:txBody>
            <a:bodyPr lIns="33867" tIns="33867" rIns="33867" bIns="33867" rtlCol="0" anchor="ctr"/>
            <a:lstStyle/>
            <a:p>
              <a:pPr marL="0" marR="0" lvl="0" indent="0" algn="ctr" defTabSz="914400" rtl="0" eaLnBrk="1" fontAlgn="auto" latinLnBrk="0" hangingPunct="1">
                <a:lnSpc>
                  <a:spcPts val="1906"/>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4974069" y="895041"/>
            <a:ext cx="776411" cy="1273606"/>
            <a:chOff x="0" y="0"/>
            <a:chExt cx="1451520" cy="2381040"/>
          </a:xfrm>
        </p:grpSpPr>
        <p:sp>
          <p:nvSpPr>
            <p:cNvPr id="11" name="Freeform 11"/>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5BC2E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5067654" y="1330232"/>
            <a:ext cx="217210" cy="403610"/>
            <a:chOff x="0" y="0"/>
            <a:chExt cx="406080" cy="754560"/>
          </a:xfrm>
        </p:grpSpPr>
        <p:sp>
          <p:nvSpPr>
            <p:cNvPr id="13" name="Freeform 13"/>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5BC2E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5271769" y="1013274"/>
            <a:ext cx="3944443" cy="1025201"/>
            <a:chOff x="0" y="0"/>
            <a:chExt cx="7374240" cy="1916640"/>
          </a:xfrm>
        </p:grpSpPr>
        <p:sp>
          <p:nvSpPr>
            <p:cNvPr id="15" name="Freeform 15"/>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5BC2E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7276342" y="2153627"/>
            <a:ext cx="776795" cy="1273606"/>
            <a:chOff x="0" y="0"/>
            <a:chExt cx="1452240" cy="2381040"/>
          </a:xfrm>
        </p:grpSpPr>
        <p:sp>
          <p:nvSpPr>
            <p:cNvPr id="17" name="Freeform 17"/>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43B0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7734639" y="2588818"/>
            <a:ext cx="217210" cy="403610"/>
            <a:chOff x="0" y="0"/>
            <a:chExt cx="406080" cy="754560"/>
          </a:xfrm>
        </p:grpSpPr>
        <p:sp>
          <p:nvSpPr>
            <p:cNvPr id="19" name="Freeform 19"/>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43B0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3780183" y="2271860"/>
            <a:ext cx="3945983" cy="1025201"/>
            <a:chOff x="0" y="0"/>
            <a:chExt cx="7377120" cy="1916640"/>
          </a:xfrm>
        </p:grpSpPr>
        <p:sp>
          <p:nvSpPr>
            <p:cNvPr id="21" name="Freeform 21"/>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43B0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4872788" y="3640008"/>
            <a:ext cx="776411" cy="1273606"/>
            <a:chOff x="0" y="0"/>
            <a:chExt cx="1451520" cy="2381040"/>
          </a:xfrm>
        </p:grpSpPr>
        <p:sp>
          <p:nvSpPr>
            <p:cNvPr id="23" name="Freeform 23"/>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5BC2E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4966374" y="4075199"/>
            <a:ext cx="217210" cy="403610"/>
            <a:chOff x="0" y="0"/>
            <a:chExt cx="406080" cy="754560"/>
          </a:xfrm>
        </p:grpSpPr>
        <p:sp>
          <p:nvSpPr>
            <p:cNvPr id="25" name="Freeform 25"/>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5BC2E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p:cNvGrpSpPr/>
          <p:nvPr/>
        </p:nvGrpSpPr>
        <p:grpSpPr>
          <a:xfrm>
            <a:off x="5170489" y="3758242"/>
            <a:ext cx="3944443" cy="1025201"/>
            <a:chOff x="0" y="0"/>
            <a:chExt cx="7374240" cy="1916640"/>
          </a:xfrm>
        </p:grpSpPr>
        <p:sp>
          <p:nvSpPr>
            <p:cNvPr id="27" name="Freeform 27"/>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5BC2E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7175061" y="4898594"/>
            <a:ext cx="776795" cy="1273606"/>
            <a:chOff x="0" y="0"/>
            <a:chExt cx="1452240" cy="2381040"/>
          </a:xfrm>
        </p:grpSpPr>
        <p:sp>
          <p:nvSpPr>
            <p:cNvPr id="29" name="Freeform 29"/>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43B0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7633359" y="5333785"/>
            <a:ext cx="217210" cy="403610"/>
            <a:chOff x="0" y="0"/>
            <a:chExt cx="406080" cy="754560"/>
          </a:xfrm>
        </p:grpSpPr>
        <p:sp>
          <p:nvSpPr>
            <p:cNvPr id="31" name="Freeform 31"/>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43B0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2"/>
          <p:cNvGrpSpPr/>
          <p:nvPr/>
        </p:nvGrpSpPr>
        <p:grpSpPr>
          <a:xfrm>
            <a:off x="3678903" y="5016828"/>
            <a:ext cx="3945983" cy="1025201"/>
            <a:chOff x="0" y="0"/>
            <a:chExt cx="7377120" cy="1916640"/>
          </a:xfrm>
        </p:grpSpPr>
        <p:sp>
          <p:nvSpPr>
            <p:cNvPr id="33" name="Freeform 33"/>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43B0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Freeform 34"/>
          <p:cNvSpPr/>
          <p:nvPr/>
        </p:nvSpPr>
        <p:spPr>
          <a:xfrm>
            <a:off x="5651895" y="1162264"/>
            <a:ext cx="845367" cy="773511"/>
          </a:xfrm>
          <a:custGeom>
            <a:avLst/>
            <a:gdLst/>
            <a:ahLst/>
            <a:cxnLst/>
            <a:rect l="l" t="t" r="r" b="b"/>
            <a:pathLst>
              <a:path w="1268051" h="1160267">
                <a:moveTo>
                  <a:pt x="0" y="0"/>
                </a:moveTo>
                <a:lnTo>
                  <a:pt x="1268052" y="0"/>
                </a:lnTo>
                <a:lnTo>
                  <a:pt x="1268052" y="1160267"/>
                </a:lnTo>
                <a:lnTo>
                  <a:pt x="0" y="11602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5483918" y="3868620"/>
            <a:ext cx="842227" cy="850734"/>
          </a:xfrm>
          <a:custGeom>
            <a:avLst/>
            <a:gdLst/>
            <a:ahLst/>
            <a:cxnLst/>
            <a:rect l="l" t="t" r="r" b="b"/>
            <a:pathLst>
              <a:path w="1263340" h="1276101">
                <a:moveTo>
                  <a:pt x="0" y="0"/>
                </a:moveTo>
                <a:lnTo>
                  <a:pt x="1263340" y="0"/>
                </a:lnTo>
                <a:lnTo>
                  <a:pt x="1263340" y="1276101"/>
                </a:lnTo>
                <a:lnTo>
                  <a:pt x="0" y="12761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6442548" y="5119992"/>
            <a:ext cx="714925" cy="853641"/>
          </a:xfrm>
          <a:custGeom>
            <a:avLst/>
            <a:gdLst/>
            <a:ahLst/>
            <a:cxnLst/>
            <a:rect l="l" t="t" r="r" b="b"/>
            <a:pathLst>
              <a:path w="1072387" h="1280462">
                <a:moveTo>
                  <a:pt x="0" y="0"/>
                </a:moveTo>
                <a:lnTo>
                  <a:pt x="1072387" y="0"/>
                </a:lnTo>
                <a:lnTo>
                  <a:pt x="1072387" y="1280462"/>
                </a:lnTo>
                <a:lnTo>
                  <a:pt x="0" y="12804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499505" y="2408485"/>
            <a:ext cx="776836" cy="776836"/>
          </a:xfrm>
          <a:custGeom>
            <a:avLst/>
            <a:gdLst/>
            <a:ahLst/>
            <a:cxnLst/>
            <a:rect l="l" t="t" r="r" b="b"/>
            <a:pathLst>
              <a:path w="1165254" h="1165254">
                <a:moveTo>
                  <a:pt x="0" y="0"/>
                </a:moveTo>
                <a:lnTo>
                  <a:pt x="1165255" y="0"/>
                </a:lnTo>
                <a:lnTo>
                  <a:pt x="1165255" y="1165255"/>
                </a:lnTo>
                <a:lnTo>
                  <a:pt x="0" y="11652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336260" y="141122"/>
            <a:ext cx="3736959" cy="644792"/>
          </a:xfrm>
          <a:prstGeom prst="rect">
            <a:avLst/>
          </a:prstGeom>
        </p:spPr>
        <p:txBody>
          <a:bodyPr lIns="0" tIns="0" rIns="0" bIns="0" rtlCol="0" anchor="t">
            <a:spAutoFit/>
          </a:bodyPr>
          <a:lstStyle/>
          <a:p>
            <a:pPr marL="0" marR="0" lvl="0" indent="0" algn="l" defTabSz="914400" rtl="0" eaLnBrk="1" fontAlgn="auto" latinLnBrk="0" hangingPunct="1">
              <a:lnSpc>
                <a:spcPts val="5471"/>
              </a:lnSpc>
              <a:spcBef>
                <a:spcPct val="0"/>
              </a:spcBef>
              <a:spcAft>
                <a:spcPts val="0"/>
              </a:spcAft>
              <a:buClrTx/>
              <a:buSzTx/>
              <a:buFontTx/>
              <a:buNone/>
              <a:tabLst/>
              <a:defRPr/>
            </a:pPr>
            <a:r>
              <a:rPr kumimoji="0" lang="en-US" sz="3964" b="1" i="0" u="none" strike="noStrike" kern="1200" cap="none" spc="388" normalizeH="0" baseline="0" noProof="0">
                <a:ln>
                  <a:noFill/>
                </a:ln>
                <a:solidFill>
                  <a:srgbClr val="FFFFFF"/>
                </a:solidFill>
                <a:effectLst/>
                <a:uLnTx/>
                <a:uFillTx/>
                <a:latin typeface="Arial" panose="020B0604020202020204" pitchFamily="34" charset="0"/>
                <a:ea typeface="Avenir Bold"/>
                <a:cs typeface="Arial" panose="020B0604020202020204" pitchFamily="34" charset="0"/>
                <a:sym typeface="Avenir Bold"/>
              </a:rPr>
              <a:t>Overview</a:t>
            </a:r>
          </a:p>
        </p:txBody>
      </p:sp>
      <p:sp>
        <p:nvSpPr>
          <p:cNvPr id="39" name="TextBox 39"/>
          <p:cNvSpPr txBox="1"/>
          <p:nvPr/>
        </p:nvSpPr>
        <p:spPr>
          <a:xfrm>
            <a:off x="6668713" y="1171735"/>
            <a:ext cx="2424043" cy="635687"/>
          </a:xfrm>
          <a:prstGeom prst="rect">
            <a:avLst/>
          </a:prstGeom>
        </p:spPr>
        <p:txBody>
          <a:bodyPr lIns="0" tIns="0" rIns="0" bIns="0" rtlCol="0" anchor="t">
            <a:spAutoFit/>
          </a:bodyPr>
          <a:lstStyle/>
          <a:p>
            <a:pPr marL="0" marR="0" lvl="0" indent="0" algn="l" defTabSz="914400" rtl="0" eaLnBrk="1" fontAlgn="auto" latinLnBrk="0" hangingPunct="1">
              <a:lnSpc>
                <a:spcPts val="1709"/>
              </a:lnSpc>
              <a:spcBef>
                <a:spcPct val="0"/>
              </a:spcBef>
              <a:spcAft>
                <a:spcPts val="0"/>
              </a:spcAft>
              <a:buClrTx/>
              <a:buSzTx/>
              <a:buFontTx/>
              <a:buNone/>
              <a:tabLst/>
              <a:defRPr/>
            </a:pPr>
            <a:r>
              <a:rPr kumimoji="0" lang="en-US" sz="1239" b="0" i="0" u="none" strike="noStrike" kern="1200" cap="none" spc="121" normalizeH="0" baseline="0" noProof="0">
                <a:ln>
                  <a:noFill/>
                </a:ln>
                <a:solidFill>
                  <a:srgbClr val="FFFFFF"/>
                </a:solidFill>
                <a:effectLst/>
                <a:uLnTx/>
                <a:uFillTx/>
                <a:latin typeface="Arial" panose="020B0604020202020204" pitchFamily="34" charset="0"/>
                <a:ea typeface="Avenir"/>
                <a:cs typeface="Arial" panose="020B0604020202020204" pitchFamily="34" charset="0"/>
                <a:sym typeface="Avenir"/>
              </a:rPr>
              <a:t>Catalog major assets and tools for youth outreach and engagement</a:t>
            </a:r>
          </a:p>
        </p:txBody>
      </p:sp>
      <p:sp>
        <p:nvSpPr>
          <p:cNvPr id="40" name="TextBox 40"/>
          <p:cNvSpPr txBox="1"/>
          <p:nvPr/>
        </p:nvSpPr>
        <p:spPr>
          <a:xfrm>
            <a:off x="4242242" y="1222282"/>
            <a:ext cx="653021" cy="470065"/>
          </a:xfrm>
          <a:prstGeom prst="rect">
            <a:avLst/>
          </a:prstGeom>
        </p:spPr>
        <p:txBody>
          <a:bodyPr lIns="0" tIns="0" rIns="0" bIns="0" rtlCol="0" anchor="t">
            <a:spAutoFit/>
          </a:bodyPr>
          <a:lstStyle/>
          <a:p>
            <a:pPr marL="0" marR="0" lvl="0" indent="0" algn="ctr" defTabSz="914400" rtl="0" eaLnBrk="1" fontAlgn="auto" latinLnBrk="0" hangingPunct="1">
              <a:lnSpc>
                <a:spcPts val="4032"/>
              </a:lnSpc>
              <a:spcBef>
                <a:spcPct val="0"/>
              </a:spcBef>
              <a:spcAft>
                <a:spcPts val="0"/>
              </a:spcAft>
              <a:buClrTx/>
              <a:buSzTx/>
              <a:buFontTx/>
              <a:buNone/>
              <a:tabLst/>
              <a:defRPr/>
            </a:pPr>
            <a:r>
              <a:rPr kumimoji="0" lang="en-US" sz="2921" b="0" i="0" u="none" strike="noStrike" kern="1200" cap="none" spc="286" normalizeH="0" baseline="0" noProof="0">
                <a:ln>
                  <a:noFill/>
                </a:ln>
                <a:solidFill>
                  <a:srgbClr val="231F20"/>
                </a:solidFill>
                <a:effectLst/>
                <a:uLnTx/>
                <a:uFillTx/>
                <a:latin typeface="Arial" panose="020B0604020202020204" pitchFamily="34" charset="0"/>
                <a:ea typeface="Avenir"/>
                <a:cs typeface="Arial" panose="020B0604020202020204" pitchFamily="34" charset="0"/>
                <a:sym typeface="Avenir"/>
              </a:rPr>
              <a:t>01</a:t>
            </a:r>
          </a:p>
        </p:txBody>
      </p:sp>
      <p:sp>
        <p:nvSpPr>
          <p:cNvPr id="41" name="TextBox 41"/>
          <p:cNvSpPr txBox="1"/>
          <p:nvPr/>
        </p:nvSpPr>
        <p:spPr>
          <a:xfrm>
            <a:off x="8053137" y="2463692"/>
            <a:ext cx="653021" cy="470065"/>
          </a:xfrm>
          <a:prstGeom prst="rect">
            <a:avLst/>
          </a:prstGeom>
        </p:spPr>
        <p:txBody>
          <a:bodyPr lIns="0" tIns="0" rIns="0" bIns="0" rtlCol="0" anchor="t">
            <a:spAutoFit/>
          </a:bodyPr>
          <a:lstStyle/>
          <a:p>
            <a:pPr marL="0" marR="0" lvl="0" indent="0" algn="ctr" defTabSz="914400" rtl="0" eaLnBrk="1" fontAlgn="auto" latinLnBrk="0" hangingPunct="1">
              <a:lnSpc>
                <a:spcPts val="4032"/>
              </a:lnSpc>
              <a:spcBef>
                <a:spcPct val="0"/>
              </a:spcBef>
              <a:spcAft>
                <a:spcPts val="0"/>
              </a:spcAft>
              <a:buClrTx/>
              <a:buSzTx/>
              <a:buFontTx/>
              <a:buNone/>
              <a:tabLst/>
              <a:defRPr/>
            </a:pPr>
            <a:r>
              <a:rPr kumimoji="0" lang="en-US" sz="2921" b="0" i="0" u="none" strike="noStrike" kern="1200" cap="none" spc="286" normalizeH="0" baseline="0" noProof="0">
                <a:ln>
                  <a:noFill/>
                </a:ln>
                <a:solidFill>
                  <a:srgbClr val="231F20"/>
                </a:solidFill>
                <a:effectLst/>
                <a:uLnTx/>
                <a:uFillTx/>
                <a:latin typeface="Arial" panose="020B0604020202020204" pitchFamily="34" charset="0"/>
                <a:ea typeface="Avenir"/>
                <a:cs typeface="Arial" panose="020B0604020202020204" pitchFamily="34" charset="0"/>
                <a:sym typeface="Avenir"/>
              </a:rPr>
              <a:t>02</a:t>
            </a:r>
          </a:p>
        </p:txBody>
      </p:sp>
      <p:sp>
        <p:nvSpPr>
          <p:cNvPr id="42" name="TextBox 42"/>
          <p:cNvSpPr txBox="1"/>
          <p:nvPr/>
        </p:nvSpPr>
        <p:spPr>
          <a:xfrm>
            <a:off x="6442549" y="4030621"/>
            <a:ext cx="2424043" cy="417678"/>
          </a:xfrm>
          <a:prstGeom prst="rect">
            <a:avLst/>
          </a:prstGeom>
        </p:spPr>
        <p:txBody>
          <a:bodyPr lIns="0" tIns="0" rIns="0" bIns="0" rtlCol="0" anchor="t">
            <a:spAutoFit/>
          </a:bodyPr>
          <a:lstStyle/>
          <a:p>
            <a:pPr marL="0" marR="0" lvl="0" indent="0" algn="l" defTabSz="914400" rtl="0" eaLnBrk="1" fontAlgn="auto" latinLnBrk="0" hangingPunct="1">
              <a:lnSpc>
                <a:spcPts val="1709"/>
              </a:lnSpc>
              <a:spcBef>
                <a:spcPct val="0"/>
              </a:spcBef>
              <a:spcAft>
                <a:spcPts val="0"/>
              </a:spcAft>
              <a:buClrTx/>
              <a:buSzTx/>
              <a:buFontTx/>
              <a:buNone/>
              <a:tabLst/>
              <a:defRPr/>
            </a:pPr>
            <a:r>
              <a:rPr kumimoji="0" lang="en-US" sz="1239" b="0" i="0" u="none" strike="noStrike" kern="1200" cap="none" spc="121" normalizeH="0" baseline="0" noProof="0">
                <a:ln>
                  <a:noFill/>
                </a:ln>
                <a:solidFill>
                  <a:srgbClr val="FFFFFF"/>
                </a:solidFill>
                <a:effectLst/>
                <a:uLnTx/>
                <a:uFillTx/>
                <a:latin typeface="Arial" panose="020B0604020202020204" pitchFamily="34" charset="0"/>
                <a:ea typeface="Avenir"/>
                <a:cs typeface="Arial" panose="020B0604020202020204" pitchFamily="34" charset="0"/>
                <a:sym typeface="Avenir"/>
              </a:rPr>
              <a:t>Stakeholder engagement for strategic alignment</a:t>
            </a:r>
          </a:p>
        </p:txBody>
      </p:sp>
      <p:sp>
        <p:nvSpPr>
          <p:cNvPr id="43" name="TextBox 43"/>
          <p:cNvSpPr txBox="1"/>
          <p:nvPr/>
        </p:nvSpPr>
        <p:spPr>
          <a:xfrm>
            <a:off x="4140962" y="3967249"/>
            <a:ext cx="653021" cy="470065"/>
          </a:xfrm>
          <a:prstGeom prst="rect">
            <a:avLst/>
          </a:prstGeom>
        </p:spPr>
        <p:txBody>
          <a:bodyPr lIns="0" tIns="0" rIns="0" bIns="0" rtlCol="0" anchor="t">
            <a:spAutoFit/>
          </a:bodyPr>
          <a:lstStyle/>
          <a:p>
            <a:pPr marL="0" marR="0" lvl="0" indent="0" algn="ctr" defTabSz="914400" rtl="0" eaLnBrk="1" fontAlgn="auto" latinLnBrk="0" hangingPunct="1">
              <a:lnSpc>
                <a:spcPts val="4032"/>
              </a:lnSpc>
              <a:spcBef>
                <a:spcPct val="0"/>
              </a:spcBef>
              <a:spcAft>
                <a:spcPts val="0"/>
              </a:spcAft>
              <a:buClrTx/>
              <a:buSzTx/>
              <a:buFontTx/>
              <a:buNone/>
              <a:tabLst/>
              <a:defRPr/>
            </a:pPr>
            <a:r>
              <a:rPr kumimoji="0" lang="en-US" sz="2921" b="0" i="0" u="none" strike="noStrike" kern="1200" cap="none" spc="286" normalizeH="0" baseline="0" noProof="0">
                <a:ln>
                  <a:noFill/>
                </a:ln>
                <a:solidFill>
                  <a:srgbClr val="231F20"/>
                </a:solidFill>
                <a:effectLst/>
                <a:uLnTx/>
                <a:uFillTx/>
                <a:latin typeface="Arial" panose="020B0604020202020204" pitchFamily="34" charset="0"/>
                <a:ea typeface="Avenir"/>
                <a:cs typeface="Arial" panose="020B0604020202020204" pitchFamily="34" charset="0"/>
                <a:sym typeface="Avenir"/>
              </a:rPr>
              <a:t>03</a:t>
            </a:r>
          </a:p>
        </p:txBody>
      </p:sp>
      <p:sp>
        <p:nvSpPr>
          <p:cNvPr id="44" name="TextBox 44"/>
          <p:cNvSpPr txBox="1"/>
          <p:nvPr/>
        </p:nvSpPr>
        <p:spPr>
          <a:xfrm>
            <a:off x="7951856" y="5208660"/>
            <a:ext cx="653021" cy="470065"/>
          </a:xfrm>
          <a:prstGeom prst="rect">
            <a:avLst/>
          </a:prstGeom>
        </p:spPr>
        <p:txBody>
          <a:bodyPr lIns="0" tIns="0" rIns="0" bIns="0" rtlCol="0" anchor="t">
            <a:spAutoFit/>
          </a:bodyPr>
          <a:lstStyle/>
          <a:p>
            <a:pPr marL="0" marR="0" lvl="0" indent="0" algn="ctr" defTabSz="914400" rtl="0" eaLnBrk="1" fontAlgn="auto" latinLnBrk="0" hangingPunct="1">
              <a:lnSpc>
                <a:spcPts val="4032"/>
              </a:lnSpc>
              <a:spcBef>
                <a:spcPct val="0"/>
              </a:spcBef>
              <a:spcAft>
                <a:spcPts val="0"/>
              </a:spcAft>
              <a:buClrTx/>
              <a:buSzTx/>
              <a:buFontTx/>
              <a:buNone/>
              <a:tabLst/>
              <a:defRPr/>
            </a:pPr>
            <a:r>
              <a:rPr kumimoji="0" lang="en-US" sz="2921" b="0" i="0" u="none" strike="noStrike" kern="1200" cap="none" spc="286" normalizeH="0" baseline="0" noProof="0">
                <a:ln>
                  <a:noFill/>
                </a:ln>
                <a:solidFill>
                  <a:srgbClr val="231F20"/>
                </a:solidFill>
                <a:effectLst/>
                <a:uLnTx/>
                <a:uFillTx/>
                <a:latin typeface="Arial" panose="020B0604020202020204" pitchFamily="34" charset="0"/>
                <a:ea typeface="Avenir"/>
                <a:cs typeface="Arial" panose="020B0604020202020204" pitchFamily="34" charset="0"/>
                <a:sym typeface="Avenir"/>
              </a:rPr>
              <a:t>04</a:t>
            </a:r>
          </a:p>
        </p:txBody>
      </p:sp>
      <p:sp>
        <p:nvSpPr>
          <p:cNvPr id="45" name="TextBox 45"/>
          <p:cNvSpPr txBox="1"/>
          <p:nvPr/>
        </p:nvSpPr>
        <p:spPr>
          <a:xfrm>
            <a:off x="4018505" y="2442763"/>
            <a:ext cx="2424043" cy="635687"/>
          </a:xfrm>
          <a:prstGeom prst="rect">
            <a:avLst/>
          </a:prstGeom>
        </p:spPr>
        <p:txBody>
          <a:bodyPr lIns="0" tIns="0" rIns="0" bIns="0" rtlCol="0" anchor="t">
            <a:spAutoFit/>
          </a:bodyPr>
          <a:lstStyle/>
          <a:p>
            <a:pPr marL="0" marR="0" lvl="0" indent="0" algn="r" defTabSz="914400" rtl="0" eaLnBrk="1" fontAlgn="auto" latinLnBrk="0" hangingPunct="1">
              <a:lnSpc>
                <a:spcPts val="1709"/>
              </a:lnSpc>
              <a:spcBef>
                <a:spcPct val="0"/>
              </a:spcBef>
              <a:spcAft>
                <a:spcPts val="0"/>
              </a:spcAft>
              <a:buClrTx/>
              <a:buSzTx/>
              <a:buFontTx/>
              <a:buNone/>
              <a:tabLst/>
              <a:defRPr/>
            </a:pPr>
            <a:r>
              <a:rPr kumimoji="0" lang="en-US" sz="1239" b="0" i="0" u="none" strike="noStrike" kern="1200" cap="none" spc="121" normalizeH="0" baseline="0" noProof="0">
                <a:ln>
                  <a:noFill/>
                </a:ln>
                <a:solidFill>
                  <a:srgbClr val="FFFFFF"/>
                </a:solidFill>
                <a:effectLst/>
                <a:uLnTx/>
                <a:uFillTx/>
                <a:latin typeface="Arial" panose="020B0604020202020204" pitchFamily="34" charset="0"/>
                <a:ea typeface="Avenir"/>
                <a:cs typeface="Arial" panose="020B0604020202020204" pitchFamily="34" charset="0"/>
                <a:sym typeface="Avenir"/>
              </a:rPr>
              <a:t>Align assets and tools to Ohio’s education and career standards</a:t>
            </a:r>
          </a:p>
        </p:txBody>
      </p:sp>
      <p:sp>
        <p:nvSpPr>
          <p:cNvPr id="46" name="TextBox 46"/>
          <p:cNvSpPr txBox="1"/>
          <p:nvPr/>
        </p:nvSpPr>
        <p:spPr>
          <a:xfrm>
            <a:off x="3958468" y="5067338"/>
            <a:ext cx="2424043" cy="853695"/>
          </a:xfrm>
          <a:prstGeom prst="rect">
            <a:avLst/>
          </a:prstGeom>
        </p:spPr>
        <p:txBody>
          <a:bodyPr lIns="0" tIns="0" rIns="0" bIns="0" rtlCol="0" anchor="t">
            <a:spAutoFit/>
          </a:bodyPr>
          <a:lstStyle/>
          <a:p>
            <a:pPr marL="0" marR="0" lvl="0" indent="0" algn="r" defTabSz="914400" rtl="0" eaLnBrk="1" fontAlgn="auto" latinLnBrk="0" hangingPunct="1">
              <a:lnSpc>
                <a:spcPts val="1709"/>
              </a:lnSpc>
              <a:spcBef>
                <a:spcPct val="0"/>
              </a:spcBef>
              <a:spcAft>
                <a:spcPts val="0"/>
              </a:spcAft>
              <a:buClrTx/>
              <a:buSzTx/>
              <a:buFontTx/>
              <a:buNone/>
              <a:tabLst/>
              <a:defRPr/>
            </a:pPr>
            <a:r>
              <a:rPr kumimoji="0" lang="en-US" sz="1239" b="0" i="0" u="none" strike="noStrike" kern="1200" cap="none" spc="121" normalizeH="0" baseline="0" noProof="0">
                <a:ln>
                  <a:noFill/>
                </a:ln>
                <a:solidFill>
                  <a:srgbClr val="FFFFFF"/>
                </a:solidFill>
                <a:effectLst/>
                <a:uLnTx/>
                <a:uFillTx/>
                <a:latin typeface="Arial" panose="020B0604020202020204" pitchFamily="34" charset="0"/>
                <a:ea typeface="Avenir"/>
                <a:cs typeface="Arial" panose="020B0604020202020204" pitchFamily="34" charset="0"/>
                <a:sym typeface="Avenir"/>
              </a:rPr>
              <a:t>Final Deliverable: Recommendations for Aligned strategy for statewide implementation</a:t>
            </a:r>
          </a:p>
        </p:txBody>
      </p:sp>
      <p:sp>
        <p:nvSpPr>
          <p:cNvPr id="47" name="TextBox 47"/>
          <p:cNvSpPr txBox="1"/>
          <p:nvPr/>
        </p:nvSpPr>
        <p:spPr>
          <a:xfrm>
            <a:off x="362723" y="974987"/>
            <a:ext cx="3175340" cy="1441485"/>
          </a:xfrm>
          <a:prstGeom prst="rect">
            <a:avLst/>
          </a:prstGeom>
        </p:spPr>
        <p:txBody>
          <a:bodyPr lIns="0" tIns="0" rIns="0" bIns="0" rtlCol="0" anchor="t">
            <a:spAutoFit/>
          </a:bodyPr>
          <a:lstStyle/>
          <a:p>
            <a:pPr marL="0" marR="0" lvl="0" indent="0" algn="l" defTabSz="914400" rtl="0" eaLnBrk="1" fontAlgn="auto" latinLnBrk="0" hangingPunct="1">
              <a:lnSpc>
                <a:spcPts val="1913"/>
              </a:lnSpc>
              <a:spcBef>
                <a:spcPct val="0"/>
              </a:spcBef>
              <a:spcAft>
                <a:spcPts val="0"/>
              </a:spcAft>
              <a:buClrTx/>
              <a:buSzTx/>
              <a:buFontTx/>
              <a:buNone/>
              <a:tabLst/>
              <a:defRPr/>
            </a:pPr>
            <a:r>
              <a:rPr kumimoji="0" lang="en-US" sz="1386" b="0" i="0" u="none" strike="noStrike" kern="1200" cap="none" spc="135" normalizeH="0" baseline="0" noProof="0">
                <a:ln>
                  <a:noFill/>
                </a:ln>
                <a:solidFill>
                  <a:srgbClr val="FFFFFF"/>
                </a:solidFill>
                <a:effectLst/>
                <a:uLnTx/>
                <a:uFillTx/>
                <a:latin typeface="Arial" panose="020B0604020202020204" pitchFamily="34" charset="0"/>
                <a:ea typeface="Avenir"/>
                <a:cs typeface="Arial" panose="020B0604020202020204" pitchFamily="34" charset="0"/>
                <a:sym typeface="Avenir"/>
              </a:rPr>
              <a:t>Develop strategy recommendations for Ohio Manufacturing K-12 engagement that will support long term pipeline of talent for the state’s manufacturers.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E2328"/>
        </a:solidFill>
        <a:effectLst/>
      </p:bgPr>
    </p:bg>
    <p:spTree>
      <p:nvGrpSpPr>
        <p:cNvPr id="1" name=""/>
        <p:cNvGrpSpPr/>
        <p:nvPr/>
      </p:nvGrpSpPr>
      <p:grpSpPr>
        <a:xfrm>
          <a:off x="0" y="0"/>
          <a:ext cx="0" cy="0"/>
          <a:chOff x="0" y="0"/>
          <a:chExt cx="0" cy="0"/>
        </a:xfrm>
      </p:grpSpPr>
      <p:sp>
        <p:nvSpPr>
          <p:cNvPr id="2" name="Freeform 2"/>
          <p:cNvSpPr/>
          <p:nvPr/>
        </p:nvSpPr>
        <p:spPr>
          <a:xfrm rot="-10800000" flipH="1">
            <a:off x="4812613" y="-2520776"/>
            <a:ext cx="9338215" cy="2982680"/>
          </a:xfrm>
          <a:custGeom>
            <a:avLst/>
            <a:gdLst/>
            <a:ahLst/>
            <a:cxnLst/>
            <a:rect l="l" t="t" r="r" b="b"/>
            <a:pathLst>
              <a:path w="14007323" h="4474020">
                <a:moveTo>
                  <a:pt x="14007324" y="0"/>
                </a:moveTo>
                <a:lnTo>
                  <a:pt x="0" y="0"/>
                </a:lnTo>
                <a:lnTo>
                  <a:pt x="0" y="4474019"/>
                </a:lnTo>
                <a:lnTo>
                  <a:pt x="14007324" y="4474019"/>
                </a:lnTo>
                <a:lnTo>
                  <a:pt x="14007324" y="0"/>
                </a:lnTo>
                <a:close/>
              </a:path>
            </a:pathLst>
          </a:custGeom>
          <a:blipFill>
            <a:blip r:embed="rId3">
              <a:alphaModFix amt="77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a:grpSpLocks noChangeAspect="1"/>
          </p:cNvGrpSpPr>
          <p:nvPr/>
        </p:nvGrpSpPr>
        <p:grpSpPr>
          <a:xfrm>
            <a:off x="7404403" y="0"/>
            <a:ext cx="5735715" cy="6858000"/>
            <a:chOff x="0" y="0"/>
            <a:chExt cx="8603361" cy="10286746"/>
          </a:xfrm>
        </p:grpSpPr>
        <p:sp>
          <p:nvSpPr>
            <p:cNvPr id="4" name="Freeform 4"/>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5"/>
              <a:stretch>
                <a:fillRect l="-8044" r="-16841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753170">
            <a:off x="7667540" y="-1090296"/>
            <a:ext cx="392127" cy="9259819"/>
            <a:chOff x="0" y="0"/>
            <a:chExt cx="154914" cy="3658200"/>
          </a:xfrm>
        </p:grpSpPr>
        <p:sp>
          <p:nvSpPr>
            <p:cNvPr id="6" name="Freeform 6"/>
            <p:cNvSpPr/>
            <p:nvPr/>
          </p:nvSpPr>
          <p:spPr>
            <a:xfrm>
              <a:off x="0" y="0"/>
              <a:ext cx="154914" cy="3658200"/>
            </a:xfrm>
            <a:custGeom>
              <a:avLst/>
              <a:gdLst/>
              <a:ahLst/>
              <a:cxnLst/>
              <a:rect l="l" t="t" r="r" b="b"/>
              <a:pathLst>
                <a:path w="154914" h="3658200">
                  <a:moveTo>
                    <a:pt x="0" y="0"/>
                  </a:moveTo>
                  <a:lnTo>
                    <a:pt x="154914" y="0"/>
                  </a:lnTo>
                  <a:lnTo>
                    <a:pt x="154914" y="3658200"/>
                  </a:lnTo>
                  <a:lnTo>
                    <a:pt x="0" y="3658200"/>
                  </a:lnTo>
                  <a:close/>
                </a:path>
              </a:pathLst>
            </a:custGeom>
            <a:solidFill>
              <a:srgbClr val="DE79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0"/>
              <a:ext cx="154914" cy="3658200"/>
            </a:xfrm>
            <a:prstGeom prst="rect">
              <a:avLst/>
            </a:prstGeom>
          </p:spPr>
          <p:txBody>
            <a:bodyPr lIns="33867" tIns="33867" rIns="33867" bIns="33867" rtlCol="0" anchor="ctr"/>
            <a:lstStyle/>
            <a:p>
              <a:pPr marL="0" marR="0" lvl="0" indent="0" algn="ctr" defTabSz="609630" rtl="0" eaLnBrk="1" fontAlgn="auto" latinLnBrk="0" hangingPunct="1">
                <a:lnSpc>
                  <a:spcPts val="165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800000" flipH="1">
            <a:off x="-2478878" y="6566634"/>
            <a:ext cx="9338215" cy="2982680"/>
          </a:xfrm>
          <a:custGeom>
            <a:avLst/>
            <a:gdLst/>
            <a:ahLst/>
            <a:cxnLst/>
            <a:rect l="l" t="t" r="r" b="b"/>
            <a:pathLst>
              <a:path w="14007323" h="4474020">
                <a:moveTo>
                  <a:pt x="14007323" y="0"/>
                </a:moveTo>
                <a:lnTo>
                  <a:pt x="0" y="0"/>
                </a:lnTo>
                <a:lnTo>
                  <a:pt x="0" y="4474019"/>
                </a:lnTo>
                <a:lnTo>
                  <a:pt x="14007323" y="4474019"/>
                </a:lnTo>
                <a:lnTo>
                  <a:pt x="14007323" y="0"/>
                </a:lnTo>
                <a:close/>
              </a:path>
            </a:pathLst>
          </a:custGeom>
          <a:blipFill>
            <a:blip r:embed="rId3">
              <a:alphaModFix amt="77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42512" y="461904"/>
            <a:ext cx="2341509" cy="854334"/>
          </a:xfrm>
          <a:custGeom>
            <a:avLst/>
            <a:gdLst/>
            <a:ahLst/>
            <a:cxnLst/>
            <a:rect l="l" t="t" r="r" b="b"/>
            <a:pathLst>
              <a:path w="3512263" h="1281501">
                <a:moveTo>
                  <a:pt x="0" y="0"/>
                </a:moveTo>
                <a:lnTo>
                  <a:pt x="3512263" y="0"/>
                </a:lnTo>
                <a:lnTo>
                  <a:pt x="3512263" y="1281502"/>
                </a:lnTo>
                <a:lnTo>
                  <a:pt x="0" y="1281502"/>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690463" y="2298217"/>
            <a:ext cx="8825018" cy="2449733"/>
            <a:chOff x="0" y="0"/>
            <a:chExt cx="2836113" cy="787276"/>
          </a:xfrm>
        </p:grpSpPr>
        <p:sp>
          <p:nvSpPr>
            <p:cNvPr id="11" name="Freeform 11"/>
            <p:cNvSpPr/>
            <p:nvPr/>
          </p:nvSpPr>
          <p:spPr>
            <a:xfrm>
              <a:off x="0" y="0"/>
              <a:ext cx="2836113" cy="787275"/>
            </a:xfrm>
            <a:custGeom>
              <a:avLst/>
              <a:gdLst/>
              <a:ahLst/>
              <a:cxnLst/>
              <a:rect l="l" t="t" r="r" b="b"/>
              <a:pathLst>
                <a:path w="2836113" h="787275">
                  <a:moveTo>
                    <a:pt x="203200" y="0"/>
                  </a:moveTo>
                  <a:lnTo>
                    <a:pt x="2836113" y="0"/>
                  </a:lnTo>
                  <a:lnTo>
                    <a:pt x="2632913" y="787275"/>
                  </a:lnTo>
                  <a:lnTo>
                    <a:pt x="0" y="787275"/>
                  </a:lnTo>
                  <a:lnTo>
                    <a:pt x="203200" y="0"/>
                  </a:lnTo>
                  <a:close/>
                </a:path>
              </a:pathLst>
            </a:custGeom>
            <a:solidFill>
              <a:srgbClr val="DE79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101600" y="0"/>
              <a:ext cx="2632913" cy="787276"/>
            </a:xfrm>
            <a:prstGeom prst="rect">
              <a:avLst/>
            </a:prstGeom>
          </p:spPr>
          <p:txBody>
            <a:bodyPr lIns="33867" tIns="33867" rIns="33867" bIns="33867" rtlCol="0" anchor="ctr"/>
            <a:lstStyle/>
            <a:p>
              <a:pPr marL="0" marR="0" lvl="0" indent="0" algn="ctr" defTabSz="609630" rtl="0" eaLnBrk="1" fontAlgn="auto" latinLnBrk="0" hangingPunct="1">
                <a:lnSpc>
                  <a:spcPts val="165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p:cNvSpPr txBox="1"/>
          <p:nvPr/>
        </p:nvSpPr>
        <p:spPr>
          <a:xfrm>
            <a:off x="0" y="2588167"/>
            <a:ext cx="7404402" cy="1205458"/>
          </a:xfrm>
          <a:prstGeom prst="rect">
            <a:avLst/>
          </a:prstGeom>
        </p:spPr>
        <p:txBody>
          <a:bodyPr wrap="square" lIns="0" tIns="0" rIns="0" bIns="0" rtlCol="0" anchor="t">
            <a:spAutoFit/>
          </a:bodyPr>
          <a:lstStyle/>
          <a:p>
            <a:pPr marL="0" marR="0" lvl="0" indent="0" algn="r" defTabSz="609630" rtl="0" eaLnBrk="1" fontAlgn="auto" latinLnBrk="0" hangingPunct="1">
              <a:lnSpc>
                <a:spcPts val="4667"/>
              </a:lnSpc>
              <a:spcBef>
                <a:spcPts val="0"/>
              </a:spcBef>
              <a:spcAft>
                <a:spcPts val="0"/>
              </a:spcAft>
              <a:buClrTx/>
              <a:buSzTx/>
              <a:buFontTx/>
              <a:buNone/>
              <a:tabLst/>
              <a:defRPr/>
            </a:pPr>
            <a:r>
              <a:rPr kumimoji="0" lang="en-US" sz="4667" b="1" i="0" u="none" strike="noStrike" kern="1200" cap="none" spc="-196" normalizeH="0" baseline="0" noProof="0" dirty="0">
                <a:ln>
                  <a:noFill/>
                </a:ln>
                <a:solidFill>
                  <a:srgbClr val="FFFFFF"/>
                </a:solidFill>
                <a:effectLst/>
                <a:uLnTx/>
                <a:uFillTx/>
                <a:latin typeface="Arial Bold"/>
                <a:ea typeface="Arial Bold"/>
                <a:cs typeface="Arial Bold"/>
                <a:sym typeface="Arial Bold"/>
              </a:rPr>
              <a:t>Career Ambassador Program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2192000" cy="971550"/>
          </a:xfrm>
          <a:prstGeom prst="rect">
            <a:avLst/>
          </a:pr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0800000" flipV="1">
            <a:off x="-1805685" y="6628086"/>
            <a:ext cx="9338773" cy="2982858"/>
          </a:xfrm>
          <a:custGeom>
            <a:avLst/>
            <a:gdLst/>
            <a:ahLst/>
            <a:cxnLst/>
            <a:rect l="l" t="t" r="r" b="b"/>
            <a:pathLst>
              <a:path w="14008160" h="4474287">
                <a:moveTo>
                  <a:pt x="0" y="4474287"/>
                </a:moveTo>
                <a:lnTo>
                  <a:pt x="14008160" y="4474287"/>
                </a:lnTo>
                <a:lnTo>
                  <a:pt x="14008160" y="0"/>
                </a:lnTo>
                <a:lnTo>
                  <a:pt x="0" y="0"/>
                </a:lnTo>
                <a:lnTo>
                  <a:pt x="0" y="4474287"/>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142217" y="685800"/>
            <a:ext cx="8388397" cy="587365"/>
            <a:chOff x="0" y="0"/>
            <a:chExt cx="3313935" cy="232045"/>
          </a:xfrm>
        </p:grpSpPr>
        <p:sp>
          <p:nvSpPr>
            <p:cNvPr id="5" name="Freeform 5"/>
            <p:cNvSpPr/>
            <p:nvPr/>
          </p:nvSpPr>
          <p:spPr>
            <a:xfrm>
              <a:off x="0" y="0"/>
              <a:ext cx="3313935" cy="232045"/>
            </a:xfrm>
            <a:custGeom>
              <a:avLst/>
              <a:gdLst/>
              <a:ahLst/>
              <a:cxnLst/>
              <a:rect l="l" t="t" r="r" b="b"/>
              <a:pathLst>
                <a:path w="3313935" h="232045">
                  <a:moveTo>
                    <a:pt x="0" y="0"/>
                  </a:moveTo>
                  <a:lnTo>
                    <a:pt x="3313935" y="0"/>
                  </a:lnTo>
                  <a:lnTo>
                    <a:pt x="3313935" y="232045"/>
                  </a:lnTo>
                  <a:lnTo>
                    <a:pt x="0" y="232045"/>
                  </a:lnTo>
                  <a:close/>
                </a:path>
              </a:pathLst>
            </a:custGeom>
            <a:solidFill>
              <a:srgbClr val="DE79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313935" cy="27014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7952498" y="685800"/>
            <a:ext cx="587365" cy="58736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7B1D"/>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rot="5400000">
            <a:off x="10970249" y="-58390"/>
            <a:ext cx="706677" cy="82345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8639880" y="163716"/>
            <a:ext cx="1879801" cy="685873"/>
          </a:xfrm>
          <a:custGeom>
            <a:avLst/>
            <a:gdLst/>
            <a:ahLst/>
            <a:cxnLst/>
            <a:rect l="l" t="t" r="r" b="b"/>
            <a:pathLst>
              <a:path w="2819702" h="1028810">
                <a:moveTo>
                  <a:pt x="0" y="0"/>
                </a:moveTo>
                <a:lnTo>
                  <a:pt x="2819702" y="0"/>
                </a:lnTo>
                <a:lnTo>
                  <a:pt x="2819702" y="1028810"/>
                </a:lnTo>
                <a:lnTo>
                  <a:pt x="0" y="1028810"/>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496275" y="760690"/>
            <a:ext cx="7456223" cy="373885"/>
          </a:xfrm>
          <a:prstGeom prst="rect">
            <a:avLst/>
          </a:prstGeom>
        </p:spPr>
        <p:txBody>
          <a:bodyPr lIns="0" tIns="0" rIns="0" bIns="0" rtlCol="0" anchor="t">
            <a:spAutoFit/>
          </a:bodyPr>
          <a:lstStyle/>
          <a:p>
            <a:pPr marL="0" marR="0" lvl="0" indent="0" algn="l" defTabSz="609630" rtl="0" eaLnBrk="1" fontAlgn="auto" latinLnBrk="0" hangingPunct="1">
              <a:lnSpc>
                <a:spcPts val="3173"/>
              </a:lnSpc>
              <a:spcBef>
                <a:spcPts val="0"/>
              </a:spcBef>
              <a:spcAft>
                <a:spcPts val="0"/>
              </a:spcAft>
              <a:buClrTx/>
              <a:buSzTx/>
              <a:buFontTx/>
              <a:buNone/>
              <a:tabLst/>
              <a:defRPr/>
            </a:pPr>
            <a:r>
              <a:rPr kumimoji="0" lang="en-US" sz="2266" b="1" i="0" u="none" strike="noStrike" kern="1200" cap="none" spc="33" normalizeH="0" baseline="0" noProof="0">
                <a:ln>
                  <a:noFill/>
                </a:ln>
                <a:solidFill>
                  <a:srgbClr val="FFFFFF"/>
                </a:solidFill>
                <a:effectLst/>
                <a:uLnTx/>
                <a:uFillTx/>
                <a:latin typeface="Arial Bold"/>
                <a:ea typeface="Arial Bold"/>
                <a:cs typeface="Arial Bold"/>
                <a:sym typeface="Arial Bold"/>
              </a:rPr>
              <a:t>COMP ISP GRANT PROJECT</a:t>
            </a:r>
          </a:p>
        </p:txBody>
      </p:sp>
      <p:sp>
        <p:nvSpPr>
          <p:cNvPr id="13" name="TextBox 13"/>
          <p:cNvSpPr txBox="1"/>
          <p:nvPr/>
        </p:nvSpPr>
        <p:spPr>
          <a:xfrm>
            <a:off x="496274" y="1905139"/>
            <a:ext cx="10906294" cy="3988656"/>
          </a:xfrm>
          <a:prstGeom prst="rect">
            <a:avLst/>
          </a:prstGeom>
        </p:spPr>
        <p:txBody>
          <a:bodyPr wrap="square" lIns="0" tIns="0" rIns="0" bIns="0" rtlCol="0" anchor="t">
            <a:spAutoFit/>
          </a:bodyPr>
          <a:lstStyle/>
          <a:p>
            <a:pPr marL="459763" marR="0" lvl="1" indent="-229881" algn="l" defTabSz="609630" rtl="0" eaLnBrk="1" fontAlgn="auto" latinLnBrk="0" hangingPunct="1">
              <a:lnSpc>
                <a:spcPts val="3495"/>
              </a:lnSpc>
              <a:spcBef>
                <a:spcPts val="0"/>
              </a:spcBef>
              <a:spcAft>
                <a:spcPts val="0"/>
              </a:spcAft>
              <a:buClrTx/>
              <a:buSzTx/>
              <a:buFont typeface="Arial"/>
              <a:buChar char="•"/>
              <a:tabLst/>
              <a:defRPr/>
            </a:pPr>
            <a:r>
              <a:rPr kumimoji="0" lang="en-US" sz="2100" b="1" i="0" u="none" strike="noStrike" kern="1200" cap="none" spc="0" normalizeH="0" baseline="0" noProof="0" dirty="0">
                <a:ln>
                  <a:noFill/>
                </a:ln>
                <a:solidFill>
                  <a:srgbClr val="000000"/>
                </a:solidFill>
                <a:effectLst/>
                <a:uLnTx/>
                <a:uFillTx/>
                <a:latin typeface="Arial Bold"/>
                <a:ea typeface="Arial Bold"/>
                <a:cs typeface="Arial Bold"/>
                <a:sym typeface="Arial Bold"/>
              </a:rPr>
              <a:t>Ohio Manufacturing Career Ambassador Program Pilot</a:t>
            </a:r>
            <a:endParaRPr kumimoji="0" lang="en-US" sz="2100" b="0" i="0" u="none" strike="noStrike" kern="1200" cap="none" spc="0" normalizeH="0" baseline="0" noProof="0" dirty="0">
              <a:ln>
                <a:noFill/>
              </a:ln>
              <a:solidFill>
                <a:prstClr val="black"/>
              </a:solidFill>
              <a:effectLst/>
              <a:uLnTx/>
              <a:uFillTx/>
              <a:latin typeface="Calibri"/>
              <a:ea typeface="+mn-ea"/>
              <a:cs typeface="+mn-cs"/>
            </a:endParaRPr>
          </a:p>
          <a:p>
            <a:pPr marL="919949" marR="0" lvl="2" indent="-306509" algn="l" defTabSz="609630" rtl="0" eaLnBrk="1" fontAlgn="auto" latinLnBrk="0" hangingPunct="1">
              <a:lnSpc>
                <a:spcPts val="3495"/>
              </a:lnSpc>
              <a:spcBef>
                <a:spcPts val="0"/>
              </a:spcBef>
              <a:spcAft>
                <a:spcPts val="0"/>
              </a:spcAft>
              <a:buClrTx/>
              <a:buSzTx/>
              <a:buFont typeface="Arial"/>
              <a:buChar char="⚬"/>
              <a:tabLst/>
              <a:defRPr/>
            </a:pPr>
            <a:r>
              <a:rPr kumimoji="0" lang="en-US" sz="2100" b="0" i="0" u="none" strike="noStrike" kern="1200" cap="none" spc="0" normalizeH="0" baseline="0" noProof="0" dirty="0">
                <a:ln>
                  <a:noFill/>
                </a:ln>
                <a:solidFill>
                  <a:srgbClr val="000000"/>
                </a:solidFill>
                <a:effectLst/>
                <a:uLnTx/>
                <a:uFillTx/>
                <a:latin typeface="Arial"/>
                <a:ea typeface="Arial"/>
                <a:cs typeface="Arial"/>
                <a:sym typeface="Arial"/>
              </a:rPr>
              <a:t>Recruit and Train 20 manufacturer ambassadors</a:t>
            </a:r>
            <a:endParaRPr kumimoji="0" lang="en-US" sz="2100" b="0" i="0" u="none" strike="noStrike" kern="1200" cap="none" spc="0" normalizeH="0" baseline="0" noProof="0" dirty="0">
              <a:ln>
                <a:noFill/>
              </a:ln>
              <a:solidFill>
                <a:srgbClr val="000000"/>
              </a:solidFill>
              <a:effectLst/>
              <a:uLnTx/>
              <a:uFillTx/>
              <a:latin typeface="Arial"/>
              <a:ea typeface="Arial"/>
              <a:cs typeface="Arial"/>
            </a:endParaRPr>
          </a:p>
          <a:p>
            <a:pPr marL="919949" marR="0" lvl="2" indent="-306509" algn="l" defTabSz="609630" rtl="0" eaLnBrk="1" fontAlgn="auto" latinLnBrk="0" hangingPunct="1">
              <a:lnSpc>
                <a:spcPts val="3495"/>
              </a:lnSpc>
              <a:spcBef>
                <a:spcPts val="0"/>
              </a:spcBef>
              <a:spcAft>
                <a:spcPts val="0"/>
              </a:spcAft>
              <a:buClrTx/>
              <a:buSzTx/>
              <a:buFont typeface="Arial"/>
              <a:buChar char="⚬"/>
              <a:tabLst/>
              <a:defRPr/>
            </a:pPr>
            <a:r>
              <a:rPr kumimoji="0" lang="en-US" sz="2100" b="0" i="0" u="none" strike="noStrike" kern="1200" cap="none" spc="0" normalizeH="0" baseline="0" noProof="0" dirty="0">
                <a:ln>
                  <a:noFill/>
                </a:ln>
                <a:solidFill>
                  <a:srgbClr val="000000"/>
                </a:solidFill>
                <a:effectLst/>
                <a:uLnTx/>
                <a:uFillTx/>
                <a:latin typeface="Arial"/>
                <a:ea typeface="Arial"/>
                <a:cs typeface="Arial"/>
                <a:sym typeface="Arial"/>
              </a:rPr>
              <a:t>Conduct 30 outreach events</a:t>
            </a:r>
            <a:endParaRPr kumimoji="0" lang="en-US" sz="2100" b="0" i="0" u="none" strike="noStrike" kern="1200" cap="none" spc="0" normalizeH="0" baseline="0" noProof="0" dirty="0">
              <a:ln>
                <a:noFill/>
              </a:ln>
              <a:solidFill>
                <a:srgbClr val="000000"/>
              </a:solidFill>
              <a:effectLst/>
              <a:uLnTx/>
              <a:uFillTx/>
              <a:latin typeface="Arial"/>
              <a:ea typeface="Arial"/>
              <a:cs typeface="Arial"/>
            </a:endParaRPr>
          </a:p>
          <a:p>
            <a:pPr marL="919949" marR="0" lvl="2" indent="-306509" algn="l" defTabSz="609630" rtl="0" eaLnBrk="1" fontAlgn="auto" latinLnBrk="0" hangingPunct="1">
              <a:lnSpc>
                <a:spcPts val="3495"/>
              </a:lnSpc>
              <a:spcBef>
                <a:spcPts val="0"/>
              </a:spcBef>
              <a:spcAft>
                <a:spcPts val="0"/>
              </a:spcAft>
              <a:buClrTx/>
              <a:buSzTx/>
              <a:buFont typeface="Arial"/>
              <a:buChar char="⚬"/>
              <a:tabLst/>
              <a:defRPr/>
            </a:pPr>
            <a:r>
              <a:rPr kumimoji="0" lang="en-US" sz="2100" b="0" i="0" u="none" strike="noStrike" kern="1200" cap="none" spc="0" normalizeH="0" baseline="0" noProof="0" dirty="0">
                <a:ln>
                  <a:noFill/>
                </a:ln>
                <a:solidFill>
                  <a:srgbClr val="000000"/>
                </a:solidFill>
                <a:effectLst/>
                <a:uLnTx/>
                <a:uFillTx/>
                <a:latin typeface="Arial"/>
                <a:ea typeface="Arial"/>
                <a:cs typeface="Arial"/>
                <a:sym typeface="Arial"/>
              </a:rPr>
              <a:t>Engage with 1,000+ students and community members</a:t>
            </a:r>
          </a:p>
          <a:p>
            <a:pPr marL="919949" marR="0" lvl="2" indent="-306509" algn="l" defTabSz="609630" rtl="0" eaLnBrk="1" fontAlgn="auto" latinLnBrk="0" hangingPunct="1">
              <a:lnSpc>
                <a:spcPts val="3495"/>
              </a:lnSpc>
              <a:spcBef>
                <a:spcPts val="0"/>
              </a:spcBef>
              <a:spcAft>
                <a:spcPts val="0"/>
              </a:spcAft>
              <a:buClrTx/>
              <a:buSzTx/>
              <a:buFont typeface="Arial"/>
              <a:buChar char="⚬"/>
              <a:tabLst/>
              <a:defRPr/>
            </a:pPr>
            <a:endParaRPr kumimoji="0" lang="en-US" sz="2100" b="0" i="0" u="none" strike="noStrike" kern="1200" cap="none" spc="0" normalizeH="0" baseline="0" noProof="0" dirty="0">
              <a:ln>
                <a:noFill/>
              </a:ln>
              <a:solidFill>
                <a:srgbClr val="000000"/>
              </a:solidFill>
              <a:effectLst/>
              <a:uLnTx/>
              <a:uFillTx/>
              <a:latin typeface="Arial"/>
              <a:ea typeface="Arial"/>
              <a:cs typeface="Arial"/>
              <a:sym typeface="Arial"/>
            </a:endParaRPr>
          </a:p>
          <a:p>
            <a:pPr marL="459763" marR="0" lvl="1" indent="-229881" algn="l" defTabSz="609630" rtl="0" eaLnBrk="1" fontAlgn="auto" latinLnBrk="0" hangingPunct="1">
              <a:lnSpc>
                <a:spcPts val="3495"/>
              </a:lnSpc>
              <a:spcBef>
                <a:spcPts val="0"/>
              </a:spcBef>
              <a:spcAft>
                <a:spcPts val="0"/>
              </a:spcAft>
              <a:buClrTx/>
              <a:buSzTx/>
              <a:buFont typeface="Arial"/>
              <a:buChar char="•"/>
              <a:tabLst/>
              <a:defRPr/>
            </a:pPr>
            <a:r>
              <a:rPr kumimoji="0" lang="en-US" sz="2100" b="1" i="0" u="none" strike="noStrike" kern="1200" cap="none" spc="0" normalizeH="0" baseline="0" noProof="0" dirty="0">
                <a:ln>
                  <a:noFill/>
                </a:ln>
                <a:solidFill>
                  <a:srgbClr val="000000"/>
                </a:solidFill>
                <a:effectLst/>
                <a:uLnTx/>
                <a:uFillTx/>
                <a:latin typeface="Arial Bold"/>
                <a:ea typeface="Arial Bold"/>
                <a:cs typeface="Arial Bold"/>
                <a:sym typeface="Arial Bold"/>
              </a:rPr>
              <a:t>COSI Roadshow Pilot</a:t>
            </a:r>
            <a:r>
              <a:rPr kumimoji="0" lang="en-US" sz="2100" b="1" i="0" u="none" strike="noStrike" kern="1200" cap="none" spc="0" normalizeH="0" baseline="0" noProof="0" dirty="0">
                <a:ln>
                  <a:noFill/>
                </a:ln>
                <a:solidFill>
                  <a:prstClr val="black"/>
                </a:solidFill>
                <a:effectLst/>
                <a:uLnTx/>
                <a:uFillTx/>
                <a:latin typeface="Calibri"/>
                <a:ea typeface="+mn-ea"/>
                <a:cs typeface="+mn-cs"/>
                <a:sym typeface="Arial Bold"/>
              </a:rPr>
              <a:t> - </a:t>
            </a:r>
            <a:r>
              <a:rPr kumimoji="0" lang="en-US" sz="2131" b="0" i="0" u="none" strike="noStrike" kern="1200" cap="none" spc="0" normalizeH="0" baseline="0" noProof="0" dirty="0">
                <a:ln>
                  <a:noFill/>
                </a:ln>
                <a:solidFill>
                  <a:srgbClr val="000000"/>
                </a:solidFill>
                <a:effectLst/>
                <a:uLnTx/>
                <a:uFillTx/>
                <a:latin typeface="Arial"/>
                <a:ea typeface="Arial"/>
                <a:cs typeface="Arial"/>
                <a:sym typeface="Arial"/>
              </a:rPr>
              <a:t>immersive experience for kids with manufacturing and STEM </a:t>
            </a:r>
          </a:p>
          <a:p>
            <a:pPr marL="920193" marR="0" lvl="2" indent="-306731" algn="l" defTabSz="609630" rtl="0" eaLnBrk="1" fontAlgn="auto" latinLnBrk="0" hangingPunct="1">
              <a:lnSpc>
                <a:spcPts val="3495"/>
              </a:lnSpc>
              <a:spcBef>
                <a:spcPts val="0"/>
              </a:spcBef>
              <a:spcAft>
                <a:spcPts val="0"/>
              </a:spcAft>
              <a:buClrTx/>
              <a:buSzTx/>
              <a:buFont typeface="Arial"/>
              <a:buChar char="⚬"/>
              <a:tabLst/>
              <a:defRPr/>
            </a:pPr>
            <a:r>
              <a:rPr kumimoji="0" lang="en-US" sz="2131" b="0" i="0" u="none" strike="noStrike" kern="1200" cap="none" spc="0" normalizeH="0" baseline="0" noProof="0" dirty="0">
                <a:ln>
                  <a:noFill/>
                </a:ln>
                <a:solidFill>
                  <a:srgbClr val="000000"/>
                </a:solidFill>
                <a:effectLst/>
                <a:uLnTx/>
                <a:uFillTx/>
                <a:latin typeface="Arial"/>
                <a:ea typeface="Arial"/>
                <a:cs typeface="Arial"/>
                <a:sym typeface="Arial"/>
              </a:rPr>
              <a:t>Structured around the Ohio Manufacturing Competency Model</a:t>
            </a:r>
          </a:p>
          <a:p>
            <a:pPr marL="920193" marR="0" lvl="2" indent="-306731" algn="l" defTabSz="609630" rtl="0" eaLnBrk="1" fontAlgn="auto" latinLnBrk="0" hangingPunct="1">
              <a:lnSpc>
                <a:spcPts val="3495"/>
              </a:lnSpc>
              <a:spcBef>
                <a:spcPts val="0"/>
              </a:spcBef>
              <a:spcAft>
                <a:spcPts val="0"/>
              </a:spcAft>
              <a:buClrTx/>
              <a:buSzTx/>
              <a:buFont typeface="Arial"/>
              <a:buChar char="⚬"/>
              <a:tabLst/>
              <a:defRPr/>
            </a:pPr>
            <a:r>
              <a:rPr kumimoji="0" lang="en-US" sz="2131" b="0" i="0" u="none" strike="noStrike" kern="1200" cap="none" spc="0" normalizeH="0" baseline="0" noProof="0" dirty="0">
                <a:ln>
                  <a:noFill/>
                </a:ln>
                <a:solidFill>
                  <a:srgbClr val="000000"/>
                </a:solidFill>
                <a:effectLst/>
                <a:uLnTx/>
                <a:uFillTx/>
                <a:latin typeface="Arial"/>
                <a:ea typeface="Arial"/>
                <a:cs typeface="Arial"/>
                <a:sym typeface="Arial"/>
              </a:rPr>
              <a:t>Launches in Summer 2025</a:t>
            </a:r>
          </a:p>
          <a:p>
            <a:pPr marL="919949" marR="0" lvl="2" indent="-306509" algn="l" defTabSz="609630" rtl="0" eaLnBrk="1" fontAlgn="auto" latinLnBrk="0" hangingPunct="1">
              <a:lnSpc>
                <a:spcPts val="3495"/>
              </a:lnSpc>
              <a:spcBef>
                <a:spcPts val="0"/>
              </a:spcBef>
              <a:spcAft>
                <a:spcPts val="0"/>
              </a:spcAft>
              <a:buClrTx/>
              <a:buSzTx/>
              <a:buFont typeface="Arial"/>
              <a:buChar char="⚬"/>
              <a:tabLst/>
              <a:defRPr/>
            </a:pPr>
            <a:endParaRPr kumimoji="0" lang="en-US" sz="2100" b="0" i="0" u="none" strike="noStrike" kern="1200" cap="none" spc="0" normalizeH="0" baseline="0" noProof="0" dirty="0">
              <a:ln>
                <a:noFill/>
              </a:ln>
              <a:solidFill>
                <a:srgbClr val="000000"/>
              </a:solidFill>
              <a:effectLst/>
              <a:uLnTx/>
              <a:uFillTx/>
              <a:latin typeface="Arial"/>
              <a:ea typeface="Arial"/>
              <a:cs typeface="Arial"/>
            </a:endParaRPr>
          </a:p>
        </p:txBody>
      </p:sp>
      <p:pic>
        <p:nvPicPr>
          <p:cNvPr id="14" name="Picture 13">
            <a:extLst>
              <a:ext uri="{FF2B5EF4-FFF2-40B4-BE49-F238E27FC236}">
                <a16:creationId xmlns:a16="http://schemas.microsoft.com/office/drawing/2014/main" id="{752A5311-E73D-B040-FF97-741D856A08B4}"/>
              </a:ext>
            </a:extLst>
          </p:cNvPr>
          <p:cNvPicPr>
            <a:picLocks noChangeAspect="1"/>
          </p:cNvPicPr>
          <p:nvPr/>
        </p:nvPicPr>
        <p:blipFill>
          <a:blip r:embed="rId7"/>
          <a:stretch>
            <a:fillRect/>
          </a:stretch>
        </p:blipFill>
        <p:spPr>
          <a:xfrm>
            <a:off x="9218072" y="4510703"/>
            <a:ext cx="2603218" cy="231668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E791C"/>
        </a:solidFill>
        <a:effectLst/>
      </p:bgPr>
    </p:bg>
    <p:spTree>
      <p:nvGrpSpPr>
        <p:cNvPr id="1" name="">
          <a:extLst>
            <a:ext uri="{FF2B5EF4-FFF2-40B4-BE49-F238E27FC236}">
              <a16:creationId xmlns:a16="http://schemas.microsoft.com/office/drawing/2014/main" id="{AE184C0B-BE56-E2C9-807E-5EFFF8031AC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A9E1764-605A-4AC5-5A7B-022734E4980E}"/>
              </a:ext>
            </a:extLst>
          </p:cNvPr>
          <p:cNvGrpSpPr/>
          <p:nvPr/>
        </p:nvGrpSpPr>
        <p:grpSpPr>
          <a:xfrm rot="-10800000">
            <a:off x="-1658943" y="-204115"/>
            <a:ext cx="7124469" cy="7278932"/>
            <a:chOff x="0" y="0"/>
            <a:chExt cx="878585" cy="897633"/>
          </a:xfrm>
        </p:grpSpPr>
        <p:sp>
          <p:nvSpPr>
            <p:cNvPr id="3" name="Freeform 3">
              <a:extLst>
                <a:ext uri="{FF2B5EF4-FFF2-40B4-BE49-F238E27FC236}">
                  <a16:creationId xmlns:a16="http://schemas.microsoft.com/office/drawing/2014/main" id="{2EED6749-3413-EB07-304E-5BDC1BA07A5C}"/>
                </a:ext>
              </a:extLst>
            </p:cNvPr>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2721706B-CD3B-D7FB-00B4-69B9746DAFB6}"/>
                </a:ext>
              </a:extLst>
            </p:cNvPr>
            <p:cNvSpPr txBox="1"/>
            <p:nvPr/>
          </p:nvSpPr>
          <p:spPr>
            <a:xfrm>
              <a:off x="114300" y="-38100"/>
              <a:ext cx="649985" cy="93573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a:extLst>
              <a:ext uri="{FF2B5EF4-FFF2-40B4-BE49-F238E27FC236}">
                <a16:creationId xmlns:a16="http://schemas.microsoft.com/office/drawing/2014/main" id="{4770726F-5EAD-449F-97AA-99AEB52916B2}"/>
              </a:ext>
            </a:extLst>
          </p:cNvPr>
          <p:cNvSpPr/>
          <p:nvPr/>
        </p:nvSpPr>
        <p:spPr>
          <a:xfrm rot="3606691">
            <a:off x="2686571" y="1588685"/>
            <a:ext cx="4198123" cy="0"/>
          </a:xfrm>
          <a:prstGeom prst="line">
            <a:avLst/>
          </a:prstGeom>
          <a:ln w="161925" cap="flat">
            <a:solidFill>
              <a:srgbClr val="FFFFF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a:extLst>
              <a:ext uri="{FF2B5EF4-FFF2-40B4-BE49-F238E27FC236}">
                <a16:creationId xmlns:a16="http://schemas.microsoft.com/office/drawing/2014/main" id="{3DD75814-05C7-C312-4AF3-8054376AA141}"/>
              </a:ext>
            </a:extLst>
          </p:cNvPr>
          <p:cNvSpPr/>
          <p:nvPr/>
        </p:nvSpPr>
        <p:spPr>
          <a:xfrm rot="7201140">
            <a:off x="2682489" y="5176083"/>
            <a:ext cx="4198123" cy="0"/>
          </a:xfrm>
          <a:prstGeom prst="line">
            <a:avLst/>
          </a:prstGeom>
          <a:ln w="161925" cap="flat">
            <a:solidFill>
              <a:srgbClr val="FFFFF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C34A1EC-4F92-5915-F6B7-D83582F4E9B3}"/>
              </a:ext>
            </a:extLst>
          </p:cNvPr>
          <p:cNvGrpSpPr/>
          <p:nvPr/>
        </p:nvGrpSpPr>
        <p:grpSpPr>
          <a:xfrm>
            <a:off x="8025851" y="6220"/>
            <a:ext cx="2928971" cy="559485"/>
            <a:chOff x="0" y="0"/>
            <a:chExt cx="1157124" cy="221031"/>
          </a:xfrm>
        </p:grpSpPr>
        <p:sp>
          <p:nvSpPr>
            <p:cNvPr id="8" name="Freeform 8">
              <a:extLst>
                <a:ext uri="{FF2B5EF4-FFF2-40B4-BE49-F238E27FC236}">
                  <a16:creationId xmlns:a16="http://schemas.microsoft.com/office/drawing/2014/main" id="{6B12DEC7-E450-FE1C-D88A-B2D466E4DEA6}"/>
                </a:ext>
              </a:extLst>
            </p:cNvPr>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A25D6D55-FBDB-0E9C-EACA-FFAFF00CB38C}"/>
                </a:ext>
              </a:extLst>
            </p:cNvPr>
            <p:cNvSpPr txBox="1"/>
            <p:nvPr/>
          </p:nvSpPr>
          <p:spPr>
            <a:xfrm>
              <a:off x="101600" y="-38100"/>
              <a:ext cx="953924"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38518FD4-49E6-BE62-1572-19D59E73CFBD}"/>
              </a:ext>
            </a:extLst>
          </p:cNvPr>
          <p:cNvGrpSpPr/>
          <p:nvPr/>
        </p:nvGrpSpPr>
        <p:grpSpPr>
          <a:xfrm>
            <a:off x="8025851" y="6304734"/>
            <a:ext cx="2928971" cy="559485"/>
            <a:chOff x="0" y="0"/>
            <a:chExt cx="1157124" cy="221031"/>
          </a:xfrm>
        </p:grpSpPr>
        <p:sp>
          <p:nvSpPr>
            <p:cNvPr id="11" name="Freeform 11">
              <a:extLst>
                <a:ext uri="{FF2B5EF4-FFF2-40B4-BE49-F238E27FC236}">
                  <a16:creationId xmlns:a16="http://schemas.microsoft.com/office/drawing/2014/main" id="{E8BE8464-CA8D-2440-7A11-3779823DDC1C}"/>
                </a:ext>
              </a:extLst>
            </p:cNvPr>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95CACFFF-96A5-3822-8ECB-F8C7361CF95F}"/>
                </a:ext>
              </a:extLst>
            </p:cNvPr>
            <p:cNvSpPr txBox="1"/>
            <p:nvPr/>
          </p:nvSpPr>
          <p:spPr>
            <a:xfrm>
              <a:off x="101600" y="-38100"/>
              <a:ext cx="953924"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FB0DEFDE-A615-43AE-3B0F-2D886A175FA4}"/>
              </a:ext>
            </a:extLst>
          </p:cNvPr>
          <p:cNvGrpSpPr/>
          <p:nvPr/>
        </p:nvGrpSpPr>
        <p:grpSpPr>
          <a:xfrm>
            <a:off x="10370635" y="-120096"/>
            <a:ext cx="1776281" cy="812115"/>
            <a:chOff x="0" y="0"/>
            <a:chExt cx="483446" cy="221031"/>
          </a:xfrm>
        </p:grpSpPr>
        <p:sp>
          <p:nvSpPr>
            <p:cNvPr id="14" name="Freeform 14">
              <a:extLst>
                <a:ext uri="{FF2B5EF4-FFF2-40B4-BE49-F238E27FC236}">
                  <a16:creationId xmlns:a16="http://schemas.microsoft.com/office/drawing/2014/main" id="{B85511D5-9963-AF4E-57C7-0B276EFC28CC}"/>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8B0F0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3EAF7DD4-22A6-64CA-C2CA-8320DD4FF22F}"/>
                </a:ext>
              </a:extLst>
            </p:cNvPr>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a16="http://schemas.microsoft.com/office/drawing/2014/main" id="{CB7D55BE-1D24-AFFA-D0DA-6FF1B97322D4}"/>
              </a:ext>
            </a:extLst>
          </p:cNvPr>
          <p:cNvGrpSpPr/>
          <p:nvPr/>
        </p:nvGrpSpPr>
        <p:grpSpPr>
          <a:xfrm>
            <a:off x="10370635" y="6178419"/>
            <a:ext cx="1776281" cy="812115"/>
            <a:chOff x="0" y="0"/>
            <a:chExt cx="483446" cy="221031"/>
          </a:xfrm>
        </p:grpSpPr>
        <p:sp>
          <p:nvSpPr>
            <p:cNvPr id="17" name="Freeform 17">
              <a:extLst>
                <a:ext uri="{FF2B5EF4-FFF2-40B4-BE49-F238E27FC236}">
                  <a16:creationId xmlns:a16="http://schemas.microsoft.com/office/drawing/2014/main" id="{F1FFC354-0C32-B8ED-5A26-EE58D6990029}"/>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8B0F0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a:extLst>
                <a:ext uri="{FF2B5EF4-FFF2-40B4-BE49-F238E27FC236}">
                  <a16:creationId xmlns:a16="http://schemas.microsoft.com/office/drawing/2014/main" id="{33F35F6B-7520-DB72-F637-D39DE2431FDE}"/>
                </a:ext>
              </a:extLst>
            </p:cNvPr>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491DBFBA-805C-0236-5403-82E841421644}"/>
              </a:ext>
            </a:extLst>
          </p:cNvPr>
          <p:cNvGrpSpPr/>
          <p:nvPr/>
        </p:nvGrpSpPr>
        <p:grpSpPr>
          <a:xfrm>
            <a:off x="11444242" y="-120096"/>
            <a:ext cx="1776281" cy="812115"/>
            <a:chOff x="0" y="0"/>
            <a:chExt cx="483446" cy="221031"/>
          </a:xfrm>
        </p:grpSpPr>
        <p:sp>
          <p:nvSpPr>
            <p:cNvPr id="20" name="Freeform 20">
              <a:extLst>
                <a:ext uri="{FF2B5EF4-FFF2-40B4-BE49-F238E27FC236}">
                  <a16:creationId xmlns:a16="http://schemas.microsoft.com/office/drawing/2014/main" id="{E013046C-C658-DF97-B585-20AA56CABC27}"/>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a:extLst>
                <a:ext uri="{FF2B5EF4-FFF2-40B4-BE49-F238E27FC236}">
                  <a16:creationId xmlns:a16="http://schemas.microsoft.com/office/drawing/2014/main" id="{5507C61F-35F2-1189-1D5B-C4B68AA41F69}"/>
                </a:ext>
              </a:extLst>
            </p:cNvPr>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57B10143-6460-DAA1-6120-063E355F8A89}"/>
              </a:ext>
            </a:extLst>
          </p:cNvPr>
          <p:cNvGrpSpPr/>
          <p:nvPr/>
        </p:nvGrpSpPr>
        <p:grpSpPr>
          <a:xfrm>
            <a:off x="11444242" y="6178419"/>
            <a:ext cx="1776281" cy="812115"/>
            <a:chOff x="0" y="0"/>
            <a:chExt cx="483446" cy="221031"/>
          </a:xfrm>
        </p:grpSpPr>
        <p:sp>
          <p:nvSpPr>
            <p:cNvPr id="23" name="Freeform 23">
              <a:extLst>
                <a:ext uri="{FF2B5EF4-FFF2-40B4-BE49-F238E27FC236}">
                  <a16:creationId xmlns:a16="http://schemas.microsoft.com/office/drawing/2014/main" id="{CA078690-33CE-E427-E42C-4AA71E5C1892}"/>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a:extLst>
                <a:ext uri="{FF2B5EF4-FFF2-40B4-BE49-F238E27FC236}">
                  <a16:creationId xmlns:a16="http://schemas.microsoft.com/office/drawing/2014/main" id="{6877046B-D178-9F00-5F34-1F73F71000BF}"/>
                </a:ext>
              </a:extLst>
            </p:cNvPr>
            <p:cNvSpPr txBox="1"/>
            <p:nvPr/>
          </p:nvSpPr>
          <p:spPr>
            <a:xfrm>
              <a:off x="101600" y="-38100"/>
              <a:ext cx="280246" cy="2591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a:extLst>
              <a:ext uri="{FF2B5EF4-FFF2-40B4-BE49-F238E27FC236}">
                <a16:creationId xmlns:a16="http://schemas.microsoft.com/office/drawing/2014/main" id="{37BFE6AF-C05C-574F-F0E8-B9DE894AB5C1}"/>
              </a:ext>
            </a:extLst>
          </p:cNvPr>
          <p:cNvSpPr/>
          <p:nvPr/>
        </p:nvSpPr>
        <p:spPr>
          <a:xfrm rot="-10800000" flipH="1">
            <a:off x="-3158896" y="6610743"/>
            <a:ext cx="13210030" cy="4219359"/>
          </a:xfrm>
          <a:custGeom>
            <a:avLst/>
            <a:gdLst/>
            <a:ahLst/>
            <a:cxnLst/>
            <a:rect l="l" t="t" r="r" b="b"/>
            <a:pathLst>
              <a:path w="19815045" h="6329039">
                <a:moveTo>
                  <a:pt x="19815045" y="0"/>
                </a:moveTo>
                <a:lnTo>
                  <a:pt x="0" y="0"/>
                </a:lnTo>
                <a:lnTo>
                  <a:pt x="0" y="6329039"/>
                </a:lnTo>
                <a:lnTo>
                  <a:pt x="19815045" y="6329039"/>
                </a:lnTo>
                <a:lnTo>
                  <a:pt x="19815045"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a:extLst>
              <a:ext uri="{FF2B5EF4-FFF2-40B4-BE49-F238E27FC236}">
                <a16:creationId xmlns:a16="http://schemas.microsoft.com/office/drawing/2014/main" id="{C3ABCB32-8FBA-1F5C-AF53-72DBA327BE8F}"/>
              </a:ext>
            </a:extLst>
          </p:cNvPr>
          <p:cNvSpPr txBox="1"/>
          <p:nvPr/>
        </p:nvSpPr>
        <p:spPr>
          <a:xfrm>
            <a:off x="6319475" y="2041186"/>
            <a:ext cx="5270747" cy="2718693"/>
          </a:xfrm>
          <a:prstGeom prst="rect">
            <a:avLst/>
          </a:prstGeom>
        </p:spPr>
        <p:txBody>
          <a:bodyPr wrap="square" lIns="0" tIns="0" rIns="0" bIns="0" rtlCol="0" anchor="t">
            <a:spAutoFit/>
          </a:bodyPr>
          <a:lstStyle/>
          <a:p>
            <a:pPr marL="0" marR="0" lvl="0" indent="0" algn="l" defTabSz="609630" rtl="0" eaLnBrk="1" fontAlgn="auto" latinLnBrk="0" hangingPunct="1">
              <a:lnSpc>
                <a:spcPts val="5334"/>
              </a:lnSpc>
              <a:spcBef>
                <a:spcPts val="0"/>
              </a:spcBef>
              <a:spcAft>
                <a:spcPts val="0"/>
              </a:spcAft>
              <a:buClrTx/>
              <a:buSzTx/>
              <a:buFontTx/>
              <a:buNone/>
              <a:tabLst/>
              <a:defRPr/>
            </a:pPr>
            <a:r>
              <a:rPr kumimoji="0" lang="en-US" sz="5334" b="1" i="0" u="none" strike="noStrike" kern="1200" cap="none" spc="-128" normalizeH="0" baseline="0" noProof="0" dirty="0">
                <a:ln>
                  <a:noFill/>
                </a:ln>
                <a:solidFill>
                  <a:srgbClr val="FFFFFF"/>
                </a:solidFill>
                <a:effectLst/>
                <a:uLnTx/>
                <a:uFillTx/>
                <a:latin typeface="Arial Bold"/>
                <a:ea typeface="Arial Bold"/>
                <a:cs typeface="Arial Bold"/>
                <a:sym typeface="Arial Bold"/>
              </a:rPr>
              <a:t>Align and Scale Manufacturing Education and Training</a:t>
            </a:r>
          </a:p>
        </p:txBody>
      </p:sp>
      <p:sp>
        <p:nvSpPr>
          <p:cNvPr id="27" name="TextBox 27">
            <a:extLst>
              <a:ext uri="{FF2B5EF4-FFF2-40B4-BE49-F238E27FC236}">
                <a16:creationId xmlns:a16="http://schemas.microsoft.com/office/drawing/2014/main" id="{DB8449AE-0977-F9DE-DAAC-EB860BFD2DC6}"/>
              </a:ext>
            </a:extLst>
          </p:cNvPr>
          <p:cNvSpPr txBox="1"/>
          <p:nvPr/>
        </p:nvSpPr>
        <p:spPr>
          <a:xfrm>
            <a:off x="869010" y="3139626"/>
            <a:ext cx="3384801" cy="578748"/>
          </a:xfrm>
          <a:prstGeom prst="rect">
            <a:avLst/>
          </a:prstGeom>
        </p:spPr>
        <p:txBody>
          <a:bodyPr lIns="0" tIns="0" rIns="0" bIns="0" rtlCol="0" anchor="t">
            <a:spAutoFit/>
          </a:bodyPr>
          <a:lstStyle/>
          <a:p>
            <a:pPr marL="0" marR="0" lvl="0" indent="0" algn="r" defTabSz="609630" rtl="0" eaLnBrk="1" fontAlgn="auto" latinLnBrk="0" hangingPunct="1">
              <a:lnSpc>
                <a:spcPts val="4450"/>
              </a:lnSpc>
              <a:spcBef>
                <a:spcPts val="0"/>
              </a:spcBef>
              <a:spcAft>
                <a:spcPts val="0"/>
              </a:spcAft>
              <a:buClrTx/>
              <a:buSzTx/>
              <a:buFontTx/>
              <a:buNone/>
              <a:tabLst/>
              <a:defRPr/>
            </a:pPr>
            <a:r>
              <a:rPr kumimoji="0" lang="en-US" sz="5000" b="1" i="0" u="none" strike="noStrike" kern="1200" cap="none" spc="-120" normalizeH="0" baseline="0" noProof="0" dirty="0">
                <a:ln>
                  <a:noFill/>
                </a:ln>
                <a:solidFill>
                  <a:srgbClr val="000000"/>
                </a:solidFill>
                <a:effectLst/>
                <a:uLnTx/>
                <a:uFillTx/>
                <a:latin typeface="Arial Bold"/>
                <a:ea typeface="Arial Bold"/>
                <a:cs typeface="Arial Bold"/>
                <a:sym typeface="Arial Bold"/>
              </a:rPr>
              <a:t>Pillar 4</a:t>
            </a:r>
          </a:p>
        </p:txBody>
      </p:sp>
      <p:sp>
        <p:nvSpPr>
          <p:cNvPr id="30" name="Freeform 30">
            <a:extLst>
              <a:ext uri="{FF2B5EF4-FFF2-40B4-BE49-F238E27FC236}">
                <a16:creationId xmlns:a16="http://schemas.microsoft.com/office/drawing/2014/main" id="{A0C8CE37-1167-BC2D-E00D-ED5E956CDD7B}"/>
              </a:ext>
            </a:extLst>
          </p:cNvPr>
          <p:cNvSpPr/>
          <p:nvPr/>
        </p:nvSpPr>
        <p:spPr>
          <a:xfrm>
            <a:off x="732537" y="5605794"/>
            <a:ext cx="2341509" cy="854334"/>
          </a:xfrm>
          <a:custGeom>
            <a:avLst/>
            <a:gdLst/>
            <a:ahLst/>
            <a:cxnLst/>
            <a:rect l="l" t="t" r="r" b="b"/>
            <a:pathLst>
              <a:path w="3512263" h="1281501">
                <a:moveTo>
                  <a:pt x="0" y="0"/>
                </a:moveTo>
                <a:lnTo>
                  <a:pt x="3512263" y="0"/>
                </a:lnTo>
                <a:lnTo>
                  <a:pt x="3512263" y="1281502"/>
                </a:lnTo>
                <a:lnTo>
                  <a:pt x="0" y="128150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1833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E2328"/>
        </a:solidFill>
        <a:effectLst/>
      </p:bgPr>
    </p:bg>
    <p:spTree>
      <p:nvGrpSpPr>
        <p:cNvPr id="1" name="">
          <a:extLst>
            <a:ext uri="{FF2B5EF4-FFF2-40B4-BE49-F238E27FC236}">
              <a16:creationId xmlns:a16="http://schemas.microsoft.com/office/drawing/2014/main" id="{9B06BB9D-E099-2F7D-CE2A-D1F9F33827F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498F64C-BADF-F50D-F978-504116E3BE8A}"/>
              </a:ext>
            </a:extLst>
          </p:cNvPr>
          <p:cNvSpPr/>
          <p:nvPr/>
        </p:nvSpPr>
        <p:spPr>
          <a:xfrm rot="-10800000" flipH="1">
            <a:off x="4812613" y="-2520776"/>
            <a:ext cx="9338215" cy="2982680"/>
          </a:xfrm>
          <a:custGeom>
            <a:avLst/>
            <a:gdLst/>
            <a:ahLst/>
            <a:cxnLst/>
            <a:rect l="l" t="t" r="r" b="b"/>
            <a:pathLst>
              <a:path w="14007323" h="4474020">
                <a:moveTo>
                  <a:pt x="14007324" y="0"/>
                </a:moveTo>
                <a:lnTo>
                  <a:pt x="0" y="0"/>
                </a:lnTo>
                <a:lnTo>
                  <a:pt x="0" y="4474019"/>
                </a:lnTo>
                <a:lnTo>
                  <a:pt x="14007324" y="4474019"/>
                </a:lnTo>
                <a:lnTo>
                  <a:pt x="14007324"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31F70126-0DC4-975A-6C58-FBFA174F0F64}"/>
              </a:ext>
            </a:extLst>
          </p:cNvPr>
          <p:cNvGrpSpPr>
            <a:grpSpLocks noChangeAspect="1"/>
          </p:cNvGrpSpPr>
          <p:nvPr/>
        </p:nvGrpSpPr>
        <p:grpSpPr>
          <a:xfrm>
            <a:off x="7404403" y="0"/>
            <a:ext cx="5735715" cy="6858000"/>
            <a:chOff x="0" y="0"/>
            <a:chExt cx="8603361" cy="10286746"/>
          </a:xfrm>
        </p:grpSpPr>
        <p:sp>
          <p:nvSpPr>
            <p:cNvPr id="4" name="Freeform 4">
              <a:extLst>
                <a:ext uri="{FF2B5EF4-FFF2-40B4-BE49-F238E27FC236}">
                  <a16:creationId xmlns:a16="http://schemas.microsoft.com/office/drawing/2014/main" id="{1D67AF8F-B78C-9EC7-4653-71C4506046F9}"/>
                </a:ext>
              </a:extLst>
            </p:cNvPr>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a:stretch>
                <a:fillRect l="-39731" r="-397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a:extLst>
              <a:ext uri="{FF2B5EF4-FFF2-40B4-BE49-F238E27FC236}">
                <a16:creationId xmlns:a16="http://schemas.microsoft.com/office/drawing/2014/main" id="{174B5F85-EEE3-9566-D7A5-E71A181DBD6C}"/>
              </a:ext>
            </a:extLst>
          </p:cNvPr>
          <p:cNvGrpSpPr/>
          <p:nvPr/>
        </p:nvGrpSpPr>
        <p:grpSpPr>
          <a:xfrm rot="753170">
            <a:off x="7667540" y="-1090296"/>
            <a:ext cx="392127" cy="9259819"/>
            <a:chOff x="0" y="0"/>
            <a:chExt cx="154914" cy="3658200"/>
          </a:xfrm>
        </p:grpSpPr>
        <p:sp>
          <p:nvSpPr>
            <p:cNvPr id="6" name="Freeform 6">
              <a:extLst>
                <a:ext uri="{FF2B5EF4-FFF2-40B4-BE49-F238E27FC236}">
                  <a16:creationId xmlns:a16="http://schemas.microsoft.com/office/drawing/2014/main" id="{8F97ACD0-9CCD-500B-67E9-04D556E3B509}"/>
                </a:ext>
              </a:extLst>
            </p:cNvPr>
            <p:cNvSpPr/>
            <p:nvPr/>
          </p:nvSpPr>
          <p:spPr>
            <a:xfrm>
              <a:off x="0" y="0"/>
              <a:ext cx="154914" cy="3658200"/>
            </a:xfrm>
            <a:custGeom>
              <a:avLst/>
              <a:gdLst/>
              <a:ahLst/>
              <a:cxnLst/>
              <a:rect l="l" t="t" r="r" b="b"/>
              <a:pathLst>
                <a:path w="154914" h="3658200">
                  <a:moveTo>
                    <a:pt x="0" y="0"/>
                  </a:moveTo>
                  <a:lnTo>
                    <a:pt x="154914" y="0"/>
                  </a:lnTo>
                  <a:lnTo>
                    <a:pt x="154914" y="3658200"/>
                  </a:lnTo>
                  <a:lnTo>
                    <a:pt x="0" y="3658200"/>
                  </a:lnTo>
                  <a:close/>
                </a:path>
              </a:pathLst>
            </a:custGeom>
            <a:solidFill>
              <a:srgbClr val="DE79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C43D0638-9362-19CA-C643-3243C65D66E1}"/>
                </a:ext>
              </a:extLst>
            </p:cNvPr>
            <p:cNvSpPr txBox="1"/>
            <p:nvPr/>
          </p:nvSpPr>
          <p:spPr>
            <a:xfrm>
              <a:off x="0" y="0"/>
              <a:ext cx="154914" cy="3658200"/>
            </a:xfrm>
            <a:prstGeom prst="rect">
              <a:avLst/>
            </a:prstGeom>
          </p:spPr>
          <p:txBody>
            <a:bodyPr lIns="33867" tIns="33867" rIns="33867" bIns="33867" rtlCol="0" anchor="ctr"/>
            <a:lstStyle/>
            <a:p>
              <a:pPr marL="0" marR="0" lvl="0" indent="0" algn="ctr" defTabSz="609630" rtl="0" eaLnBrk="1" fontAlgn="auto" latinLnBrk="0" hangingPunct="1">
                <a:lnSpc>
                  <a:spcPts val="165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BDC87C01-7D64-1714-D329-C69597A012E9}"/>
              </a:ext>
            </a:extLst>
          </p:cNvPr>
          <p:cNvSpPr/>
          <p:nvPr/>
        </p:nvSpPr>
        <p:spPr>
          <a:xfrm rot="-10800000" flipH="1">
            <a:off x="-2478878" y="6566634"/>
            <a:ext cx="9338215" cy="2982680"/>
          </a:xfrm>
          <a:custGeom>
            <a:avLst/>
            <a:gdLst/>
            <a:ahLst/>
            <a:cxnLst/>
            <a:rect l="l" t="t" r="r" b="b"/>
            <a:pathLst>
              <a:path w="14007323" h="4474020">
                <a:moveTo>
                  <a:pt x="14007323" y="0"/>
                </a:moveTo>
                <a:lnTo>
                  <a:pt x="0" y="0"/>
                </a:lnTo>
                <a:lnTo>
                  <a:pt x="0" y="4474019"/>
                </a:lnTo>
                <a:lnTo>
                  <a:pt x="14007323" y="4474019"/>
                </a:lnTo>
                <a:lnTo>
                  <a:pt x="14007323"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45C4A0B7-2C96-B7FB-1DCC-C3E3A5D8274F}"/>
              </a:ext>
            </a:extLst>
          </p:cNvPr>
          <p:cNvSpPr/>
          <p:nvPr/>
        </p:nvSpPr>
        <p:spPr>
          <a:xfrm>
            <a:off x="642512" y="461904"/>
            <a:ext cx="2341509" cy="854334"/>
          </a:xfrm>
          <a:custGeom>
            <a:avLst/>
            <a:gdLst/>
            <a:ahLst/>
            <a:cxnLst/>
            <a:rect l="l" t="t" r="r" b="b"/>
            <a:pathLst>
              <a:path w="3512263" h="1281501">
                <a:moveTo>
                  <a:pt x="0" y="0"/>
                </a:moveTo>
                <a:lnTo>
                  <a:pt x="3512263" y="0"/>
                </a:lnTo>
                <a:lnTo>
                  <a:pt x="3512263" y="1281502"/>
                </a:lnTo>
                <a:lnTo>
                  <a:pt x="0" y="128150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a:extLst>
              <a:ext uri="{FF2B5EF4-FFF2-40B4-BE49-F238E27FC236}">
                <a16:creationId xmlns:a16="http://schemas.microsoft.com/office/drawing/2014/main" id="{EE25636F-F10A-5258-4DE9-165A198D9F38}"/>
              </a:ext>
            </a:extLst>
          </p:cNvPr>
          <p:cNvGrpSpPr/>
          <p:nvPr/>
        </p:nvGrpSpPr>
        <p:grpSpPr>
          <a:xfrm>
            <a:off x="-690463" y="2298217"/>
            <a:ext cx="8825018" cy="2449733"/>
            <a:chOff x="0" y="0"/>
            <a:chExt cx="2836113" cy="787276"/>
          </a:xfrm>
        </p:grpSpPr>
        <p:sp>
          <p:nvSpPr>
            <p:cNvPr id="11" name="Freeform 11">
              <a:extLst>
                <a:ext uri="{FF2B5EF4-FFF2-40B4-BE49-F238E27FC236}">
                  <a16:creationId xmlns:a16="http://schemas.microsoft.com/office/drawing/2014/main" id="{626F6821-C7A5-B6A3-FE24-B2C5B9CCDE29}"/>
                </a:ext>
              </a:extLst>
            </p:cNvPr>
            <p:cNvSpPr/>
            <p:nvPr/>
          </p:nvSpPr>
          <p:spPr>
            <a:xfrm>
              <a:off x="0" y="0"/>
              <a:ext cx="2836113" cy="787275"/>
            </a:xfrm>
            <a:custGeom>
              <a:avLst/>
              <a:gdLst/>
              <a:ahLst/>
              <a:cxnLst/>
              <a:rect l="l" t="t" r="r" b="b"/>
              <a:pathLst>
                <a:path w="2836113" h="787275">
                  <a:moveTo>
                    <a:pt x="203200" y="0"/>
                  </a:moveTo>
                  <a:lnTo>
                    <a:pt x="2836113" y="0"/>
                  </a:lnTo>
                  <a:lnTo>
                    <a:pt x="2632913" y="787275"/>
                  </a:lnTo>
                  <a:lnTo>
                    <a:pt x="0" y="787275"/>
                  </a:lnTo>
                  <a:lnTo>
                    <a:pt x="203200" y="0"/>
                  </a:lnTo>
                  <a:close/>
                </a:path>
              </a:pathLst>
            </a:custGeom>
            <a:solidFill>
              <a:srgbClr val="DE79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DA549E1B-9B6C-6CF0-EA45-BCC3AEAF888F}"/>
                </a:ext>
              </a:extLst>
            </p:cNvPr>
            <p:cNvSpPr txBox="1"/>
            <p:nvPr/>
          </p:nvSpPr>
          <p:spPr>
            <a:xfrm>
              <a:off x="101600" y="0"/>
              <a:ext cx="2632913" cy="787276"/>
            </a:xfrm>
            <a:prstGeom prst="rect">
              <a:avLst/>
            </a:prstGeom>
          </p:spPr>
          <p:txBody>
            <a:bodyPr lIns="33867" tIns="33867" rIns="33867" bIns="33867" rtlCol="0" anchor="ctr"/>
            <a:lstStyle/>
            <a:p>
              <a:pPr marL="0" marR="0" lvl="0" indent="0" algn="ctr" defTabSz="609630" rtl="0" eaLnBrk="1" fontAlgn="auto" latinLnBrk="0" hangingPunct="1">
                <a:lnSpc>
                  <a:spcPts val="165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a:extLst>
              <a:ext uri="{FF2B5EF4-FFF2-40B4-BE49-F238E27FC236}">
                <a16:creationId xmlns:a16="http://schemas.microsoft.com/office/drawing/2014/main" id="{5E00D1ED-5790-E7BA-8E18-CAF8710A9C31}"/>
              </a:ext>
            </a:extLst>
          </p:cNvPr>
          <p:cNvSpPr txBox="1"/>
          <p:nvPr/>
        </p:nvSpPr>
        <p:spPr>
          <a:xfrm>
            <a:off x="273702" y="2920353"/>
            <a:ext cx="7217986" cy="1205458"/>
          </a:xfrm>
          <a:prstGeom prst="rect">
            <a:avLst/>
          </a:prstGeom>
        </p:spPr>
        <p:txBody>
          <a:bodyPr lIns="0" tIns="0" rIns="0" bIns="0" rtlCol="0" anchor="t">
            <a:spAutoFit/>
          </a:bodyPr>
          <a:lstStyle/>
          <a:p>
            <a:pPr marL="0" marR="0" lvl="0" indent="0" algn="r" defTabSz="609630" rtl="0" eaLnBrk="1" fontAlgn="auto" latinLnBrk="0" hangingPunct="1">
              <a:lnSpc>
                <a:spcPts val="4667"/>
              </a:lnSpc>
              <a:spcBef>
                <a:spcPts val="0"/>
              </a:spcBef>
              <a:spcAft>
                <a:spcPts val="0"/>
              </a:spcAft>
              <a:buClrTx/>
              <a:buSzTx/>
              <a:buFontTx/>
              <a:buNone/>
              <a:tabLst/>
              <a:defRPr/>
            </a:pPr>
            <a:r>
              <a:rPr kumimoji="0" lang="en-US" sz="4667" b="1" i="0" u="none" strike="noStrike" kern="1200" cap="none" spc="-196" normalizeH="0" baseline="0" noProof="0" dirty="0">
                <a:ln>
                  <a:noFill/>
                </a:ln>
                <a:solidFill>
                  <a:srgbClr val="FFFFFF"/>
                </a:solidFill>
                <a:effectLst/>
                <a:uLnTx/>
                <a:uFillTx/>
                <a:latin typeface="Arial Bold"/>
                <a:ea typeface="Arial Bold"/>
                <a:cs typeface="Arial Bold"/>
                <a:sym typeface="Arial Bold"/>
              </a:rPr>
              <a:t>Scaling the Competency Model</a:t>
            </a:r>
          </a:p>
        </p:txBody>
      </p:sp>
    </p:spTree>
    <p:extLst>
      <p:ext uri="{BB962C8B-B14F-4D97-AF65-F5344CB8AC3E}">
        <p14:creationId xmlns:p14="http://schemas.microsoft.com/office/powerpoint/2010/main" val="2882666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9257" y="-17218"/>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a:p>
        </p:txBody>
      </p:sp>
      <p:sp>
        <p:nvSpPr>
          <p:cNvPr id="3" name="Freeform 3"/>
          <p:cNvSpPr/>
          <p:nvPr/>
        </p:nvSpPr>
        <p:spPr>
          <a:xfrm rot="5400000">
            <a:off x="4107635" y="3599727"/>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965066" y="1287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sp>
        <p:nvSpPr>
          <p:cNvPr id="5" name="Freeform 5"/>
          <p:cNvSpPr/>
          <p:nvPr/>
        </p:nvSpPr>
        <p:spPr>
          <a:xfrm>
            <a:off x="5965066" y="2943709"/>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sp>
        <p:nvSpPr>
          <p:cNvPr id="7" name="Freeform 7"/>
          <p:cNvSpPr/>
          <p:nvPr/>
        </p:nvSpPr>
        <p:spPr>
          <a:xfrm>
            <a:off x="5965066" y="4716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021371" y="1323515"/>
            <a:ext cx="327139" cy="32713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57150" cap="sq">
              <a:solidFill>
                <a:srgbClr val="FFFFFF"/>
              </a:solidFill>
              <a:prstDash val="solid"/>
              <a:miter/>
            </a:ln>
          </p:spPr>
        </p:sp>
        <p:sp>
          <p:nvSpPr>
            <p:cNvPr id="10" name="TextBox 10"/>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11" name="Group 11"/>
          <p:cNvGrpSpPr/>
          <p:nvPr/>
        </p:nvGrpSpPr>
        <p:grpSpPr>
          <a:xfrm>
            <a:off x="6021371" y="2981507"/>
            <a:ext cx="327139" cy="32713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1F19"/>
            </a:solidFill>
            <a:ln w="57150" cap="sq">
              <a:solidFill>
                <a:srgbClr val="FFFFFF"/>
              </a:solidFill>
              <a:prstDash val="solid"/>
              <a:miter/>
            </a:ln>
          </p:spPr>
        </p:sp>
        <p:sp>
          <p:nvSpPr>
            <p:cNvPr id="13" name="TextBox 13"/>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17" name="Group 17"/>
          <p:cNvGrpSpPr/>
          <p:nvPr/>
        </p:nvGrpSpPr>
        <p:grpSpPr>
          <a:xfrm>
            <a:off x="6021371" y="4752515"/>
            <a:ext cx="327139" cy="32713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3733"/>
            </a:solidFill>
            <a:ln w="57150" cap="sq">
              <a:solidFill>
                <a:srgbClr val="FFFFFF"/>
              </a:solidFill>
              <a:prstDash val="solid"/>
              <a:miter/>
            </a:ln>
          </p:spPr>
        </p:sp>
        <p:sp>
          <p:nvSpPr>
            <p:cNvPr id="19" name="TextBox 19"/>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3" name="TextBox 33"/>
          <p:cNvSpPr txBox="1"/>
          <p:nvPr/>
        </p:nvSpPr>
        <p:spPr>
          <a:xfrm>
            <a:off x="6763560" y="1670200"/>
            <a:ext cx="4098815" cy="1077218"/>
          </a:xfrm>
          <a:prstGeom prst="rect">
            <a:avLst/>
          </a:prstGeom>
        </p:spPr>
        <p:txBody>
          <a:bodyPr lIns="0" tIns="0" rIns="0" bIns="0" rtlCol="0" anchor="t">
            <a:spAutoFit/>
          </a:bodyPr>
          <a:lstStyle/>
          <a:p>
            <a:pPr defTabSz="304815">
              <a:defRPr/>
            </a:pPr>
            <a:r>
              <a:rPr lang="en-US" sz="1400">
                <a:solidFill>
                  <a:srgbClr val="242424"/>
                </a:solidFill>
                <a:latin typeface="Public Sans"/>
                <a:cs typeface="Arial"/>
              </a:rPr>
              <a:t>The members of the Ohio Technical Skills Innovation Network, or Ohio TechNet, are nationally recognized for partnering with industry to implement collaborative, innovative solutions that meet manufacturing and tech workforce needs.  </a:t>
            </a:r>
          </a:p>
        </p:txBody>
      </p:sp>
      <p:sp>
        <p:nvSpPr>
          <p:cNvPr id="34" name="TextBox 34"/>
          <p:cNvSpPr txBox="1"/>
          <p:nvPr/>
        </p:nvSpPr>
        <p:spPr>
          <a:xfrm>
            <a:off x="6763560" y="3294667"/>
            <a:ext cx="4098815" cy="861774"/>
          </a:xfrm>
          <a:prstGeom prst="rect">
            <a:avLst/>
          </a:prstGeom>
        </p:spPr>
        <p:txBody>
          <a:bodyPr lIns="0" tIns="0" rIns="0" bIns="0" rtlCol="0" anchor="t">
            <a:spAutoFit/>
          </a:bodyPr>
          <a:lstStyle/>
          <a:p>
            <a:r>
              <a:rPr lang="en-US" sz="1400">
                <a:solidFill>
                  <a:srgbClr val="242424"/>
                </a:solidFill>
                <a:latin typeface="Public Sans"/>
                <a:cs typeface="Arial"/>
              </a:rPr>
              <a:t>Ohio TechNet supports workforce development and academic professionals to incubate, develop and sustain programming that accelerates the growth of Ohio’s manufacturing &amp; technical workforce. </a:t>
            </a:r>
          </a:p>
        </p:txBody>
      </p:sp>
      <p:sp>
        <p:nvSpPr>
          <p:cNvPr id="35" name="TextBox 35"/>
          <p:cNvSpPr txBox="1"/>
          <p:nvPr/>
        </p:nvSpPr>
        <p:spPr>
          <a:xfrm>
            <a:off x="890539" y="1752773"/>
            <a:ext cx="5029676" cy="253852"/>
          </a:xfrm>
          <a:prstGeom prst="rect">
            <a:avLst/>
          </a:prstGeom>
        </p:spPr>
        <p:txBody>
          <a:bodyPr wrap="square" lIns="0" tIns="0" rIns="0" bIns="0" rtlCol="0" anchor="t">
            <a:spAutoFit/>
          </a:bodyPr>
          <a:lstStyle/>
          <a:p>
            <a:pPr>
              <a:lnSpc>
                <a:spcPts val="2147"/>
              </a:lnSpc>
            </a:pPr>
            <a:r>
              <a:rPr lang="en-US" sz="1600" b="1">
                <a:solidFill>
                  <a:srgbClr val="1D1A1B"/>
                </a:solidFill>
                <a:latin typeface="Public Sans"/>
                <a:ea typeface="Public Sans"/>
                <a:cs typeface="Public Sans"/>
                <a:sym typeface="Public Sans"/>
              </a:rPr>
              <a:t>Partners in Training Ohio’s Manufacturing Workforce</a:t>
            </a:r>
          </a:p>
        </p:txBody>
      </p:sp>
      <p:sp>
        <p:nvSpPr>
          <p:cNvPr id="36" name="TextBox 36"/>
          <p:cNvSpPr txBox="1"/>
          <p:nvPr/>
        </p:nvSpPr>
        <p:spPr>
          <a:xfrm>
            <a:off x="6763559" y="132410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Vision</a:t>
            </a:r>
          </a:p>
        </p:txBody>
      </p:sp>
      <p:sp>
        <p:nvSpPr>
          <p:cNvPr id="37" name="TextBox 37"/>
          <p:cNvSpPr txBox="1"/>
          <p:nvPr/>
        </p:nvSpPr>
        <p:spPr>
          <a:xfrm>
            <a:off x="6763559" y="296673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Mission</a:t>
            </a:r>
          </a:p>
        </p:txBody>
      </p:sp>
      <p:sp>
        <p:nvSpPr>
          <p:cNvPr id="38" name="TextBox 38"/>
          <p:cNvSpPr txBox="1"/>
          <p:nvPr/>
        </p:nvSpPr>
        <p:spPr>
          <a:xfrm>
            <a:off x="6763560" y="4919134"/>
            <a:ext cx="4098815" cy="1077218"/>
          </a:xfrm>
          <a:prstGeom prst="rect">
            <a:avLst/>
          </a:prstGeom>
        </p:spPr>
        <p:txBody>
          <a:bodyPr lIns="0" tIns="0" rIns="0" bIns="0" rtlCol="0" anchor="t">
            <a:spAutoFit/>
          </a:bodyPr>
          <a:lstStyle/>
          <a:p>
            <a:r>
              <a:rPr lang="en-US" sz="1400">
                <a:latin typeface="Public Sans" panose="020B0604020202020204" charset="0"/>
                <a:cs typeface="Arial" panose="020B0604020202020204" pitchFamily="34" charset="0"/>
              </a:rPr>
              <a:t>Ohio TechNet partners benefit from peer-to-peer collaboration, technical assistance and access to resources, making program expansion and innovation at their institution more efficient, faster to implement and easier to sustain.</a:t>
            </a:r>
            <a:endParaRPr lang="en-US" sz="1000">
              <a:latin typeface="Public Sans" panose="020B0604020202020204" charset="0"/>
              <a:cs typeface="Arial" panose="020B0604020202020204" pitchFamily="34" charset="0"/>
              <a:sym typeface="Wingdings" panose="05000000000000000000" pitchFamily="2" charset="2"/>
            </a:endParaRPr>
          </a:p>
        </p:txBody>
      </p:sp>
      <p:sp>
        <p:nvSpPr>
          <p:cNvPr id="39" name="TextBox 39"/>
          <p:cNvSpPr txBox="1"/>
          <p:nvPr/>
        </p:nvSpPr>
        <p:spPr>
          <a:xfrm>
            <a:off x="6763559" y="464051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Purpose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svg:svgBlip xmlns:asvg="http://schemas.microsoft.com/office/drawing/2016/SVG/main" r:embed="rId8"/>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5">
              <a:extLst>
                <a:ext uri="{96DAC541-7B7A-43D3-8B79-37D633B846F1}">
                  <asvg:svgBlip xmlns:asvg="http://schemas.microsoft.com/office/drawing/2016/SVG/main" r:embed="rId16"/>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48" name="Picture 47">
            <a:extLst>
              <a:ext uri="{FF2B5EF4-FFF2-40B4-BE49-F238E27FC236}">
                <a16:creationId xmlns:a16="http://schemas.microsoft.com/office/drawing/2014/main" id="{6F4C4BFA-F5B1-4273-A382-C8407AD37B41}"/>
              </a:ext>
            </a:extLst>
          </p:cNvPr>
          <p:cNvPicPr>
            <a:picLocks noChangeAspect="1"/>
          </p:cNvPicPr>
          <p:nvPr/>
        </p:nvPicPr>
        <p:blipFill>
          <a:blip r:embed="rId19">
            <a:clrChange>
              <a:clrFrom>
                <a:srgbClr val="353535"/>
              </a:clrFrom>
              <a:clrTo>
                <a:srgbClr val="353535">
                  <a:alpha val="0"/>
                </a:srgbClr>
              </a:clrTo>
            </a:clrChange>
          </a:blip>
          <a:stretch>
            <a:fillRect/>
          </a:stretch>
        </p:blipFill>
        <p:spPr>
          <a:xfrm>
            <a:off x="743472" y="2389910"/>
            <a:ext cx="3553697" cy="3344231"/>
          </a:xfrm>
          <a:prstGeom prst="rect">
            <a:avLst/>
          </a:prstGeom>
        </p:spPr>
      </p:pic>
      <p:sp>
        <p:nvSpPr>
          <p:cNvPr id="50" name="TextBox 49">
            <a:extLst>
              <a:ext uri="{FF2B5EF4-FFF2-40B4-BE49-F238E27FC236}">
                <a16:creationId xmlns:a16="http://schemas.microsoft.com/office/drawing/2014/main" id="{E2B64ADE-BC38-4898-A680-01C062154ABF}"/>
              </a:ext>
            </a:extLst>
          </p:cNvPr>
          <p:cNvSpPr txBox="1"/>
          <p:nvPr/>
        </p:nvSpPr>
        <p:spPr>
          <a:xfrm>
            <a:off x="3968580" y="4230745"/>
            <a:ext cx="2150553" cy="1384995"/>
          </a:xfrm>
          <a:prstGeom prst="rect">
            <a:avLst/>
          </a:prstGeom>
          <a:noFill/>
        </p:spPr>
        <p:txBody>
          <a:bodyPr wrap="square" rtlCol="0">
            <a:spAutoFit/>
          </a:bodyPr>
          <a:lstStyle/>
          <a:p>
            <a:r>
              <a:rPr lang="en-US" sz="1200" b="1">
                <a:latin typeface="Public Sans" panose="020B0604020202020204" charset="0"/>
              </a:rPr>
              <a:t>OTN Members:</a:t>
            </a:r>
          </a:p>
          <a:p>
            <a:endParaRPr lang="en-US" sz="1200">
              <a:latin typeface="Public Sans" panose="020B0604020202020204" charset="0"/>
            </a:endParaRPr>
          </a:p>
          <a:p>
            <a:r>
              <a:rPr lang="en-US" sz="1200">
                <a:latin typeface="Public Sans" panose="020B0604020202020204" charset="0"/>
              </a:rPr>
              <a:t>     Community College</a:t>
            </a:r>
            <a:br>
              <a:rPr lang="en-US" sz="1200">
                <a:latin typeface="Public Sans" panose="020B0604020202020204" charset="0"/>
              </a:rPr>
            </a:br>
            <a:br>
              <a:rPr lang="en-US" sz="1200">
                <a:latin typeface="Public Sans" panose="020B0604020202020204" charset="0"/>
              </a:rPr>
            </a:br>
            <a:r>
              <a:rPr lang="en-US" sz="1200">
                <a:latin typeface="Public Sans" panose="020B0604020202020204" charset="0"/>
              </a:rPr>
              <a:t>     Technical Center</a:t>
            </a:r>
            <a:br>
              <a:rPr lang="en-US" sz="1200">
                <a:latin typeface="Public Sans" panose="020B0604020202020204" charset="0"/>
              </a:rPr>
            </a:br>
            <a:br>
              <a:rPr lang="en-US" sz="1200">
                <a:latin typeface="Public Sans" panose="020B0604020202020204" charset="0"/>
              </a:rPr>
            </a:br>
            <a:r>
              <a:rPr lang="en-US" sz="1200">
                <a:latin typeface="Public Sans" panose="020B0604020202020204" charset="0"/>
              </a:rPr>
              <a:t>     University</a:t>
            </a:r>
          </a:p>
        </p:txBody>
      </p:sp>
      <p:sp>
        <p:nvSpPr>
          <p:cNvPr id="51" name="Oval 50">
            <a:extLst>
              <a:ext uri="{FF2B5EF4-FFF2-40B4-BE49-F238E27FC236}">
                <a16:creationId xmlns:a16="http://schemas.microsoft.com/office/drawing/2014/main" id="{09996A10-775D-497B-B0D7-C59BBE74637B}"/>
              </a:ext>
            </a:extLst>
          </p:cNvPr>
          <p:cNvSpPr/>
          <p:nvPr/>
        </p:nvSpPr>
        <p:spPr>
          <a:xfrm>
            <a:off x="4019465" y="4643317"/>
            <a:ext cx="121920" cy="11279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Oval 51">
            <a:extLst>
              <a:ext uri="{FF2B5EF4-FFF2-40B4-BE49-F238E27FC236}">
                <a16:creationId xmlns:a16="http://schemas.microsoft.com/office/drawing/2014/main" id="{DC2FC20D-AE07-4D49-BBCA-B0E2DFAF9A5D}"/>
              </a:ext>
            </a:extLst>
          </p:cNvPr>
          <p:cNvSpPr/>
          <p:nvPr/>
        </p:nvSpPr>
        <p:spPr>
          <a:xfrm>
            <a:off x="4014547" y="5030089"/>
            <a:ext cx="121920" cy="11279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Oval 52">
            <a:extLst>
              <a:ext uri="{FF2B5EF4-FFF2-40B4-BE49-F238E27FC236}">
                <a16:creationId xmlns:a16="http://schemas.microsoft.com/office/drawing/2014/main" id="{9F82D114-AD92-4586-AD14-886FCC1EDA88}"/>
              </a:ext>
            </a:extLst>
          </p:cNvPr>
          <p:cNvSpPr/>
          <p:nvPr/>
        </p:nvSpPr>
        <p:spPr>
          <a:xfrm>
            <a:off x="4019465" y="5374447"/>
            <a:ext cx="121920" cy="112792"/>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2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44129" y="1004853"/>
            <a:ext cx="2723636" cy="727072"/>
          </a:xfrm>
          <a:prstGeom prst="rect">
            <a:avLst/>
          </a:prstGeom>
        </p:spPr>
      </p:pic>
    </p:spTree>
    <p:extLst>
      <p:ext uri="{BB962C8B-B14F-4D97-AF65-F5344CB8AC3E}">
        <p14:creationId xmlns:p14="http://schemas.microsoft.com/office/powerpoint/2010/main" val="48821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2192000" cy="971550"/>
          </a:xfrm>
          <a:prstGeom prst="rect">
            <a:avLst/>
          </a:prstGeom>
          <a:solidFill>
            <a:srgbClr val="1F1B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2218" y="685800"/>
            <a:ext cx="7675307" cy="587365"/>
            <a:chOff x="0" y="0"/>
            <a:chExt cx="3032220" cy="232045"/>
          </a:xfrm>
        </p:grpSpPr>
        <p:sp>
          <p:nvSpPr>
            <p:cNvPr id="4" name="Freeform 4"/>
            <p:cNvSpPr/>
            <p:nvPr/>
          </p:nvSpPr>
          <p:spPr>
            <a:xfrm>
              <a:off x="0" y="0"/>
              <a:ext cx="3032220" cy="232045"/>
            </a:xfrm>
            <a:custGeom>
              <a:avLst/>
              <a:gdLst/>
              <a:ahLst/>
              <a:cxnLst/>
              <a:rect l="l" t="t" r="r" b="b"/>
              <a:pathLst>
                <a:path w="3032220" h="232045">
                  <a:moveTo>
                    <a:pt x="0" y="0"/>
                  </a:moveTo>
                  <a:lnTo>
                    <a:pt x="3032220" y="0"/>
                  </a:lnTo>
                  <a:lnTo>
                    <a:pt x="3032220" y="232045"/>
                  </a:lnTo>
                  <a:lnTo>
                    <a:pt x="0" y="232045"/>
                  </a:lnTo>
                  <a:close/>
                </a:path>
              </a:pathLst>
            </a:custGeom>
            <a:solidFill>
              <a:srgbClr val="DE79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3032220" cy="27014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239407" y="685800"/>
            <a:ext cx="587365" cy="58736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7B1D"/>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8754728" y="122370"/>
            <a:ext cx="1879801" cy="685873"/>
          </a:xfrm>
          <a:custGeom>
            <a:avLst/>
            <a:gdLst/>
            <a:ahLst/>
            <a:cxnLst/>
            <a:rect l="l" t="t" r="r" b="b"/>
            <a:pathLst>
              <a:path w="2819702" h="1028810">
                <a:moveTo>
                  <a:pt x="0" y="0"/>
                </a:moveTo>
                <a:lnTo>
                  <a:pt x="2819702" y="0"/>
                </a:lnTo>
                <a:lnTo>
                  <a:pt x="2819702" y="1028810"/>
                </a:lnTo>
                <a:lnTo>
                  <a:pt x="0" y="1028810"/>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904738" y="751094"/>
            <a:ext cx="6334669" cy="373885"/>
          </a:xfrm>
          <a:prstGeom prst="rect">
            <a:avLst/>
          </a:prstGeom>
        </p:spPr>
        <p:txBody>
          <a:bodyPr lIns="0" tIns="0" rIns="0" bIns="0" rtlCol="0" anchor="t">
            <a:spAutoFit/>
          </a:bodyPr>
          <a:lstStyle/>
          <a:p>
            <a:pPr marL="0" marR="0" lvl="0" indent="0" algn="l" defTabSz="609630" rtl="0" eaLnBrk="1" fontAlgn="auto" latinLnBrk="0" hangingPunct="1">
              <a:lnSpc>
                <a:spcPts val="3173"/>
              </a:lnSpc>
              <a:spcBef>
                <a:spcPts val="0"/>
              </a:spcBef>
              <a:spcAft>
                <a:spcPts val="0"/>
              </a:spcAft>
              <a:buClrTx/>
              <a:buSzTx/>
              <a:buFontTx/>
              <a:buNone/>
              <a:tabLst/>
              <a:defRPr/>
            </a:pPr>
            <a:r>
              <a:rPr kumimoji="0" lang="en-US" sz="2266" b="1" i="0" u="none" strike="noStrike" kern="1200" cap="none" spc="33" normalizeH="0" baseline="0" noProof="0">
                <a:ln>
                  <a:noFill/>
                </a:ln>
                <a:solidFill>
                  <a:srgbClr val="FFFFFF"/>
                </a:solidFill>
                <a:effectLst/>
                <a:uLnTx/>
                <a:uFillTx/>
                <a:latin typeface="Arimo Bold"/>
                <a:ea typeface="Arimo Bold"/>
                <a:cs typeface="Arimo Bold"/>
                <a:sym typeface="Arimo Bold"/>
              </a:rPr>
              <a:t>MODEL OVERVIEW - REPOSITORIES</a:t>
            </a:r>
          </a:p>
        </p:txBody>
      </p:sp>
      <p:sp>
        <p:nvSpPr>
          <p:cNvPr id="11" name="Freeform 11"/>
          <p:cNvSpPr/>
          <p:nvPr/>
        </p:nvSpPr>
        <p:spPr>
          <a:xfrm>
            <a:off x="489200" y="1454948"/>
            <a:ext cx="11213601" cy="5172274"/>
          </a:xfrm>
          <a:custGeom>
            <a:avLst/>
            <a:gdLst/>
            <a:ahLst/>
            <a:cxnLst/>
            <a:rect l="l" t="t" r="r" b="b"/>
            <a:pathLst>
              <a:path w="16820402" h="7758411">
                <a:moveTo>
                  <a:pt x="0" y="0"/>
                </a:moveTo>
                <a:lnTo>
                  <a:pt x="16820402" y="0"/>
                </a:lnTo>
                <a:lnTo>
                  <a:pt x="16820402" y="7758411"/>
                </a:lnTo>
                <a:lnTo>
                  <a:pt x="0" y="7758411"/>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5400000">
            <a:off x="10970249" y="-58390"/>
            <a:ext cx="706677" cy="82345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1805685" y="6628086"/>
            <a:ext cx="9338773" cy="2982858"/>
          </a:xfrm>
          <a:custGeom>
            <a:avLst/>
            <a:gdLst/>
            <a:ahLst/>
            <a:cxnLst/>
            <a:rect l="l" t="t" r="r" b="b"/>
            <a:pathLst>
              <a:path w="14008160" h="4474287">
                <a:moveTo>
                  <a:pt x="0" y="4474287"/>
                </a:moveTo>
                <a:lnTo>
                  <a:pt x="14008160" y="4474287"/>
                </a:lnTo>
                <a:lnTo>
                  <a:pt x="14008160" y="0"/>
                </a:lnTo>
                <a:lnTo>
                  <a:pt x="0" y="0"/>
                </a:lnTo>
                <a:lnTo>
                  <a:pt x="0" y="4474287"/>
                </a:lnTo>
                <a:close/>
              </a:path>
            </a:pathLst>
          </a:custGeom>
          <a:blipFill>
            <a:blip r:embed="rId2">
              <a:alphaModFix amt="28000"/>
              <a:extLst>
                <a:ext uri="{96DAC541-7B7A-43D3-8B79-37D633B846F1}">
                  <asvg:svgBlip xmlns:asvg="http://schemas.microsoft.com/office/drawing/2016/SVG/main" r:embed="rId3"/>
                </a:ext>
              </a:extLst>
            </a:blip>
            <a:stretch>
              <a:fillRect t="-229" b="-2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862416" y="5752227"/>
            <a:ext cx="1879801" cy="685873"/>
            <a:chOff x="0" y="0"/>
            <a:chExt cx="3759602" cy="1371746"/>
          </a:xfrm>
        </p:grpSpPr>
        <p:sp>
          <p:nvSpPr>
            <p:cNvPr id="4" name="Freeform 4"/>
            <p:cNvSpPr/>
            <p:nvPr/>
          </p:nvSpPr>
          <p:spPr>
            <a:xfrm>
              <a:off x="0" y="0"/>
              <a:ext cx="3759581" cy="1371727"/>
            </a:xfrm>
            <a:custGeom>
              <a:avLst/>
              <a:gdLst/>
              <a:ahLst/>
              <a:cxnLst/>
              <a:rect l="l" t="t" r="r" b="b"/>
              <a:pathLst>
                <a:path w="3759581" h="1371727">
                  <a:moveTo>
                    <a:pt x="0" y="0"/>
                  </a:moveTo>
                  <a:lnTo>
                    <a:pt x="3759581" y="0"/>
                  </a:lnTo>
                  <a:lnTo>
                    <a:pt x="3759581" y="1371727"/>
                  </a:lnTo>
                  <a:lnTo>
                    <a:pt x="0" y="1371727"/>
                  </a:lnTo>
                  <a:lnTo>
                    <a:pt x="0" y="0"/>
                  </a:lnTo>
                  <a:close/>
                </a:path>
              </a:pathLst>
            </a:custGeom>
            <a:blipFill>
              <a:blip r:embed="rId4"/>
              <a:stretch>
                <a:fillRect b="-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776906" y="1685268"/>
            <a:ext cx="10638188" cy="3928127"/>
          </a:xfrm>
          <a:prstGeom prst="rect">
            <a:avLst/>
          </a:prstGeom>
        </p:spPr>
        <p:txBody>
          <a:bodyPr lIns="0" tIns="0" rIns="0" bIns="0" rtlCol="0" anchor="t">
            <a:spAutoFit/>
          </a:bodyPr>
          <a:lstStyle/>
          <a:p>
            <a:pPr marL="1797166" marR="0" lvl="5" indent="-299528" algn="l" defTabSz="60963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Bold"/>
              <a:ea typeface="Arial Bold"/>
              <a:cs typeface="Arial Bold"/>
              <a:sym typeface="Arial Bold"/>
            </a:endParaRPr>
          </a:p>
          <a:p>
            <a:pPr marL="503790" marR="0" lvl="1" indent="-251895" algn="l" defTabSz="609630" rtl="0" eaLnBrk="1" fontAlgn="auto" latinLnBrk="0" hangingPunct="1">
              <a:lnSpc>
                <a:spcPts val="2799"/>
              </a:lnSpc>
              <a:spcBef>
                <a:spcPts val="0"/>
              </a:spcBef>
              <a:spcAft>
                <a:spcPts val="0"/>
              </a:spcAft>
              <a:buClrTx/>
              <a:buSzTx/>
              <a:buFont typeface="Arial"/>
              <a:buChar char="•"/>
              <a:tabLst/>
              <a:defRPr/>
            </a:pPr>
            <a:r>
              <a:rPr kumimoji="0" lang="en-US" sz="2333" b="1" i="0" u="none" strike="noStrike" kern="1200" cap="none" spc="0" normalizeH="0" baseline="0" noProof="0" dirty="0">
                <a:ln>
                  <a:noFill/>
                </a:ln>
                <a:solidFill>
                  <a:srgbClr val="000000"/>
                </a:solidFill>
                <a:effectLst/>
                <a:uLnTx/>
                <a:uFillTx/>
                <a:latin typeface="Arial Bold"/>
                <a:ea typeface="Arial Bold"/>
                <a:cs typeface="Arial Bold"/>
                <a:sym typeface="Arial Bold"/>
              </a:rPr>
              <a:t>Digitize &amp; Refresh the Model</a:t>
            </a:r>
          </a:p>
          <a:p>
            <a:pPr marL="882720" marR="0" lvl="3" indent="-220680" algn="l" defTabSz="609630" rtl="0" eaLnBrk="1" fontAlgn="auto" latinLnBrk="0" hangingPunct="1">
              <a:lnSpc>
                <a:spcPts val="2400"/>
              </a:lnSpc>
              <a:spcBef>
                <a:spcPts val="0"/>
              </a:spcBef>
              <a:spcAft>
                <a:spcPts val="0"/>
              </a:spcAft>
              <a:buClrTx/>
              <a:buSzTx/>
              <a:buFontTx/>
              <a:buNone/>
              <a:tabLst/>
              <a:defRPr/>
            </a:pPr>
            <a:endParaRPr kumimoji="0" lang="en-US" sz="2333" b="1" i="0" u="none" strike="noStrike" kern="1200" cap="none" spc="0" normalizeH="0" baseline="0" noProof="0" dirty="0">
              <a:ln>
                <a:noFill/>
              </a:ln>
              <a:solidFill>
                <a:srgbClr val="000000"/>
              </a:solidFill>
              <a:effectLst/>
              <a:uLnTx/>
              <a:uFillTx/>
              <a:latin typeface="Arial Bold"/>
              <a:ea typeface="Arial Bold"/>
              <a:cs typeface="Arial Bold"/>
              <a:sym typeface="Arial Bold"/>
            </a:endParaRPr>
          </a:p>
          <a:p>
            <a:pPr marL="503790" marR="0" lvl="1" indent="-251895" algn="l" defTabSz="609630" rtl="0" eaLnBrk="1" fontAlgn="auto" latinLnBrk="0" hangingPunct="1">
              <a:lnSpc>
                <a:spcPts val="2799"/>
              </a:lnSpc>
              <a:spcBef>
                <a:spcPts val="0"/>
              </a:spcBef>
              <a:spcAft>
                <a:spcPts val="0"/>
              </a:spcAft>
              <a:buClrTx/>
              <a:buSzTx/>
              <a:buFont typeface="Arial"/>
              <a:buChar char="•"/>
              <a:tabLst/>
              <a:defRPr/>
            </a:pPr>
            <a:r>
              <a:rPr kumimoji="0" lang="en-US" sz="2333" b="1" i="0" u="none" strike="noStrike" kern="1200" cap="none" spc="0" normalizeH="0" baseline="0" noProof="0" dirty="0">
                <a:ln>
                  <a:noFill/>
                </a:ln>
                <a:solidFill>
                  <a:srgbClr val="000000"/>
                </a:solidFill>
                <a:effectLst/>
                <a:uLnTx/>
                <a:uFillTx/>
                <a:latin typeface="Arial Bold"/>
                <a:ea typeface="Arial Bold"/>
                <a:cs typeface="Arial Bold"/>
                <a:sym typeface="Arial Bold"/>
              </a:rPr>
              <a:t>All Ohio Technical Centers Conduct Assessments of Aligned Programs</a:t>
            </a:r>
          </a:p>
          <a:p>
            <a:pPr marL="863643" marR="0" lvl="2" indent="-287881" algn="l" defTabSz="609630" rtl="0" eaLnBrk="1" fontAlgn="auto" latinLnBrk="0" hangingPunct="1">
              <a:lnSpc>
                <a:spcPts val="24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00000"/>
                </a:solidFill>
                <a:effectLst/>
                <a:uLnTx/>
                <a:uFillTx/>
                <a:latin typeface="Arial Bold"/>
                <a:ea typeface="Arial Bold"/>
                <a:cs typeface="Arial Bold"/>
                <a:sym typeface="Arial Bold"/>
              </a:rPr>
              <a:t>By December 2025</a:t>
            </a:r>
          </a:p>
          <a:p>
            <a:pPr marL="1295465" marR="0" lvl="3" indent="-323866" algn="l" defTabSz="609630" rtl="0" eaLnBrk="1" fontAlgn="auto" latinLnBrk="0" hangingPunct="1">
              <a:lnSpc>
                <a:spcPts val="24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00000"/>
                </a:solidFill>
                <a:effectLst/>
                <a:uLnTx/>
                <a:uFillTx/>
                <a:latin typeface="Arial Bold"/>
                <a:ea typeface="Arial Bold"/>
                <a:cs typeface="Arial Bold"/>
                <a:sym typeface="Arial Bold"/>
              </a:rPr>
              <a:t>So Far: </a:t>
            </a:r>
            <a:r>
              <a:rPr kumimoji="0" lang="en-US" sz="2000" b="1" i="0" u="none" strike="noStrike" kern="1200" cap="none" spc="0" normalizeH="0" baseline="0" noProof="0" dirty="0">
                <a:ln>
                  <a:noFill/>
                </a:ln>
                <a:solidFill>
                  <a:srgbClr val="00BF63"/>
                </a:solidFill>
                <a:effectLst/>
                <a:uLnTx/>
                <a:uFillTx/>
                <a:latin typeface="Arial Bold"/>
                <a:ea typeface="Arial Bold"/>
                <a:cs typeface="Arial Bold"/>
                <a:sym typeface="Arial Bold"/>
              </a:rPr>
              <a:t>15 </a:t>
            </a:r>
            <a:r>
              <a:rPr kumimoji="0" lang="en-US" sz="2000" b="1" i="0" u="none" strike="noStrike" kern="1200" cap="none" spc="0" normalizeH="0" baseline="0" noProof="0" dirty="0">
                <a:ln>
                  <a:noFill/>
                </a:ln>
                <a:solidFill>
                  <a:srgbClr val="000000"/>
                </a:solidFill>
                <a:effectLst/>
                <a:uLnTx/>
                <a:uFillTx/>
                <a:latin typeface="Arial Bold"/>
                <a:ea typeface="Arial Bold"/>
                <a:cs typeface="Arial Bold"/>
                <a:sym typeface="Arial Bold"/>
              </a:rPr>
              <a:t>out of 42 OTCs Completed </a:t>
            </a:r>
          </a:p>
          <a:p>
            <a:pPr marL="503790" marR="0" lvl="1" indent="-251895" algn="l" defTabSz="609630" rtl="0" eaLnBrk="1" fontAlgn="auto" latinLnBrk="0" hangingPunct="1">
              <a:lnSpc>
                <a:spcPts val="2799"/>
              </a:lnSpc>
              <a:spcBef>
                <a:spcPts val="0"/>
              </a:spcBef>
              <a:spcAft>
                <a:spcPts val="0"/>
              </a:spcAft>
              <a:buClrTx/>
              <a:buSzTx/>
              <a:buFont typeface="Arial"/>
              <a:buChar char="•"/>
              <a:tabLst/>
              <a:defRPr/>
            </a:pPr>
            <a:endParaRPr kumimoji="0" lang="en-US" sz="2333" b="1" i="0" u="none" strike="noStrike" kern="1200" cap="none" spc="0" normalizeH="0" baseline="0" noProof="0" dirty="0">
              <a:ln>
                <a:noFill/>
              </a:ln>
              <a:solidFill>
                <a:srgbClr val="000000"/>
              </a:solidFill>
              <a:effectLst/>
              <a:uLnTx/>
              <a:uFillTx/>
              <a:latin typeface="Arial Bold"/>
              <a:ea typeface="Arial Bold"/>
              <a:cs typeface="Arial Bold"/>
              <a:sym typeface="Arial Bold"/>
            </a:endParaRPr>
          </a:p>
          <a:p>
            <a:pPr marL="503790" marR="0" lvl="1" indent="-251895" algn="l" defTabSz="609630" rtl="0" eaLnBrk="1" fontAlgn="auto" latinLnBrk="0" hangingPunct="1">
              <a:lnSpc>
                <a:spcPts val="2799"/>
              </a:lnSpc>
              <a:spcBef>
                <a:spcPts val="0"/>
              </a:spcBef>
              <a:spcAft>
                <a:spcPts val="0"/>
              </a:spcAft>
              <a:buClrTx/>
              <a:buSzTx/>
              <a:buFont typeface="Arial"/>
              <a:buChar char="•"/>
              <a:tabLst/>
              <a:defRPr/>
            </a:pPr>
            <a:r>
              <a:rPr kumimoji="0" lang="en-US" sz="2333" b="1" i="0" u="none" strike="noStrike" kern="1200" cap="none" spc="0" normalizeH="0" baseline="0" noProof="0" dirty="0">
                <a:ln>
                  <a:noFill/>
                </a:ln>
                <a:solidFill>
                  <a:srgbClr val="000000"/>
                </a:solidFill>
                <a:effectLst/>
                <a:uLnTx/>
                <a:uFillTx/>
                <a:latin typeface="Arial Bold"/>
                <a:ea typeface="Arial Bold"/>
                <a:cs typeface="Arial Bold"/>
                <a:sym typeface="Arial Bold"/>
              </a:rPr>
              <a:t>All 22 Community Colleges Conduct Assessments of Aligned Programs</a:t>
            </a:r>
          </a:p>
          <a:p>
            <a:pPr marL="863643" marR="0" lvl="2" indent="-287881" algn="l" defTabSz="609630" rtl="0" eaLnBrk="1" fontAlgn="auto" latinLnBrk="0" hangingPunct="1">
              <a:lnSpc>
                <a:spcPts val="24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00000"/>
                </a:solidFill>
                <a:effectLst/>
                <a:uLnTx/>
                <a:uFillTx/>
                <a:latin typeface="Arial Bold"/>
                <a:ea typeface="Arial Bold"/>
                <a:cs typeface="Arial Bold"/>
                <a:sym typeface="Arial Bold"/>
              </a:rPr>
              <a:t>By June 2026</a:t>
            </a:r>
          </a:p>
          <a:p>
            <a:pPr marL="1295465" marR="0" lvl="3" indent="-323866" algn="l" defTabSz="609630" rtl="0" eaLnBrk="1" fontAlgn="auto" latinLnBrk="0" hangingPunct="1">
              <a:lnSpc>
                <a:spcPts val="24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00000"/>
                </a:solidFill>
                <a:effectLst/>
                <a:uLnTx/>
                <a:uFillTx/>
                <a:latin typeface="Arial Bold"/>
                <a:ea typeface="Arial Bold"/>
                <a:cs typeface="Arial Bold"/>
                <a:sym typeface="Arial Bold"/>
              </a:rPr>
              <a:t>So Far: </a:t>
            </a:r>
            <a:r>
              <a:rPr kumimoji="0" lang="en-US" sz="2000" b="1" i="0" u="none" strike="noStrike" kern="1200" cap="none" spc="0" normalizeH="0" baseline="0" noProof="0" dirty="0">
                <a:ln>
                  <a:noFill/>
                </a:ln>
                <a:solidFill>
                  <a:srgbClr val="00BF63"/>
                </a:solidFill>
                <a:effectLst/>
                <a:uLnTx/>
                <a:uFillTx/>
                <a:latin typeface="Arial Bold"/>
                <a:ea typeface="Arial Bold"/>
                <a:cs typeface="Arial Bold"/>
                <a:sym typeface="Arial Bold"/>
              </a:rPr>
              <a:t>12 </a:t>
            </a:r>
            <a:r>
              <a:rPr kumimoji="0" lang="en-US" sz="2000" b="1" i="0" u="none" strike="noStrike" kern="1200" cap="none" spc="0" normalizeH="0" baseline="0" noProof="0" dirty="0">
                <a:ln>
                  <a:noFill/>
                </a:ln>
                <a:solidFill>
                  <a:srgbClr val="000000"/>
                </a:solidFill>
                <a:effectLst/>
                <a:uLnTx/>
                <a:uFillTx/>
                <a:latin typeface="Arial Bold"/>
                <a:ea typeface="Arial Bold"/>
                <a:cs typeface="Arial Bold"/>
                <a:sym typeface="Arial Bold"/>
              </a:rPr>
              <a:t>out of 22 Colleges Completed </a:t>
            </a:r>
          </a:p>
          <a:p>
            <a:pPr marL="1797166" marR="0" lvl="5" indent="-299528" algn="l" defTabSz="60963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Bold"/>
              <a:ea typeface="Arial Bold"/>
              <a:cs typeface="Arial Bold"/>
              <a:sym typeface="Arial Bold"/>
            </a:endParaRPr>
          </a:p>
          <a:p>
            <a:pPr marL="709095" marR="0" lvl="2" indent="0" algn="l" defTabSz="609630" rtl="0" eaLnBrk="1" fontAlgn="auto" latinLnBrk="0" hangingPunct="1">
              <a:lnSpc>
                <a:spcPts val="2799"/>
              </a:lnSpc>
              <a:spcBef>
                <a:spcPts val="0"/>
              </a:spcBef>
              <a:spcAft>
                <a:spcPts val="0"/>
              </a:spcAft>
              <a:buClrTx/>
              <a:buSzTx/>
              <a:buFontTx/>
              <a:buNone/>
              <a:tabLst/>
              <a:defRPr/>
            </a:pPr>
            <a:endParaRPr kumimoji="0" lang="en-US" sz="2333" b="1" i="0" u="none" strike="noStrike" kern="1200" cap="none" spc="0" normalizeH="0" baseline="0" noProof="0" dirty="0">
              <a:ln>
                <a:noFill/>
              </a:ln>
              <a:solidFill>
                <a:srgbClr val="000000"/>
              </a:solidFill>
              <a:effectLst/>
              <a:uLnTx/>
              <a:uFillTx/>
              <a:latin typeface="Arial Bold"/>
              <a:ea typeface="Arial Bold"/>
              <a:cs typeface="Arial Bold"/>
              <a:sym typeface="Arial Bold"/>
            </a:endParaRPr>
          </a:p>
        </p:txBody>
      </p:sp>
      <p:sp>
        <p:nvSpPr>
          <p:cNvPr id="6" name="AutoShape 6"/>
          <p:cNvSpPr/>
          <p:nvPr/>
        </p:nvSpPr>
        <p:spPr>
          <a:xfrm>
            <a:off x="0" y="0"/>
            <a:ext cx="12192000" cy="971550"/>
          </a:xfrm>
          <a:prstGeom prst="rect">
            <a:avLst/>
          </a:prstGeom>
          <a:solidFill>
            <a:srgbClr val="1F1B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42218" y="685800"/>
            <a:ext cx="7675307" cy="587365"/>
            <a:chOff x="0" y="0"/>
            <a:chExt cx="3032220" cy="232045"/>
          </a:xfrm>
        </p:grpSpPr>
        <p:sp>
          <p:nvSpPr>
            <p:cNvPr id="8" name="Freeform 8"/>
            <p:cNvSpPr/>
            <p:nvPr/>
          </p:nvSpPr>
          <p:spPr>
            <a:xfrm>
              <a:off x="0" y="0"/>
              <a:ext cx="3032220" cy="232045"/>
            </a:xfrm>
            <a:custGeom>
              <a:avLst/>
              <a:gdLst/>
              <a:ahLst/>
              <a:cxnLst/>
              <a:rect l="l" t="t" r="r" b="b"/>
              <a:pathLst>
                <a:path w="3032220" h="232045">
                  <a:moveTo>
                    <a:pt x="0" y="0"/>
                  </a:moveTo>
                  <a:lnTo>
                    <a:pt x="3032220" y="0"/>
                  </a:lnTo>
                  <a:lnTo>
                    <a:pt x="3032220" y="232045"/>
                  </a:lnTo>
                  <a:lnTo>
                    <a:pt x="0" y="232045"/>
                  </a:lnTo>
                  <a:close/>
                </a:path>
              </a:pathLst>
            </a:custGeom>
            <a:solidFill>
              <a:srgbClr val="DE79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3032220" cy="27014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7239407" y="685800"/>
            <a:ext cx="587365" cy="58736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7B1D"/>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8754728" y="122370"/>
            <a:ext cx="1879801" cy="685873"/>
          </a:xfrm>
          <a:custGeom>
            <a:avLst/>
            <a:gdLst/>
            <a:ahLst/>
            <a:cxnLst/>
            <a:rect l="l" t="t" r="r" b="b"/>
            <a:pathLst>
              <a:path w="2819702" h="1028810">
                <a:moveTo>
                  <a:pt x="0" y="0"/>
                </a:moveTo>
                <a:lnTo>
                  <a:pt x="2819702" y="0"/>
                </a:lnTo>
                <a:lnTo>
                  <a:pt x="2819702" y="1028810"/>
                </a:lnTo>
                <a:lnTo>
                  <a:pt x="0" y="1028810"/>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5400000">
            <a:off x="10970249" y="-58390"/>
            <a:ext cx="706677" cy="82345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904738" y="751094"/>
            <a:ext cx="6334669" cy="373885"/>
          </a:xfrm>
          <a:prstGeom prst="rect">
            <a:avLst/>
          </a:prstGeom>
        </p:spPr>
        <p:txBody>
          <a:bodyPr lIns="0" tIns="0" rIns="0" bIns="0" rtlCol="0" anchor="t">
            <a:spAutoFit/>
          </a:bodyPr>
          <a:lstStyle/>
          <a:p>
            <a:pPr marL="0" marR="0" lvl="0" indent="0" algn="l" defTabSz="609630" rtl="0" eaLnBrk="1" fontAlgn="auto" latinLnBrk="0" hangingPunct="1">
              <a:lnSpc>
                <a:spcPts val="3173"/>
              </a:lnSpc>
              <a:spcBef>
                <a:spcPts val="0"/>
              </a:spcBef>
              <a:spcAft>
                <a:spcPts val="0"/>
              </a:spcAft>
              <a:buClrTx/>
              <a:buSzTx/>
              <a:buFontTx/>
              <a:buNone/>
              <a:tabLst/>
              <a:defRPr/>
            </a:pPr>
            <a:r>
              <a:rPr kumimoji="0" lang="en-US" sz="2266" b="1" i="0" u="none" strike="noStrike" kern="1200" cap="none" spc="33" normalizeH="0" baseline="0" noProof="0">
                <a:ln>
                  <a:noFill/>
                </a:ln>
                <a:solidFill>
                  <a:srgbClr val="FFFFFF"/>
                </a:solidFill>
                <a:effectLst/>
                <a:uLnTx/>
                <a:uFillTx/>
                <a:latin typeface="Arimo Bold"/>
                <a:ea typeface="Arimo Bold"/>
                <a:cs typeface="Arimo Bold"/>
                <a:sym typeface="Arimo Bold"/>
              </a:rPr>
              <a:t>SCALING THE COMPETENCY MODEL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E2328"/>
        </a:solidFill>
        <a:effectLst/>
      </p:bgPr>
    </p:bg>
    <p:spTree>
      <p:nvGrpSpPr>
        <p:cNvPr id="1" name="">
          <a:extLst>
            <a:ext uri="{FF2B5EF4-FFF2-40B4-BE49-F238E27FC236}">
              <a16:creationId xmlns:a16="http://schemas.microsoft.com/office/drawing/2014/main" id="{F88608B4-120A-5F6E-F78A-534E2B6E2E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8A0AF31-42DD-7B62-7A93-CCA9FA0092F8}"/>
              </a:ext>
            </a:extLst>
          </p:cNvPr>
          <p:cNvSpPr/>
          <p:nvPr/>
        </p:nvSpPr>
        <p:spPr>
          <a:xfrm rot="-10800000" flipH="1">
            <a:off x="4812613" y="-2520776"/>
            <a:ext cx="9338215" cy="2982680"/>
          </a:xfrm>
          <a:custGeom>
            <a:avLst/>
            <a:gdLst/>
            <a:ahLst/>
            <a:cxnLst/>
            <a:rect l="l" t="t" r="r" b="b"/>
            <a:pathLst>
              <a:path w="14007323" h="4474020">
                <a:moveTo>
                  <a:pt x="14007324" y="0"/>
                </a:moveTo>
                <a:lnTo>
                  <a:pt x="0" y="0"/>
                </a:lnTo>
                <a:lnTo>
                  <a:pt x="0" y="4474019"/>
                </a:lnTo>
                <a:lnTo>
                  <a:pt x="14007324" y="4474019"/>
                </a:lnTo>
                <a:lnTo>
                  <a:pt x="14007324"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4614CD97-1AA1-F5A2-A001-07E307B06987}"/>
              </a:ext>
            </a:extLst>
          </p:cNvPr>
          <p:cNvGrpSpPr>
            <a:grpSpLocks noChangeAspect="1"/>
          </p:cNvGrpSpPr>
          <p:nvPr/>
        </p:nvGrpSpPr>
        <p:grpSpPr>
          <a:xfrm>
            <a:off x="7404403" y="0"/>
            <a:ext cx="5735715" cy="6858000"/>
            <a:chOff x="0" y="0"/>
            <a:chExt cx="8603361" cy="10286746"/>
          </a:xfrm>
        </p:grpSpPr>
        <p:sp>
          <p:nvSpPr>
            <p:cNvPr id="4" name="Freeform 4">
              <a:extLst>
                <a:ext uri="{FF2B5EF4-FFF2-40B4-BE49-F238E27FC236}">
                  <a16:creationId xmlns:a16="http://schemas.microsoft.com/office/drawing/2014/main" id="{83AD3AC8-F6B7-C44A-DBA9-52E0C36D7D78}"/>
                </a:ext>
              </a:extLst>
            </p:cNvPr>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a:stretch>
                <a:fillRect l="-39731" r="-397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a:extLst>
              <a:ext uri="{FF2B5EF4-FFF2-40B4-BE49-F238E27FC236}">
                <a16:creationId xmlns:a16="http://schemas.microsoft.com/office/drawing/2014/main" id="{CEE1D5C8-8AEA-8F85-A8DD-C721B4CD3221}"/>
              </a:ext>
            </a:extLst>
          </p:cNvPr>
          <p:cNvGrpSpPr/>
          <p:nvPr/>
        </p:nvGrpSpPr>
        <p:grpSpPr>
          <a:xfrm rot="753170">
            <a:off x="7667540" y="-1090296"/>
            <a:ext cx="392127" cy="9259819"/>
            <a:chOff x="0" y="0"/>
            <a:chExt cx="154914" cy="3658200"/>
          </a:xfrm>
        </p:grpSpPr>
        <p:sp>
          <p:nvSpPr>
            <p:cNvPr id="6" name="Freeform 6">
              <a:extLst>
                <a:ext uri="{FF2B5EF4-FFF2-40B4-BE49-F238E27FC236}">
                  <a16:creationId xmlns:a16="http://schemas.microsoft.com/office/drawing/2014/main" id="{5F2CF6E4-EF92-0DD2-FDB0-3525112668C0}"/>
                </a:ext>
              </a:extLst>
            </p:cNvPr>
            <p:cNvSpPr/>
            <p:nvPr/>
          </p:nvSpPr>
          <p:spPr>
            <a:xfrm>
              <a:off x="0" y="0"/>
              <a:ext cx="154914" cy="3658200"/>
            </a:xfrm>
            <a:custGeom>
              <a:avLst/>
              <a:gdLst/>
              <a:ahLst/>
              <a:cxnLst/>
              <a:rect l="l" t="t" r="r" b="b"/>
              <a:pathLst>
                <a:path w="154914" h="3658200">
                  <a:moveTo>
                    <a:pt x="0" y="0"/>
                  </a:moveTo>
                  <a:lnTo>
                    <a:pt x="154914" y="0"/>
                  </a:lnTo>
                  <a:lnTo>
                    <a:pt x="154914" y="3658200"/>
                  </a:lnTo>
                  <a:lnTo>
                    <a:pt x="0" y="3658200"/>
                  </a:lnTo>
                  <a:close/>
                </a:path>
              </a:pathLst>
            </a:custGeom>
            <a:solidFill>
              <a:srgbClr val="DE79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519276D2-E3A4-18FF-2912-863634F0132E}"/>
                </a:ext>
              </a:extLst>
            </p:cNvPr>
            <p:cNvSpPr txBox="1"/>
            <p:nvPr/>
          </p:nvSpPr>
          <p:spPr>
            <a:xfrm>
              <a:off x="0" y="0"/>
              <a:ext cx="154914" cy="3658200"/>
            </a:xfrm>
            <a:prstGeom prst="rect">
              <a:avLst/>
            </a:prstGeom>
          </p:spPr>
          <p:txBody>
            <a:bodyPr lIns="33867" tIns="33867" rIns="33867" bIns="33867" rtlCol="0" anchor="ctr"/>
            <a:lstStyle/>
            <a:p>
              <a:pPr marL="0" marR="0" lvl="0" indent="0" algn="ctr" defTabSz="609630" rtl="0" eaLnBrk="1" fontAlgn="auto" latinLnBrk="0" hangingPunct="1">
                <a:lnSpc>
                  <a:spcPts val="165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DCF2B505-D985-23BE-E23F-5CE6AC2F5FB0}"/>
              </a:ext>
            </a:extLst>
          </p:cNvPr>
          <p:cNvSpPr/>
          <p:nvPr/>
        </p:nvSpPr>
        <p:spPr>
          <a:xfrm rot="-10800000" flipH="1">
            <a:off x="-2478878" y="6566634"/>
            <a:ext cx="9338215" cy="2982680"/>
          </a:xfrm>
          <a:custGeom>
            <a:avLst/>
            <a:gdLst/>
            <a:ahLst/>
            <a:cxnLst/>
            <a:rect l="l" t="t" r="r" b="b"/>
            <a:pathLst>
              <a:path w="14007323" h="4474020">
                <a:moveTo>
                  <a:pt x="14007323" y="0"/>
                </a:moveTo>
                <a:lnTo>
                  <a:pt x="0" y="0"/>
                </a:lnTo>
                <a:lnTo>
                  <a:pt x="0" y="4474019"/>
                </a:lnTo>
                <a:lnTo>
                  <a:pt x="14007323" y="4474019"/>
                </a:lnTo>
                <a:lnTo>
                  <a:pt x="14007323"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F65D0517-E59B-82E1-984D-46BC04962968}"/>
              </a:ext>
            </a:extLst>
          </p:cNvPr>
          <p:cNvSpPr/>
          <p:nvPr/>
        </p:nvSpPr>
        <p:spPr>
          <a:xfrm>
            <a:off x="642512" y="461904"/>
            <a:ext cx="2341509" cy="854334"/>
          </a:xfrm>
          <a:custGeom>
            <a:avLst/>
            <a:gdLst/>
            <a:ahLst/>
            <a:cxnLst/>
            <a:rect l="l" t="t" r="r" b="b"/>
            <a:pathLst>
              <a:path w="3512263" h="1281501">
                <a:moveTo>
                  <a:pt x="0" y="0"/>
                </a:moveTo>
                <a:lnTo>
                  <a:pt x="3512263" y="0"/>
                </a:lnTo>
                <a:lnTo>
                  <a:pt x="3512263" y="1281502"/>
                </a:lnTo>
                <a:lnTo>
                  <a:pt x="0" y="128150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a:extLst>
              <a:ext uri="{FF2B5EF4-FFF2-40B4-BE49-F238E27FC236}">
                <a16:creationId xmlns:a16="http://schemas.microsoft.com/office/drawing/2014/main" id="{CDE39D64-A45F-A939-7186-20A2AEE41BD5}"/>
              </a:ext>
            </a:extLst>
          </p:cNvPr>
          <p:cNvGrpSpPr/>
          <p:nvPr/>
        </p:nvGrpSpPr>
        <p:grpSpPr>
          <a:xfrm>
            <a:off x="-690463" y="2298217"/>
            <a:ext cx="8825018" cy="2449733"/>
            <a:chOff x="0" y="0"/>
            <a:chExt cx="2836113" cy="787276"/>
          </a:xfrm>
        </p:grpSpPr>
        <p:sp>
          <p:nvSpPr>
            <p:cNvPr id="11" name="Freeform 11">
              <a:extLst>
                <a:ext uri="{FF2B5EF4-FFF2-40B4-BE49-F238E27FC236}">
                  <a16:creationId xmlns:a16="http://schemas.microsoft.com/office/drawing/2014/main" id="{AD629580-1346-14A2-D534-360932EC5E97}"/>
                </a:ext>
              </a:extLst>
            </p:cNvPr>
            <p:cNvSpPr/>
            <p:nvPr/>
          </p:nvSpPr>
          <p:spPr>
            <a:xfrm>
              <a:off x="0" y="0"/>
              <a:ext cx="2836113" cy="787275"/>
            </a:xfrm>
            <a:custGeom>
              <a:avLst/>
              <a:gdLst/>
              <a:ahLst/>
              <a:cxnLst/>
              <a:rect l="l" t="t" r="r" b="b"/>
              <a:pathLst>
                <a:path w="2836113" h="787275">
                  <a:moveTo>
                    <a:pt x="203200" y="0"/>
                  </a:moveTo>
                  <a:lnTo>
                    <a:pt x="2836113" y="0"/>
                  </a:lnTo>
                  <a:lnTo>
                    <a:pt x="2632913" y="787275"/>
                  </a:lnTo>
                  <a:lnTo>
                    <a:pt x="0" y="787275"/>
                  </a:lnTo>
                  <a:lnTo>
                    <a:pt x="203200" y="0"/>
                  </a:lnTo>
                  <a:close/>
                </a:path>
              </a:pathLst>
            </a:custGeom>
            <a:solidFill>
              <a:srgbClr val="DE79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1F736D00-F101-D1BB-0A7C-A7B57A9F21E5}"/>
                </a:ext>
              </a:extLst>
            </p:cNvPr>
            <p:cNvSpPr txBox="1"/>
            <p:nvPr/>
          </p:nvSpPr>
          <p:spPr>
            <a:xfrm>
              <a:off x="101600" y="0"/>
              <a:ext cx="2632913" cy="787276"/>
            </a:xfrm>
            <a:prstGeom prst="rect">
              <a:avLst/>
            </a:prstGeom>
          </p:spPr>
          <p:txBody>
            <a:bodyPr lIns="33867" tIns="33867" rIns="33867" bIns="33867" rtlCol="0" anchor="ctr"/>
            <a:lstStyle/>
            <a:p>
              <a:pPr marL="0" marR="0" lvl="0" indent="0" algn="ctr" defTabSz="609630" rtl="0" eaLnBrk="1" fontAlgn="auto" latinLnBrk="0" hangingPunct="1">
                <a:lnSpc>
                  <a:spcPts val="165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a:extLst>
              <a:ext uri="{FF2B5EF4-FFF2-40B4-BE49-F238E27FC236}">
                <a16:creationId xmlns:a16="http://schemas.microsoft.com/office/drawing/2014/main" id="{6511F8E8-E35B-D4EC-246C-CB3277F590EF}"/>
              </a:ext>
            </a:extLst>
          </p:cNvPr>
          <p:cNvSpPr txBox="1"/>
          <p:nvPr/>
        </p:nvSpPr>
        <p:spPr>
          <a:xfrm>
            <a:off x="273702" y="2920353"/>
            <a:ext cx="7217986" cy="1808187"/>
          </a:xfrm>
          <a:prstGeom prst="rect">
            <a:avLst/>
          </a:prstGeom>
        </p:spPr>
        <p:txBody>
          <a:bodyPr lIns="0" tIns="0" rIns="0" bIns="0" rtlCol="0" anchor="t">
            <a:spAutoFit/>
          </a:bodyPr>
          <a:lstStyle/>
          <a:p>
            <a:pPr marL="0" marR="0" lvl="0" indent="0" algn="r" defTabSz="609630" rtl="0" eaLnBrk="1" fontAlgn="auto" latinLnBrk="0" hangingPunct="1">
              <a:lnSpc>
                <a:spcPts val="4667"/>
              </a:lnSpc>
              <a:spcBef>
                <a:spcPts val="0"/>
              </a:spcBef>
              <a:spcAft>
                <a:spcPts val="0"/>
              </a:spcAft>
              <a:buClrTx/>
              <a:buSzTx/>
              <a:buFontTx/>
              <a:buNone/>
              <a:tabLst/>
              <a:defRPr/>
            </a:pPr>
            <a:r>
              <a:rPr kumimoji="0" lang="en-US" sz="4667" b="1" i="0" u="none" strike="noStrike" kern="1200" cap="none" spc="-196" normalizeH="0" baseline="0" noProof="0" dirty="0">
                <a:ln>
                  <a:noFill/>
                </a:ln>
                <a:solidFill>
                  <a:srgbClr val="FFFFFF"/>
                </a:solidFill>
                <a:effectLst/>
                <a:uLnTx/>
                <a:uFillTx/>
                <a:latin typeface="Arial Bold"/>
                <a:ea typeface="Arial Bold"/>
                <a:cs typeface="Arial Bold"/>
                <a:sym typeface="Arial Bold"/>
              </a:rPr>
              <a:t>Design and Optimize Stackable Credential Pathways</a:t>
            </a:r>
          </a:p>
        </p:txBody>
      </p:sp>
    </p:spTree>
    <p:extLst>
      <p:ext uri="{BB962C8B-B14F-4D97-AF65-F5344CB8AC3E}">
        <p14:creationId xmlns:p14="http://schemas.microsoft.com/office/powerpoint/2010/main" val="2900727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2192000" cy="971550"/>
          </a:xfrm>
          <a:prstGeom prst="rect">
            <a:avLst/>
          </a:prstGeom>
          <a:solidFill>
            <a:srgbClr val="1F1B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2217" y="685800"/>
            <a:ext cx="6073668" cy="587365"/>
            <a:chOff x="0" y="0"/>
            <a:chExt cx="2399474" cy="232045"/>
          </a:xfrm>
        </p:grpSpPr>
        <p:sp>
          <p:nvSpPr>
            <p:cNvPr id="4" name="Freeform 4"/>
            <p:cNvSpPr/>
            <p:nvPr/>
          </p:nvSpPr>
          <p:spPr>
            <a:xfrm>
              <a:off x="0" y="0"/>
              <a:ext cx="2399474" cy="232045"/>
            </a:xfrm>
            <a:custGeom>
              <a:avLst/>
              <a:gdLst/>
              <a:ahLst/>
              <a:cxnLst/>
              <a:rect l="l" t="t" r="r" b="b"/>
              <a:pathLst>
                <a:path w="2399474" h="232045">
                  <a:moveTo>
                    <a:pt x="0" y="0"/>
                  </a:moveTo>
                  <a:lnTo>
                    <a:pt x="2399474" y="0"/>
                  </a:lnTo>
                  <a:lnTo>
                    <a:pt x="2399474" y="232045"/>
                  </a:lnTo>
                  <a:lnTo>
                    <a:pt x="0" y="232045"/>
                  </a:lnTo>
                  <a:close/>
                </a:path>
              </a:pathLst>
            </a:custGeom>
            <a:solidFill>
              <a:srgbClr val="DE79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399474" cy="27014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697264" y="685800"/>
            <a:ext cx="587365" cy="58736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7B1D"/>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8754728" y="122370"/>
            <a:ext cx="1879801" cy="685873"/>
          </a:xfrm>
          <a:custGeom>
            <a:avLst/>
            <a:gdLst/>
            <a:ahLst/>
            <a:cxnLst/>
            <a:rect l="l" t="t" r="r" b="b"/>
            <a:pathLst>
              <a:path w="2819702" h="1028810">
                <a:moveTo>
                  <a:pt x="0" y="0"/>
                </a:moveTo>
                <a:lnTo>
                  <a:pt x="2819702" y="0"/>
                </a:lnTo>
                <a:lnTo>
                  <a:pt x="2819702" y="1028810"/>
                </a:lnTo>
                <a:lnTo>
                  <a:pt x="0" y="1028810"/>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5400000">
            <a:off x="10970249" y="-58390"/>
            <a:ext cx="706677" cy="82345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6564028" y="971550"/>
            <a:ext cx="5563477" cy="5825630"/>
          </a:xfrm>
          <a:custGeom>
            <a:avLst/>
            <a:gdLst/>
            <a:ahLst/>
            <a:cxnLst/>
            <a:rect l="l" t="t" r="r" b="b"/>
            <a:pathLst>
              <a:path w="8345215" h="8738445">
                <a:moveTo>
                  <a:pt x="0" y="0"/>
                </a:moveTo>
                <a:lnTo>
                  <a:pt x="8345215" y="0"/>
                </a:lnTo>
                <a:lnTo>
                  <a:pt x="8345215" y="8738445"/>
                </a:lnTo>
                <a:lnTo>
                  <a:pt x="0" y="8738445"/>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4445347" y="6172200"/>
            <a:ext cx="1903777" cy="572981"/>
          </a:xfrm>
          <a:custGeom>
            <a:avLst/>
            <a:gdLst/>
            <a:ahLst/>
            <a:cxnLst/>
            <a:rect l="l" t="t" r="r" b="b"/>
            <a:pathLst>
              <a:path w="2855665" h="859472">
                <a:moveTo>
                  <a:pt x="0" y="0"/>
                </a:moveTo>
                <a:lnTo>
                  <a:pt x="2855665" y="0"/>
                </a:lnTo>
                <a:lnTo>
                  <a:pt x="2855665" y="859472"/>
                </a:lnTo>
                <a:lnTo>
                  <a:pt x="0" y="859472"/>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85800" y="1610518"/>
            <a:ext cx="4630969" cy="4101885"/>
          </a:xfrm>
          <a:custGeom>
            <a:avLst/>
            <a:gdLst/>
            <a:ahLst/>
            <a:cxnLst/>
            <a:rect l="l" t="t" r="r" b="b"/>
            <a:pathLst>
              <a:path w="6946454" h="6152828">
                <a:moveTo>
                  <a:pt x="0" y="0"/>
                </a:moveTo>
                <a:lnTo>
                  <a:pt x="6946454" y="0"/>
                </a:lnTo>
                <a:lnTo>
                  <a:pt x="6946454" y="6152828"/>
                </a:lnTo>
                <a:lnTo>
                  <a:pt x="0" y="615282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904738" y="751094"/>
            <a:ext cx="4421302" cy="373885"/>
          </a:xfrm>
          <a:prstGeom prst="rect">
            <a:avLst/>
          </a:prstGeom>
        </p:spPr>
        <p:txBody>
          <a:bodyPr lIns="0" tIns="0" rIns="0" bIns="0" rtlCol="0" anchor="t">
            <a:spAutoFit/>
          </a:bodyPr>
          <a:lstStyle/>
          <a:p>
            <a:pPr marL="0" marR="0" lvl="0" indent="0" algn="l" defTabSz="609630" rtl="0" eaLnBrk="1" fontAlgn="auto" latinLnBrk="0" hangingPunct="1">
              <a:lnSpc>
                <a:spcPts val="3173"/>
              </a:lnSpc>
              <a:spcBef>
                <a:spcPts val="0"/>
              </a:spcBef>
              <a:spcAft>
                <a:spcPts val="0"/>
              </a:spcAft>
              <a:buClrTx/>
              <a:buSzTx/>
              <a:buFontTx/>
              <a:buNone/>
              <a:tabLst/>
              <a:defRPr/>
            </a:pPr>
            <a:r>
              <a:rPr kumimoji="0" lang="en-US" sz="2266" b="1" i="0" u="none" strike="noStrike" kern="1200" cap="none" spc="33" normalizeH="0" baseline="0" noProof="0">
                <a:ln>
                  <a:noFill/>
                </a:ln>
                <a:solidFill>
                  <a:srgbClr val="FFFFFF"/>
                </a:solidFill>
                <a:effectLst/>
                <a:uLnTx/>
                <a:uFillTx/>
                <a:latin typeface="Arimo Bold"/>
                <a:ea typeface="Arimo Bold"/>
                <a:cs typeface="Arimo Bold"/>
                <a:sym typeface="Arimo Bold"/>
              </a:rPr>
              <a:t>WHAT WE WANT TO CREATE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270A3-0A85-D226-2064-8F5B447CF0F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451CFF2-9D44-8094-71FA-06FC6F0F3BE0}"/>
              </a:ext>
            </a:extLst>
          </p:cNvPr>
          <p:cNvSpPr/>
          <p:nvPr/>
        </p:nvSpPr>
        <p:spPr>
          <a:xfrm rot="-10800000" flipV="1">
            <a:off x="-1805685" y="6628086"/>
            <a:ext cx="9338773" cy="2982858"/>
          </a:xfrm>
          <a:custGeom>
            <a:avLst/>
            <a:gdLst/>
            <a:ahLst/>
            <a:cxnLst/>
            <a:rect l="l" t="t" r="r" b="b"/>
            <a:pathLst>
              <a:path w="14008160" h="4474287">
                <a:moveTo>
                  <a:pt x="0" y="4474287"/>
                </a:moveTo>
                <a:lnTo>
                  <a:pt x="14008160" y="4474287"/>
                </a:lnTo>
                <a:lnTo>
                  <a:pt x="14008160" y="0"/>
                </a:lnTo>
                <a:lnTo>
                  <a:pt x="0" y="0"/>
                </a:lnTo>
                <a:lnTo>
                  <a:pt x="0" y="4474287"/>
                </a:lnTo>
                <a:close/>
              </a:path>
            </a:pathLst>
          </a:custGeom>
          <a:blipFill>
            <a:blip r:embed="rId2">
              <a:alphaModFix amt="28000"/>
              <a:extLst>
                <a:ext uri="{96DAC541-7B7A-43D3-8B79-37D633B846F1}">
                  <asvg:svgBlip xmlns:asvg="http://schemas.microsoft.com/office/drawing/2016/SVG/main" r:embed="rId3"/>
                </a:ext>
              </a:extLst>
            </a:blip>
            <a:stretch>
              <a:fillRect t="-229" b="-2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ABC09261-F97F-7C89-02CC-964A997F9421}"/>
              </a:ext>
            </a:extLst>
          </p:cNvPr>
          <p:cNvGrpSpPr/>
          <p:nvPr/>
        </p:nvGrpSpPr>
        <p:grpSpPr>
          <a:xfrm>
            <a:off x="9862416" y="5752227"/>
            <a:ext cx="1879801" cy="685873"/>
            <a:chOff x="0" y="0"/>
            <a:chExt cx="3759602" cy="1371746"/>
          </a:xfrm>
        </p:grpSpPr>
        <p:sp>
          <p:nvSpPr>
            <p:cNvPr id="4" name="Freeform 4">
              <a:extLst>
                <a:ext uri="{FF2B5EF4-FFF2-40B4-BE49-F238E27FC236}">
                  <a16:creationId xmlns:a16="http://schemas.microsoft.com/office/drawing/2014/main" id="{833F4019-6432-B1C3-4510-FD1198877D73}"/>
                </a:ext>
              </a:extLst>
            </p:cNvPr>
            <p:cNvSpPr/>
            <p:nvPr/>
          </p:nvSpPr>
          <p:spPr>
            <a:xfrm>
              <a:off x="0" y="0"/>
              <a:ext cx="3759581" cy="1371727"/>
            </a:xfrm>
            <a:custGeom>
              <a:avLst/>
              <a:gdLst/>
              <a:ahLst/>
              <a:cxnLst/>
              <a:rect l="l" t="t" r="r" b="b"/>
              <a:pathLst>
                <a:path w="3759581" h="1371727">
                  <a:moveTo>
                    <a:pt x="0" y="0"/>
                  </a:moveTo>
                  <a:lnTo>
                    <a:pt x="3759581" y="0"/>
                  </a:lnTo>
                  <a:lnTo>
                    <a:pt x="3759581" y="1371727"/>
                  </a:lnTo>
                  <a:lnTo>
                    <a:pt x="0" y="1371727"/>
                  </a:lnTo>
                  <a:lnTo>
                    <a:pt x="0" y="0"/>
                  </a:lnTo>
                  <a:close/>
                </a:path>
              </a:pathLst>
            </a:custGeom>
            <a:blipFill>
              <a:blip r:embed="rId4"/>
              <a:stretch>
                <a:fillRect b="-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a:extLst>
              <a:ext uri="{FF2B5EF4-FFF2-40B4-BE49-F238E27FC236}">
                <a16:creationId xmlns:a16="http://schemas.microsoft.com/office/drawing/2014/main" id="{660E16E1-AA55-8E82-5447-4563307CAAEA}"/>
              </a:ext>
            </a:extLst>
          </p:cNvPr>
          <p:cNvSpPr txBox="1"/>
          <p:nvPr/>
        </p:nvSpPr>
        <p:spPr>
          <a:xfrm>
            <a:off x="776906" y="1685268"/>
            <a:ext cx="10638188" cy="2902205"/>
          </a:xfrm>
          <a:prstGeom prst="rect">
            <a:avLst/>
          </a:prstGeom>
        </p:spPr>
        <p:txBody>
          <a:bodyPr lIns="0" tIns="0" rIns="0" bIns="0" rtlCol="0" anchor="t">
            <a:spAutoFit/>
          </a:bodyPr>
          <a:lstStyle/>
          <a:p>
            <a:pPr marL="503790" marR="0" lvl="1" indent="-251895" algn="l" defTabSz="609630" rtl="0" eaLnBrk="1" fontAlgn="auto" latinLnBrk="0" hangingPunct="1">
              <a:lnSpc>
                <a:spcPts val="2799"/>
              </a:lnSpc>
              <a:spcBef>
                <a:spcPts val="0"/>
              </a:spcBef>
              <a:spcAft>
                <a:spcPts val="0"/>
              </a:spcAft>
              <a:buClrTx/>
              <a:buSzTx/>
              <a:buFont typeface="Arial"/>
              <a:buChar char="•"/>
              <a:tabLst/>
              <a:defRPr/>
            </a:pPr>
            <a:r>
              <a:rPr kumimoji="0" lang="en-US" sz="2333" b="1" i="0" u="none" strike="noStrike" kern="1200" cap="none" spc="0" normalizeH="0" baseline="0" noProof="0" dirty="0">
                <a:ln>
                  <a:noFill/>
                </a:ln>
                <a:solidFill>
                  <a:srgbClr val="000000"/>
                </a:solidFill>
                <a:effectLst/>
                <a:uLnTx/>
                <a:uFillTx/>
                <a:latin typeface="Arial Bold"/>
                <a:ea typeface="Arial Bold"/>
                <a:cs typeface="Arial Bold"/>
                <a:sym typeface="Arial Bold"/>
              </a:rPr>
              <a:t>Design &amp; Optimize Stackable Credential Pathways</a:t>
            </a:r>
          </a:p>
          <a:p>
            <a:pPr marL="251895" marR="0" lvl="1" indent="0" algn="l" defTabSz="609630" rtl="0" eaLnBrk="1" fontAlgn="auto" latinLnBrk="0" hangingPunct="1">
              <a:lnSpc>
                <a:spcPts val="2799"/>
              </a:lnSpc>
              <a:spcBef>
                <a:spcPts val="0"/>
              </a:spcBef>
              <a:spcAft>
                <a:spcPts val="0"/>
              </a:spcAft>
              <a:buClrTx/>
              <a:buSzTx/>
              <a:buFontTx/>
              <a:buNone/>
              <a:tabLst/>
              <a:defRPr/>
            </a:pPr>
            <a:endParaRPr kumimoji="0" lang="en-US" sz="2333" b="1" i="0" u="none" strike="noStrike" kern="1200" cap="none" spc="0" normalizeH="0" baseline="0" noProof="0" dirty="0">
              <a:ln>
                <a:noFill/>
              </a:ln>
              <a:solidFill>
                <a:srgbClr val="000000"/>
              </a:solidFill>
              <a:effectLst/>
              <a:uLnTx/>
              <a:uFillTx/>
              <a:latin typeface="Arial Bold"/>
              <a:ea typeface="Arial Bold"/>
              <a:cs typeface="Arial Bold"/>
              <a:sym typeface="Arial Bold"/>
            </a:endParaRPr>
          </a:p>
          <a:p>
            <a:pPr marL="863643" marR="0" lvl="2" indent="-287881" algn="l" defTabSz="609630" rtl="0" eaLnBrk="1" fontAlgn="auto" latinLnBrk="0" hangingPunct="1">
              <a:lnSpc>
                <a:spcPts val="24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00000"/>
                </a:solidFill>
                <a:effectLst/>
                <a:uLnTx/>
                <a:uFillTx/>
                <a:latin typeface="Arial Bold"/>
                <a:ea typeface="Arial Bold"/>
                <a:cs typeface="Arial Bold"/>
                <a:sym typeface="Arial Bold"/>
              </a:rPr>
              <a:t>ODEW Standards</a:t>
            </a:r>
          </a:p>
          <a:p>
            <a:pPr marL="863643" marR="0" lvl="2" indent="-287881" algn="l" defTabSz="609630" rtl="0" eaLnBrk="1" fontAlgn="auto" latinLnBrk="0" hangingPunct="1">
              <a:lnSpc>
                <a:spcPts val="24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00000"/>
                </a:solidFill>
                <a:effectLst/>
                <a:uLnTx/>
                <a:uFillTx/>
                <a:latin typeface="Arial Bold"/>
                <a:ea typeface="Arial Bold"/>
                <a:cs typeface="Arial Bold"/>
                <a:sym typeface="Arial Bold"/>
              </a:rPr>
              <a:t>ITAGs/CTAGs/MTAGs Credential Alignment</a:t>
            </a:r>
          </a:p>
          <a:p>
            <a:pPr marL="863643" marR="0" lvl="2" indent="-287881" algn="l" defTabSz="609630" rtl="0" eaLnBrk="1" fontAlgn="auto" latinLnBrk="0" hangingPunct="1">
              <a:lnSpc>
                <a:spcPts val="24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00000"/>
                </a:solidFill>
                <a:effectLst/>
                <a:uLnTx/>
                <a:uFillTx/>
                <a:latin typeface="Arial Bold"/>
                <a:ea typeface="Arial Bold"/>
                <a:cs typeface="Arial Bold"/>
                <a:sym typeface="Arial Bold"/>
              </a:rPr>
              <a:t>Connecting K12 and OTC pathways to credit options</a:t>
            </a:r>
          </a:p>
          <a:p>
            <a:pPr marL="863643" marR="0" lvl="2" indent="-287881" algn="l" defTabSz="609630" rtl="0" eaLnBrk="1" fontAlgn="auto" latinLnBrk="0" hangingPunct="1">
              <a:lnSpc>
                <a:spcPts val="24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00000"/>
                </a:solidFill>
                <a:effectLst/>
                <a:uLnTx/>
                <a:uFillTx/>
                <a:latin typeface="Arial Bold"/>
                <a:ea typeface="Arial Bold"/>
                <a:cs typeface="Arial Bold"/>
                <a:sym typeface="Arial Bold"/>
              </a:rPr>
              <a:t>OACC Course Redesign</a:t>
            </a:r>
          </a:p>
          <a:p>
            <a:pPr marL="1797166" marR="0" lvl="5" indent="-299528" algn="l" defTabSz="60963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Bold"/>
              <a:ea typeface="Arial Bold"/>
              <a:cs typeface="Arial Bold"/>
              <a:sym typeface="Arial Bold"/>
            </a:endParaRPr>
          </a:p>
          <a:p>
            <a:pPr marL="1797166" marR="0" lvl="5" indent="-299528" algn="l" defTabSz="609630" rtl="0" eaLnBrk="1" fontAlgn="auto" latinLnBrk="0" hangingPunct="1">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Bold"/>
              <a:ea typeface="Arial Bold"/>
              <a:cs typeface="Arial Bold"/>
              <a:sym typeface="Arial Bold"/>
            </a:endParaRPr>
          </a:p>
          <a:p>
            <a:pPr marL="709095" marR="0" lvl="2" indent="0" algn="l" defTabSz="609630" rtl="0" eaLnBrk="1" fontAlgn="auto" latinLnBrk="0" hangingPunct="1">
              <a:lnSpc>
                <a:spcPts val="2799"/>
              </a:lnSpc>
              <a:spcBef>
                <a:spcPts val="0"/>
              </a:spcBef>
              <a:spcAft>
                <a:spcPts val="0"/>
              </a:spcAft>
              <a:buClrTx/>
              <a:buSzTx/>
              <a:buFontTx/>
              <a:buNone/>
              <a:tabLst/>
              <a:defRPr/>
            </a:pPr>
            <a:endParaRPr kumimoji="0" lang="en-US" sz="2333" b="1" i="0" u="none" strike="noStrike" kern="1200" cap="none" spc="0" normalizeH="0" baseline="0" noProof="0" dirty="0">
              <a:ln>
                <a:noFill/>
              </a:ln>
              <a:solidFill>
                <a:srgbClr val="000000"/>
              </a:solidFill>
              <a:effectLst/>
              <a:uLnTx/>
              <a:uFillTx/>
              <a:latin typeface="Arial Bold"/>
              <a:ea typeface="Arial Bold"/>
              <a:cs typeface="Arial Bold"/>
              <a:sym typeface="Arial Bold"/>
            </a:endParaRPr>
          </a:p>
        </p:txBody>
      </p:sp>
      <p:sp>
        <p:nvSpPr>
          <p:cNvPr id="6" name="AutoShape 6">
            <a:extLst>
              <a:ext uri="{FF2B5EF4-FFF2-40B4-BE49-F238E27FC236}">
                <a16:creationId xmlns:a16="http://schemas.microsoft.com/office/drawing/2014/main" id="{D1AEFC31-2232-549F-7DDF-7A26CB6CCAE6}"/>
              </a:ext>
            </a:extLst>
          </p:cNvPr>
          <p:cNvSpPr/>
          <p:nvPr/>
        </p:nvSpPr>
        <p:spPr>
          <a:xfrm>
            <a:off x="0" y="0"/>
            <a:ext cx="12192000" cy="971550"/>
          </a:xfrm>
          <a:prstGeom prst="rect">
            <a:avLst/>
          </a:prstGeom>
          <a:solidFill>
            <a:srgbClr val="1F1B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452F48D8-755B-D450-2E28-E0AA703051C5}"/>
              </a:ext>
            </a:extLst>
          </p:cNvPr>
          <p:cNvGrpSpPr/>
          <p:nvPr/>
        </p:nvGrpSpPr>
        <p:grpSpPr>
          <a:xfrm>
            <a:off x="-142218" y="685800"/>
            <a:ext cx="7675307" cy="587365"/>
            <a:chOff x="0" y="0"/>
            <a:chExt cx="3032220" cy="232045"/>
          </a:xfrm>
        </p:grpSpPr>
        <p:sp>
          <p:nvSpPr>
            <p:cNvPr id="8" name="Freeform 8">
              <a:extLst>
                <a:ext uri="{FF2B5EF4-FFF2-40B4-BE49-F238E27FC236}">
                  <a16:creationId xmlns:a16="http://schemas.microsoft.com/office/drawing/2014/main" id="{30C520EE-AE55-CF99-D86E-FF9685768505}"/>
                </a:ext>
              </a:extLst>
            </p:cNvPr>
            <p:cNvSpPr/>
            <p:nvPr/>
          </p:nvSpPr>
          <p:spPr>
            <a:xfrm>
              <a:off x="0" y="0"/>
              <a:ext cx="3032220" cy="232045"/>
            </a:xfrm>
            <a:custGeom>
              <a:avLst/>
              <a:gdLst/>
              <a:ahLst/>
              <a:cxnLst/>
              <a:rect l="l" t="t" r="r" b="b"/>
              <a:pathLst>
                <a:path w="3032220" h="232045">
                  <a:moveTo>
                    <a:pt x="0" y="0"/>
                  </a:moveTo>
                  <a:lnTo>
                    <a:pt x="3032220" y="0"/>
                  </a:lnTo>
                  <a:lnTo>
                    <a:pt x="3032220" y="232045"/>
                  </a:lnTo>
                  <a:lnTo>
                    <a:pt x="0" y="232045"/>
                  </a:lnTo>
                  <a:close/>
                </a:path>
              </a:pathLst>
            </a:custGeom>
            <a:solidFill>
              <a:srgbClr val="DE79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7074F2A8-BF46-95D5-A255-FEEAD5527259}"/>
                </a:ext>
              </a:extLst>
            </p:cNvPr>
            <p:cNvSpPr txBox="1"/>
            <p:nvPr/>
          </p:nvSpPr>
          <p:spPr>
            <a:xfrm>
              <a:off x="0" y="-38100"/>
              <a:ext cx="3032220" cy="27014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F5329886-BC29-A2D7-1897-673AB1B68CD2}"/>
              </a:ext>
            </a:extLst>
          </p:cNvPr>
          <p:cNvGrpSpPr/>
          <p:nvPr/>
        </p:nvGrpSpPr>
        <p:grpSpPr>
          <a:xfrm>
            <a:off x="7239407" y="685800"/>
            <a:ext cx="587365" cy="587365"/>
            <a:chOff x="0" y="0"/>
            <a:chExt cx="812800" cy="812800"/>
          </a:xfrm>
        </p:grpSpPr>
        <p:sp>
          <p:nvSpPr>
            <p:cNvPr id="11" name="Freeform 11">
              <a:extLst>
                <a:ext uri="{FF2B5EF4-FFF2-40B4-BE49-F238E27FC236}">
                  <a16:creationId xmlns:a16="http://schemas.microsoft.com/office/drawing/2014/main" id="{67ACC240-E18A-CF7A-7AF4-351D086579E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7B1D"/>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A27AED5D-FA26-C03D-B0AD-EF901DF8A2DD}"/>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a:extLst>
              <a:ext uri="{FF2B5EF4-FFF2-40B4-BE49-F238E27FC236}">
                <a16:creationId xmlns:a16="http://schemas.microsoft.com/office/drawing/2014/main" id="{93C92AF9-81A3-4FD0-3420-BD99D9B0C752}"/>
              </a:ext>
            </a:extLst>
          </p:cNvPr>
          <p:cNvSpPr/>
          <p:nvPr/>
        </p:nvSpPr>
        <p:spPr>
          <a:xfrm>
            <a:off x="8754728" y="122370"/>
            <a:ext cx="1879801" cy="685873"/>
          </a:xfrm>
          <a:custGeom>
            <a:avLst/>
            <a:gdLst/>
            <a:ahLst/>
            <a:cxnLst/>
            <a:rect l="l" t="t" r="r" b="b"/>
            <a:pathLst>
              <a:path w="2819702" h="1028810">
                <a:moveTo>
                  <a:pt x="0" y="0"/>
                </a:moveTo>
                <a:lnTo>
                  <a:pt x="2819702" y="0"/>
                </a:lnTo>
                <a:lnTo>
                  <a:pt x="2819702" y="1028810"/>
                </a:lnTo>
                <a:lnTo>
                  <a:pt x="0" y="1028810"/>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834D6AD4-468F-DE65-570B-9E397FDA1E85}"/>
              </a:ext>
            </a:extLst>
          </p:cNvPr>
          <p:cNvSpPr/>
          <p:nvPr/>
        </p:nvSpPr>
        <p:spPr>
          <a:xfrm rot="5400000">
            <a:off x="10970249" y="-58390"/>
            <a:ext cx="706677" cy="82345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3DA78A2F-E8F9-067E-8546-2436178EC5AE}"/>
              </a:ext>
            </a:extLst>
          </p:cNvPr>
          <p:cNvSpPr txBox="1"/>
          <p:nvPr/>
        </p:nvSpPr>
        <p:spPr>
          <a:xfrm>
            <a:off x="904738" y="751094"/>
            <a:ext cx="6334669" cy="373885"/>
          </a:xfrm>
          <a:prstGeom prst="rect">
            <a:avLst/>
          </a:prstGeom>
        </p:spPr>
        <p:txBody>
          <a:bodyPr lIns="0" tIns="0" rIns="0" bIns="0" rtlCol="0" anchor="t">
            <a:spAutoFit/>
          </a:bodyPr>
          <a:lstStyle/>
          <a:p>
            <a:pPr marL="0" marR="0" lvl="0" indent="0" algn="l" defTabSz="609630" rtl="0" eaLnBrk="1" fontAlgn="auto" latinLnBrk="0" hangingPunct="1">
              <a:lnSpc>
                <a:spcPts val="3173"/>
              </a:lnSpc>
              <a:spcBef>
                <a:spcPts val="0"/>
              </a:spcBef>
              <a:spcAft>
                <a:spcPts val="0"/>
              </a:spcAft>
              <a:buClrTx/>
              <a:buSzTx/>
              <a:buFontTx/>
              <a:buNone/>
              <a:tabLst/>
              <a:defRPr/>
            </a:pPr>
            <a:r>
              <a:rPr kumimoji="0" lang="en-US" sz="2266" b="1" i="0" u="none" strike="noStrike" kern="1200" cap="none" spc="33" normalizeH="0" baseline="0" noProof="0">
                <a:ln>
                  <a:noFill/>
                </a:ln>
                <a:solidFill>
                  <a:srgbClr val="FFFFFF"/>
                </a:solidFill>
                <a:effectLst/>
                <a:uLnTx/>
                <a:uFillTx/>
                <a:latin typeface="Arimo Bold"/>
                <a:ea typeface="Arimo Bold"/>
                <a:cs typeface="Arimo Bold"/>
                <a:sym typeface="Arimo Bold"/>
              </a:rPr>
              <a:t>SCALING THE COMPETENCY MODEL</a:t>
            </a:r>
          </a:p>
        </p:txBody>
      </p:sp>
    </p:spTree>
    <p:extLst>
      <p:ext uri="{BB962C8B-B14F-4D97-AF65-F5344CB8AC3E}">
        <p14:creationId xmlns:p14="http://schemas.microsoft.com/office/powerpoint/2010/main" val="716745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447078" y="447078"/>
            <a:ext cx="2341509" cy="854334"/>
          </a:xfrm>
          <a:custGeom>
            <a:avLst/>
            <a:gdLst/>
            <a:ahLst/>
            <a:cxnLst/>
            <a:rect l="l" t="t" r="r" b="b"/>
            <a:pathLst>
              <a:path w="3512263" h="1281501">
                <a:moveTo>
                  <a:pt x="0" y="0"/>
                </a:moveTo>
                <a:lnTo>
                  <a:pt x="3512264" y="0"/>
                </a:lnTo>
                <a:lnTo>
                  <a:pt x="3512264" y="1281502"/>
                </a:lnTo>
                <a:lnTo>
                  <a:pt x="0" y="128150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35729" y="3028720"/>
            <a:ext cx="6072531" cy="1461426"/>
          </a:xfrm>
          <a:prstGeom prst="rect">
            <a:avLst/>
          </a:prstGeom>
        </p:spPr>
        <p:txBody>
          <a:bodyPr lIns="0" tIns="0" rIns="0" bIns="0" rtlCol="0" anchor="t">
            <a:spAutoFit/>
          </a:bodyPr>
          <a:lstStyle/>
          <a:p>
            <a:pPr marL="0" marR="0" lvl="0" indent="0" algn="r" defTabSz="609630" rtl="0" eaLnBrk="1" fontAlgn="auto" latinLnBrk="0" hangingPunct="1">
              <a:lnSpc>
                <a:spcPts val="6227"/>
              </a:lnSpc>
              <a:spcBef>
                <a:spcPts val="0"/>
              </a:spcBef>
              <a:spcAft>
                <a:spcPts val="0"/>
              </a:spcAft>
              <a:buClrTx/>
              <a:buSzTx/>
              <a:buFontTx/>
              <a:buNone/>
              <a:tabLst/>
              <a:defRPr/>
            </a:pPr>
            <a:r>
              <a:rPr kumimoji="0" lang="en-US" sz="6600" b="1" i="0" u="none" strike="noStrike" kern="1200" cap="none" spc="-377" normalizeH="0" baseline="0" noProof="0" dirty="0">
                <a:ln>
                  <a:noFill/>
                </a:ln>
                <a:solidFill>
                  <a:srgbClr val="000000"/>
                </a:solidFill>
                <a:effectLst/>
                <a:uLnTx/>
                <a:uFillTx/>
                <a:latin typeface="Arial Bold"/>
                <a:ea typeface="Arial Bold"/>
                <a:cs typeface="Arial Bold"/>
                <a:sym typeface="Arial Bold"/>
              </a:rPr>
              <a:t>THANK YOU</a:t>
            </a:r>
          </a:p>
          <a:p>
            <a:pPr marL="0" marR="0" lvl="0" indent="0" algn="r" defTabSz="609630" rtl="0" eaLnBrk="1" fontAlgn="auto" latinLnBrk="0" hangingPunct="1">
              <a:lnSpc>
                <a:spcPts val="6227"/>
              </a:lnSpc>
              <a:spcBef>
                <a:spcPts val="0"/>
              </a:spcBef>
              <a:spcAft>
                <a:spcPts val="0"/>
              </a:spcAft>
              <a:buClrTx/>
              <a:buSzTx/>
              <a:buFontTx/>
              <a:buNone/>
              <a:tabLst/>
              <a:defRPr/>
            </a:pPr>
            <a:endParaRPr kumimoji="0" lang="en-US" sz="2400" b="1" i="0" u="none" strike="noStrike" kern="1200" cap="none" spc="-377" normalizeH="0" baseline="0" noProof="0" dirty="0">
              <a:ln>
                <a:noFill/>
              </a:ln>
              <a:solidFill>
                <a:srgbClr val="000000"/>
              </a:solidFill>
              <a:effectLst/>
              <a:uLnTx/>
              <a:uFillTx/>
              <a:latin typeface="Arial Bold"/>
              <a:ea typeface="Arial Bold"/>
              <a:cs typeface="Arial Bold"/>
              <a:sym typeface="Arial Bold"/>
            </a:endParaRPr>
          </a:p>
        </p:txBody>
      </p:sp>
      <p:grpSp>
        <p:nvGrpSpPr>
          <p:cNvPr id="4" name="Group 4"/>
          <p:cNvGrpSpPr/>
          <p:nvPr/>
        </p:nvGrpSpPr>
        <p:grpSpPr>
          <a:xfrm rot="-10800000">
            <a:off x="6004566" y="-203804"/>
            <a:ext cx="12374870" cy="5703443"/>
            <a:chOff x="0" y="0"/>
            <a:chExt cx="406400" cy="187305"/>
          </a:xfrm>
        </p:grpSpPr>
        <p:sp>
          <p:nvSpPr>
            <p:cNvPr id="5" name="Freeform 5"/>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B55400"/>
            </a:solidFill>
            <a:ln w="28575"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27000" y="-38100"/>
              <a:ext cx="152400" cy="225405"/>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a:grpSpLocks noChangeAspect="1"/>
          </p:cNvGrpSpPr>
          <p:nvPr/>
        </p:nvGrpSpPr>
        <p:grpSpPr>
          <a:xfrm>
            <a:off x="6692215" y="0"/>
            <a:ext cx="8335388" cy="6858000"/>
            <a:chOff x="0" y="0"/>
            <a:chExt cx="6184570" cy="5088399"/>
          </a:xfrm>
        </p:grpSpPr>
        <p:sp>
          <p:nvSpPr>
            <p:cNvPr id="8" name="Freeform 8"/>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0" y="0"/>
              <a:ext cx="6184570" cy="5088399"/>
            </a:xfrm>
            <a:custGeom>
              <a:avLst/>
              <a:gdLst/>
              <a:ahLst/>
              <a:cxnLst/>
              <a:rect l="l" t="t" r="r" b="b"/>
              <a:pathLst>
                <a:path w="6184570" h="5088399">
                  <a:moveTo>
                    <a:pt x="2750917" y="2544200"/>
                  </a:moveTo>
                  <a:lnTo>
                    <a:pt x="0" y="5088399"/>
                  </a:lnTo>
                  <a:lnTo>
                    <a:pt x="3433653" y="5088399"/>
                  </a:lnTo>
                  <a:lnTo>
                    <a:pt x="6184570" y="2544200"/>
                  </a:lnTo>
                  <a:lnTo>
                    <a:pt x="3433653" y="0"/>
                  </a:lnTo>
                  <a:lnTo>
                    <a:pt x="0" y="0"/>
                  </a:lnTo>
                  <a:lnTo>
                    <a:pt x="2750917" y="2544200"/>
                  </a:lnTo>
                  <a:close/>
                </a:path>
              </a:pathLst>
            </a:custGeom>
            <a:blipFill>
              <a:blip r:embed="rId3"/>
              <a:stretch>
                <a:fillRect r="-970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8341295" y="4536396"/>
            <a:ext cx="5037228" cy="2635145"/>
            <a:chOff x="0" y="0"/>
            <a:chExt cx="406400" cy="212602"/>
          </a:xfrm>
        </p:grpSpPr>
        <p:sp>
          <p:nvSpPr>
            <p:cNvPr id="11" name="Freeform 11"/>
            <p:cNvSpPr/>
            <p:nvPr/>
          </p:nvSpPr>
          <p:spPr>
            <a:xfrm>
              <a:off x="0" y="0"/>
              <a:ext cx="406400" cy="212602"/>
            </a:xfrm>
            <a:custGeom>
              <a:avLst/>
              <a:gdLst/>
              <a:ahLst/>
              <a:cxnLst/>
              <a:rect l="l" t="t" r="r" b="b"/>
              <a:pathLst>
                <a:path w="406400" h="212602">
                  <a:moveTo>
                    <a:pt x="203200" y="0"/>
                  </a:moveTo>
                  <a:lnTo>
                    <a:pt x="203200" y="0"/>
                  </a:lnTo>
                  <a:lnTo>
                    <a:pt x="406400" y="212602"/>
                  </a:lnTo>
                  <a:lnTo>
                    <a:pt x="0" y="212602"/>
                  </a:lnTo>
                  <a:lnTo>
                    <a:pt x="203200" y="0"/>
                  </a:lnTo>
                  <a:close/>
                </a:path>
              </a:pathLst>
            </a:custGeom>
            <a:solidFill>
              <a:srgbClr val="000000">
                <a:alpha val="80000"/>
              </a:srgbClr>
            </a:solidFill>
            <a:ln w="9525" cap="sq">
              <a:solidFill>
                <a:srgbClr val="FFFFFF">
                  <a:alpha val="80000"/>
                </a:srgbClr>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127000" y="-38100"/>
              <a:ext cx="152400" cy="250702"/>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rot="-10800000" flipH="1">
            <a:off x="-2142211" y="6134639"/>
            <a:ext cx="10829265" cy="3458930"/>
          </a:xfrm>
          <a:custGeom>
            <a:avLst/>
            <a:gdLst/>
            <a:ahLst/>
            <a:cxnLst/>
            <a:rect l="l" t="t" r="r" b="b"/>
            <a:pathLst>
              <a:path w="16243898" h="5188395">
                <a:moveTo>
                  <a:pt x="16243898" y="0"/>
                </a:moveTo>
                <a:lnTo>
                  <a:pt x="0" y="0"/>
                </a:lnTo>
                <a:lnTo>
                  <a:pt x="0" y="5188395"/>
                </a:lnTo>
                <a:lnTo>
                  <a:pt x="16243898" y="5188395"/>
                </a:lnTo>
                <a:lnTo>
                  <a:pt x="16243898" y="0"/>
                </a:lnTo>
                <a:close/>
              </a:path>
            </a:pathLst>
          </a:custGeom>
          <a:blipFill>
            <a:blip r:embed="rId4">
              <a:alphaModFix amt="49000"/>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4"/>
          <p:cNvSpPr/>
          <p:nvPr/>
        </p:nvSpPr>
        <p:spPr>
          <a:xfrm flipV="1">
            <a:off x="6692216" y="-203805"/>
            <a:ext cx="3918375" cy="3632805"/>
          </a:xfrm>
          <a:prstGeom prst="line">
            <a:avLst/>
          </a:prstGeom>
          <a:ln w="9525" cap="flat">
            <a:solidFill>
              <a:srgbClr val="FFFFF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5"/>
          <p:cNvSpPr/>
          <p:nvPr/>
        </p:nvSpPr>
        <p:spPr>
          <a:xfrm flipV="1">
            <a:off x="11319996" y="-182104"/>
            <a:ext cx="3906490" cy="3611104"/>
          </a:xfrm>
          <a:prstGeom prst="line">
            <a:avLst/>
          </a:prstGeom>
          <a:ln w="9525" cap="flat">
            <a:solidFill>
              <a:srgbClr val="FFFFF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16"/>
          <p:cNvSpPr/>
          <p:nvPr/>
        </p:nvSpPr>
        <p:spPr>
          <a:xfrm flipH="1" flipV="1">
            <a:off x="11319996" y="3429001"/>
            <a:ext cx="1076574" cy="1000335"/>
          </a:xfrm>
          <a:prstGeom prst="line">
            <a:avLst/>
          </a:prstGeom>
          <a:ln w="9525" cap="flat">
            <a:solidFill>
              <a:srgbClr val="FFFFF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CD4A9-C969-3929-97A2-32369E6845D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A35BDEA-C6D6-ED14-E5B5-3EE542C385B1}"/>
              </a:ext>
            </a:extLst>
          </p:cNvPr>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grpSp>
        <p:nvGrpSpPr>
          <p:cNvPr id="20" name="Group 20">
            <a:extLst>
              <a:ext uri="{FF2B5EF4-FFF2-40B4-BE49-F238E27FC236}">
                <a16:creationId xmlns:a16="http://schemas.microsoft.com/office/drawing/2014/main" id="{92DD2D21-9E94-DF43-27CA-744B08B4E244}"/>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5D24AA5D-5BD5-00FA-5FAA-3863F70EAEFC}"/>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BEA829C7-4409-9356-837D-D1557C67F055}"/>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701EE4DE-DEF1-C068-8DB8-7B61C8AC6835}"/>
              </a:ext>
            </a:extLst>
          </p:cNvPr>
          <p:cNvGrpSpPr/>
          <p:nvPr/>
        </p:nvGrpSpPr>
        <p:grpSpPr>
          <a:xfrm rot="-10800000">
            <a:off x="7688712" y="-416626"/>
            <a:ext cx="3817489" cy="798667"/>
            <a:chOff x="0" y="0"/>
            <a:chExt cx="3054608" cy="639062"/>
          </a:xfrm>
        </p:grpSpPr>
        <p:sp>
          <p:nvSpPr>
            <p:cNvPr id="24" name="Freeform 24">
              <a:extLst>
                <a:ext uri="{FF2B5EF4-FFF2-40B4-BE49-F238E27FC236}">
                  <a16:creationId xmlns:a16="http://schemas.microsoft.com/office/drawing/2014/main" id="{86424317-054B-770B-1D15-5E1AC0D67D80}"/>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373D97AB-6D95-33AF-D633-7C0EF05B4ECB}"/>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7C6BB2EE-7425-B48D-4433-912F78B1D5A1}"/>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017AB1FA-07A9-8F4E-641E-9CCB2DB5225A}"/>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30484035-3D66-1F3F-762D-8925BE984452}"/>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178559A5-0F39-655C-A1B7-2E2B4DC5A885}"/>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3B59E0A0-E02E-BF27-C44C-59B02574EB9E}"/>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270AAE49-6545-525A-955F-322D29CF2ACB}"/>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E137591A-FED0-C4ED-B92B-FFAD437C14E9}"/>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8B3796A0-5F2E-04BF-91A6-A07297011B8E}"/>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DC2D4043-2ABF-A664-156B-75917639695C}"/>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8403D327-2838-C2A7-C7B6-4707C8DBADE6}"/>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779ECD00-D492-745A-052C-45F9D5EDDEA9}"/>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57294AF6-7577-44AB-0C5E-20F495D92911}"/>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06B535B3-BE7E-498E-0105-E18484AC3860}"/>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76664" y="119043"/>
            <a:ext cx="2723636" cy="727072"/>
          </a:xfrm>
          <a:prstGeom prst="rect">
            <a:avLst/>
          </a:prstGeom>
        </p:spPr>
      </p:pic>
      <p:sp>
        <p:nvSpPr>
          <p:cNvPr id="32" name="TextBox 38">
            <a:extLst>
              <a:ext uri="{FF2B5EF4-FFF2-40B4-BE49-F238E27FC236}">
                <a16:creationId xmlns:a16="http://schemas.microsoft.com/office/drawing/2014/main" id="{DE6D7EC1-B30E-4B5D-8069-1FD85936E3C9}"/>
              </a:ext>
            </a:extLst>
          </p:cNvPr>
          <p:cNvSpPr txBox="1"/>
          <p:nvPr/>
        </p:nvSpPr>
        <p:spPr>
          <a:xfrm>
            <a:off x="431460" y="2478444"/>
            <a:ext cx="3785713" cy="1661993"/>
          </a:xfrm>
          <a:prstGeom prst="rect">
            <a:avLst/>
          </a:prstGeom>
        </p:spPr>
        <p:txBody>
          <a:bodyPr wrap="square" lIns="0" tIns="0" rIns="0" bIns="0" rtlCol="0" anchor="t">
            <a:spAutoFit/>
          </a:bodyPr>
          <a:lstStyle/>
          <a:p>
            <a:r>
              <a:rPr lang="en-US" sz="4400" b="1" dirty="0">
                <a:latin typeface="Aptos"/>
                <a:cs typeface="Arial"/>
              </a:rPr>
              <a:t>Open Discussion</a:t>
            </a:r>
          </a:p>
          <a:p>
            <a:pPr marL="171450" indent="-171450">
              <a:buFont typeface="Arial" panose="020B0604020202020204" pitchFamily="34" charset="0"/>
              <a:buChar char="•"/>
            </a:pPr>
            <a:endParaRPr lang="en-US" sz="2000" dirty="0">
              <a:latin typeface="Aptos" panose="020B00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E49B893D-5C87-419A-A398-20EFF36DD6B5}"/>
              </a:ext>
            </a:extLst>
          </p:cNvPr>
          <p:cNvCxnSpPr/>
          <p:nvPr/>
        </p:nvCxnSpPr>
        <p:spPr>
          <a:xfrm>
            <a:off x="4792342" y="1299253"/>
            <a:ext cx="0" cy="4259492"/>
          </a:xfrm>
          <a:prstGeom prst="line">
            <a:avLst/>
          </a:prstGeom>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264453C2-DD58-49D0-B532-CE7985BD61FF}"/>
              </a:ext>
            </a:extLst>
          </p:cNvPr>
          <p:cNvSpPr txBox="1"/>
          <p:nvPr/>
        </p:nvSpPr>
        <p:spPr>
          <a:xfrm>
            <a:off x="5548104" y="1690062"/>
            <a:ext cx="5958097" cy="3477875"/>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rial"/>
                <a:ea typeface="Calibri"/>
                <a:cs typeface="Arial"/>
              </a:rPr>
              <a:t>What is your institution hiring for?</a:t>
            </a:r>
            <a:br>
              <a:rPr lang="en-US" sz="2000" dirty="0">
                <a:latin typeface="Arial"/>
                <a:ea typeface="Calibri"/>
                <a:cs typeface="Arial"/>
              </a:rPr>
            </a:br>
            <a:endParaRPr lang="en-US" sz="2000" dirty="0">
              <a:latin typeface="Arial"/>
              <a:ea typeface="Calibri"/>
              <a:cs typeface="Arial"/>
            </a:endParaRPr>
          </a:p>
          <a:p>
            <a:pPr marL="342900" indent="-342900">
              <a:buFont typeface="Arial" panose="020B0604020202020204" pitchFamily="34" charset="0"/>
              <a:buChar char="•"/>
            </a:pPr>
            <a:r>
              <a:rPr lang="en-US" sz="2000" dirty="0">
                <a:latin typeface="Arial"/>
                <a:ea typeface="Calibri"/>
                <a:cs typeface="Arial"/>
              </a:rPr>
              <a:t>What new grants and projects has your institution started?</a:t>
            </a:r>
            <a:br>
              <a:rPr lang="en-US" sz="2000" dirty="0">
                <a:latin typeface="Arial"/>
                <a:ea typeface="Calibri"/>
                <a:cs typeface="Arial"/>
              </a:rPr>
            </a:br>
            <a:endParaRPr lang="en-US" sz="2000" dirty="0">
              <a:latin typeface="Arial"/>
              <a:ea typeface="Calibri"/>
              <a:cs typeface="Arial"/>
            </a:endParaRPr>
          </a:p>
          <a:p>
            <a:pPr marL="342900" indent="-342900">
              <a:buFont typeface="Arial" panose="020B0604020202020204" pitchFamily="34" charset="0"/>
              <a:buChar char="•"/>
            </a:pPr>
            <a:r>
              <a:rPr lang="en-US" sz="2000" dirty="0">
                <a:latin typeface="Arial"/>
                <a:ea typeface="Calibri"/>
                <a:cs typeface="Arial"/>
              </a:rPr>
              <a:t>Share your institution's best practices, current needs, and/or ideas for collaboration</a:t>
            </a:r>
            <a:br>
              <a:rPr lang="en-US" sz="2000" dirty="0">
                <a:latin typeface="Arial"/>
                <a:ea typeface="Calibri"/>
                <a:cs typeface="Arial"/>
              </a:rPr>
            </a:br>
            <a:endParaRPr lang="en-US" sz="2000" dirty="0">
              <a:ea typeface="Calibri" panose="020F0502020204030204"/>
              <a:cs typeface="Calibri" panose="020F0502020204030204"/>
            </a:endParaRPr>
          </a:p>
          <a:p>
            <a:pPr marL="342900" indent="-342900">
              <a:buFont typeface="Arial" panose="020B0604020202020204" pitchFamily="34" charset="0"/>
              <a:buChar char="•"/>
            </a:pPr>
            <a:r>
              <a:rPr lang="en-US" sz="2000" dirty="0">
                <a:latin typeface="Arial"/>
                <a:ea typeface="Calibri"/>
                <a:cs typeface="Arial"/>
              </a:rPr>
              <a:t>Please share any content to be included in OTN's newsletters and/or your interest in presenting at an upcoming OTN Meeting</a:t>
            </a:r>
            <a:endParaRPr lang="en-US" sz="2000" dirty="0">
              <a:ea typeface="Calibri"/>
              <a:cs typeface="Calibri"/>
            </a:endParaRPr>
          </a:p>
        </p:txBody>
      </p:sp>
    </p:spTree>
    <p:extLst>
      <p:ext uri="{BB962C8B-B14F-4D97-AF65-F5344CB8AC3E}">
        <p14:creationId xmlns:p14="http://schemas.microsoft.com/office/powerpoint/2010/main" val="1768194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4181" y="101384"/>
            <a:ext cx="12189266" cy="688156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a:p>
        </p:txBody>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5" name="TextBox 35"/>
          <p:cNvSpPr txBox="1"/>
          <p:nvPr/>
        </p:nvSpPr>
        <p:spPr>
          <a:xfrm>
            <a:off x="484182" y="790169"/>
            <a:ext cx="5029676" cy="246734"/>
          </a:xfrm>
          <a:prstGeom prst="rect">
            <a:avLst/>
          </a:prstGeom>
        </p:spPr>
        <p:txBody>
          <a:bodyPr wrap="square" lIns="0" tIns="0" rIns="0" bIns="0" rtlCol="0" anchor="t">
            <a:spAutoFit/>
          </a:bodyPr>
          <a:lstStyle/>
          <a:p>
            <a:pPr>
              <a:lnSpc>
                <a:spcPts val="2147"/>
              </a:lnSpc>
            </a:pPr>
            <a:r>
              <a:rPr lang="en-US" sz="1533">
                <a:solidFill>
                  <a:srgbClr val="1D1A1B"/>
                </a:solidFill>
                <a:latin typeface="Public Sans"/>
                <a:ea typeface="Public Sans"/>
                <a:cs typeface="Public Sans"/>
                <a:sym typeface="Public Sans"/>
              </a:rPr>
              <a:t>Partners in Training Ohio’s Manufacturing Workforce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3">
              <a:extLst>
                <a:ext uri="{96DAC541-7B7A-43D3-8B79-37D633B846F1}">
                  <asvg:svgBlip xmlns:asvg="http://schemas.microsoft.com/office/drawing/2016/SVG/main" r:embed="rId4"/>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1">
              <a:extLst>
                <a:ext uri="{96DAC541-7B7A-43D3-8B79-37D633B846F1}">
                  <asvg:svgBlip xmlns:asvg="http://schemas.microsoft.com/office/drawing/2016/SVG/main" r:embed="rId12"/>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09289" y="112960"/>
            <a:ext cx="2723636" cy="727072"/>
          </a:xfrm>
          <a:prstGeom prst="rect">
            <a:avLst/>
          </a:prstGeom>
        </p:spPr>
      </p:pic>
      <p:sp>
        <p:nvSpPr>
          <p:cNvPr id="8" name="TextBox 7">
            <a:extLst>
              <a:ext uri="{FF2B5EF4-FFF2-40B4-BE49-F238E27FC236}">
                <a16:creationId xmlns:a16="http://schemas.microsoft.com/office/drawing/2014/main" id="{7D5855B0-C4B5-487B-8555-94B567121885}"/>
              </a:ext>
            </a:extLst>
          </p:cNvPr>
          <p:cNvSpPr txBox="1"/>
          <p:nvPr/>
        </p:nvSpPr>
        <p:spPr>
          <a:xfrm>
            <a:off x="6225522" y="3511902"/>
            <a:ext cx="5292087" cy="1077218"/>
          </a:xfrm>
          <a:prstGeom prst="rect">
            <a:avLst/>
          </a:prstGeom>
          <a:noFill/>
        </p:spPr>
        <p:txBody>
          <a:bodyPr wrap="square" lIns="91440" tIns="45720" rIns="91440" bIns="45720" rtlCol="0" anchor="t">
            <a:spAutoFit/>
          </a:bodyPr>
          <a:lstStyle/>
          <a:p>
            <a:pPr algn="ctr"/>
            <a:r>
              <a:rPr lang="en-US" sz="3600" b="1" dirty="0">
                <a:latin typeface="Aptos"/>
              </a:rPr>
              <a:t>September OTN Meeting</a:t>
            </a:r>
            <a:br>
              <a:rPr lang="en-US" sz="3600" b="1" dirty="0">
                <a:latin typeface="Aptos" panose="020B0004020202020204" pitchFamily="34" charset="0"/>
              </a:rPr>
            </a:br>
            <a:r>
              <a:rPr lang="en-US" sz="2800" b="1" dirty="0">
                <a:latin typeface="Aptos"/>
              </a:rPr>
              <a:t>Sep 16, 2025 at 8:30am</a:t>
            </a:r>
            <a:endParaRPr lang="en-US" sz="3600" dirty="0">
              <a:latin typeface="Aptos"/>
            </a:endParaRPr>
          </a:p>
        </p:txBody>
      </p:sp>
      <p:pic>
        <p:nvPicPr>
          <p:cNvPr id="36" name="Picture 35">
            <a:extLst>
              <a:ext uri="{FF2B5EF4-FFF2-40B4-BE49-F238E27FC236}">
                <a16:creationId xmlns:a16="http://schemas.microsoft.com/office/drawing/2014/main" id="{E4C689E3-9A9A-4E68-813E-7E223B3E8E16}"/>
              </a:ext>
            </a:extLst>
          </p:cNvPr>
          <p:cNvPicPr>
            <a:picLocks noChangeAspect="1"/>
          </p:cNvPicPr>
          <p:nvPr/>
        </p:nvPicPr>
        <p:blipFill rotWithShape="1">
          <a:blip r:embed="rId16">
            <a:clrChange>
              <a:clrFrom>
                <a:srgbClr val="FFFFFF"/>
              </a:clrFrom>
              <a:clrTo>
                <a:srgbClr val="FFFFFF">
                  <a:alpha val="0"/>
                </a:srgbClr>
              </a:clrTo>
            </a:clrChange>
          </a:blip>
          <a:srcRect r="70860"/>
          <a:stretch/>
        </p:blipFill>
        <p:spPr>
          <a:xfrm>
            <a:off x="7683529" y="4699174"/>
            <a:ext cx="2350091" cy="1261860"/>
          </a:xfrm>
          <a:prstGeom prst="rect">
            <a:avLst/>
          </a:prstGeom>
          <a:ln>
            <a:noFill/>
          </a:ln>
        </p:spPr>
      </p:pic>
      <p:sp>
        <p:nvSpPr>
          <p:cNvPr id="32" name="TextBox 38">
            <a:extLst>
              <a:ext uri="{FF2B5EF4-FFF2-40B4-BE49-F238E27FC236}">
                <a16:creationId xmlns:a16="http://schemas.microsoft.com/office/drawing/2014/main" id="{60008BCA-B525-4072-ADED-04D92B8F33A3}"/>
              </a:ext>
            </a:extLst>
          </p:cNvPr>
          <p:cNvSpPr txBox="1"/>
          <p:nvPr/>
        </p:nvSpPr>
        <p:spPr>
          <a:xfrm>
            <a:off x="748242" y="3513487"/>
            <a:ext cx="4019280" cy="1908215"/>
          </a:xfrm>
          <a:prstGeom prst="rect">
            <a:avLst/>
          </a:prstGeom>
        </p:spPr>
        <p:txBody>
          <a:bodyPr wrap="square" lIns="0" tIns="0" rIns="0" bIns="0" rtlCol="0" anchor="t">
            <a:spAutoFit/>
          </a:bodyPr>
          <a:lstStyle/>
          <a:p>
            <a:pPr algn="ctr"/>
            <a:r>
              <a:rPr lang="en-US" sz="3600" b="1" dirty="0">
                <a:latin typeface="Aptos"/>
                <a:cs typeface="Arial"/>
              </a:rPr>
              <a:t>FOLLOW </a:t>
            </a:r>
            <a:br>
              <a:rPr lang="en-US" sz="3600" b="1" dirty="0">
                <a:latin typeface="Aptos"/>
                <a:cs typeface="Arial"/>
              </a:rPr>
            </a:br>
            <a:r>
              <a:rPr lang="en-US" sz="3600" b="1" dirty="0">
                <a:latin typeface="Aptos"/>
                <a:cs typeface="Arial"/>
                <a:hlinkClick r:id="rId17"/>
              </a:rPr>
              <a:t>OHIO TECHNET</a:t>
            </a:r>
            <a:br>
              <a:rPr lang="en-US" sz="3600" b="1" dirty="0">
                <a:latin typeface="Aptos"/>
                <a:cs typeface="Arial"/>
              </a:rPr>
            </a:br>
            <a:r>
              <a:rPr lang="en-US" sz="3600" b="1" dirty="0">
                <a:latin typeface="Aptos"/>
                <a:cs typeface="Arial"/>
              </a:rPr>
              <a:t> ON LINKEDIN!</a:t>
            </a:r>
          </a:p>
          <a:p>
            <a:pPr marL="171450" indent="-171450">
              <a:buFont typeface="Arial" panose="020B0604020202020204" pitchFamily="34" charset="0"/>
              <a:buChar char="•"/>
            </a:pPr>
            <a:endParaRPr lang="en-US" sz="1600" dirty="0">
              <a:latin typeface="Aptos" panose="020B0004020202020204" pitchFamily="34" charset="0"/>
              <a:cs typeface="Arial" panose="020B0604020202020204" pitchFamily="34" charset="0"/>
            </a:endParaRPr>
          </a:p>
        </p:txBody>
      </p:sp>
      <p:pic>
        <p:nvPicPr>
          <p:cNvPr id="33" name="Picture 2" descr="LinkedIn">
            <a:extLst>
              <a:ext uri="{FF2B5EF4-FFF2-40B4-BE49-F238E27FC236}">
                <a16:creationId xmlns:a16="http://schemas.microsoft.com/office/drawing/2014/main" id="{0829CDF5-171F-4740-B858-556B2337FE2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49553" y="1913834"/>
            <a:ext cx="1416659" cy="13333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889FCF-B418-4996-A3A8-6298AD48D77B}"/>
              </a:ext>
            </a:extLst>
          </p:cNvPr>
          <p:cNvSpPr txBox="1"/>
          <p:nvPr/>
        </p:nvSpPr>
        <p:spPr>
          <a:xfrm>
            <a:off x="6520913" y="1454466"/>
            <a:ext cx="4523361" cy="646331"/>
          </a:xfrm>
          <a:prstGeom prst="rect">
            <a:avLst/>
          </a:prstGeom>
          <a:noFill/>
        </p:spPr>
        <p:txBody>
          <a:bodyPr wrap="square" rtlCol="0">
            <a:spAutoFit/>
          </a:bodyPr>
          <a:lstStyle/>
          <a:p>
            <a:pPr algn="ctr"/>
            <a:r>
              <a:rPr lang="en-US" sz="3600" b="1" dirty="0">
                <a:latin typeface="Aptos" panose="020B0004020202020204" pitchFamily="34" charset="0"/>
              </a:rPr>
              <a:t>NEXT MEETING:</a:t>
            </a:r>
          </a:p>
        </p:txBody>
      </p:sp>
      <p:cxnSp>
        <p:nvCxnSpPr>
          <p:cNvPr id="5" name="Straight Connector 4">
            <a:extLst>
              <a:ext uri="{FF2B5EF4-FFF2-40B4-BE49-F238E27FC236}">
                <a16:creationId xmlns:a16="http://schemas.microsoft.com/office/drawing/2014/main" id="{CB308788-930C-41D9-8C3F-79C57197C54A}"/>
              </a:ext>
            </a:extLst>
          </p:cNvPr>
          <p:cNvCxnSpPr/>
          <p:nvPr/>
        </p:nvCxnSpPr>
        <p:spPr>
          <a:xfrm>
            <a:off x="5778230" y="1338301"/>
            <a:ext cx="0" cy="4259492"/>
          </a:xfrm>
          <a:prstGeom prst="line">
            <a:avLst/>
          </a:prstGeom>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13EED295-89F1-4BC4-AFE7-0969F70BBC4D}"/>
              </a:ext>
            </a:extLst>
          </p:cNvPr>
          <p:cNvSpPr txBox="1"/>
          <p:nvPr/>
        </p:nvSpPr>
        <p:spPr>
          <a:xfrm>
            <a:off x="6097114" y="2398524"/>
            <a:ext cx="5292087" cy="646331"/>
          </a:xfrm>
          <a:prstGeom prst="rect">
            <a:avLst/>
          </a:prstGeom>
          <a:noFill/>
        </p:spPr>
        <p:txBody>
          <a:bodyPr wrap="square" lIns="91440" tIns="45720" rIns="91440" bIns="45720" rtlCol="0" anchor="t">
            <a:spAutoFit/>
          </a:bodyPr>
          <a:lstStyle/>
          <a:p>
            <a:pPr algn="ctr"/>
            <a:r>
              <a:rPr lang="en-US" sz="3600" b="1" u="sng" dirty="0">
                <a:solidFill>
                  <a:srgbClr val="FF0000"/>
                </a:solidFill>
                <a:latin typeface="Aptos"/>
              </a:rPr>
              <a:t>NO AUGUST MEETING</a:t>
            </a:r>
            <a:endParaRPr lang="en-US" sz="3600" u="sng" dirty="0">
              <a:solidFill>
                <a:srgbClr val="FF0000"/>
              </a:solidFill>
              <a:latin typeface="Aptos"/>
            </a:endParaRPr>
          </a:p>
        </p:txBody>
      </p:sp>
    </p:spTree>
    <p:extLst>
      <p:ext uri="{BB962C8B-B14F-4D97-AF65-F5344CB8AC3E}">
        <p14:creationId xmlns:p14="http://schemas.microsoft.com/office/powerpoint/2010/main" val="1852842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2">
            <a:extLst>
              <a:ext uri="{FF2B5EF4-FFF2-40B4-BE49-F238E27FC236}">
                <a16:creationId xmlns:a16="http://schemas.microsoft.com/office/drawing/2014/main" id="{B06C1182-A4E9-4EC7-9DF8-6D776C6D9BC3}"/>
              </a:ext>
            </a:extLst>
          </p:cNvPr>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a:p>
        </p:txBody>
      </p:sp>
      <p:sp>
        <p:nvSpPr>
          <p:cNvPr id="3" name="Freeform 3"/>
          <p:cNvSpPr/>
          <p:nvPr/>
        </p:nvSpPr>
        <p:spPr>
          <a:xfrm rot="5400000">
            <a:off x="4107635" y="3599727"/>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965066" y="1287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021371" y="1323515"/>
            <a:ext cx="327139" cy="32713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57150" cap="sq">
              <a:solidFill>
                <a:srgbClr val="FFFFFF"/>
              </a:solidFill>
              <a:prstDash val="solid"/>
              <a:miter/>
            </a:ln>
          </p:spPr>
        </p:sp>
        <p:sp>
          <p:nvSpPr>
            <p:cNvPr id="10" name="TextBox 10"/>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2" name="TextBox 32"/>
          <p:cNvSpPr txBox="1"/>
          <p:nvPr/>
        </p:nvSpPr>
        <p:spPr>
          <a:xfrm>
            <a:off x="818480" y="1161718"/>
            <a:ext cx="4557413" cy="3539623"/>
          </a:xfrm>
          <a:prstGeom prst="rect">
            <a:avLst/>
          </a:prstGeom>
        </p:spPr>
        <p:txBody>
          <a:bodyPr wrap="square" lIns="0" tIns="0" rIns="0" bIns="0" rtlCol="0" anchor="ctr">
            <a:spAutoFit/>
          </a:bodyPr>
          <a:lstStyle/>
          <a:p>
            <a:pPr algn="l"/>
            <a:r>
              <a:rPr lang="en-US" sz="7667" b="1">
                <a:solidFill>
                  <a:srgbClr val="1D1A1B"/>
                </a:solidFill>
                <a:latin typeface="Public Sans Bold"/>
                <a:ea typeface="Public Sans Bold"/>
                <a:cs typeface="Public Sans Bold"/>
                <a:sym typeface="Public Sans Bold"/>
              </a:rPr>
              <a:t>Strategic Focus </a:t>
            </a:r>
            <a:br>
              <a:rPr lang="en-US" sz="7667" b="1">
                <a:solidFill>
                  <a:srgbClr val="1D1A1B"/>
                </a:solidFill>
                <a:latin typeface="Public Sans Bold"/>
                <a:ea typeface="Public Sans Bold"/>
                <a:cs typeface="Public Sans Bold"/>
                <a:sym typeface="Public Sans Bold"/>
              </a:rPr>
            </a:br>
            <a:r>
              <a:rPr lang="en-US" sz="7667" b="1">
                <a:solidFill>
                  <a:srgbClr val="1D1A1B"/>
                </a:solidFill>
                <a:latin typeface="Public Sans Bold"/>
                <a:ea typeface="Public Sans Bold"/>
                <a:cs typeface="Public Sans Bold"/>
                <a:sym typeface="Public Sans Bold"/>
              </a:rPr>
              <a:t>Areas</a:t>
            </a:r>
          </a:p>
        </p:txBody>
      </p:sp>
      <p:sp>
        <p:nvSpPr>
          <p:cNvPr id="36" name="TextBox 36"/>
          <p:cNvSpPr txBox="1"/>
          <p:nvPr/>
        </p:nvSpPr>
        <p:spPr>
          <a:xfrm>
            <a:off x="6763559" y="132410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Guided Pathways for Youth</a:t>
            </a:r>
          </a:p>
        </p:txBody>
      </p:sp>
      <p:sp>
        <p:nvSpPr>
          <p:cNvPr id="37" name="TextBox 37"/>
          <p:cNvSpPr txBox="1"/>
          <p:nvPr/>
        </p:nvSpPr>
        <p:spPr>
          <a:xfrm>
            <a:off x="6763559" y="2171694"/>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Reaching New Audiences</a:t>
            </a:r>
          </a:p>
        </p:txBody>
      </p:sp>
      <p:sp>
        <p:nvSpPr>
          <p:cNvPr id="39" name="TextBox 39"/>
          <p:cNvSpPr txBox="1"/>
          <p:nvPr/>
        </p:nvSpPr>
        <p:spPr>
          <a:xfrm>
            <a:off x="6763559" y="3078026"/>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Innovative Earn and Learn </a:t>
            </a:r>
          </a:p>
        </p:txBody>
      </p:sp>
      <p:sp>
        <p:nvSpPr>
          <p:cNvPr id="41" name="TextBox 41"/>
          <p:cNvSpPr txBox="1"/>
          <p:nvPr/>
        </p:nvSpPr>
        <p:spPr>
          <a:xfrm>
            <a:off x="6763560" y="3936766"/>
            <a:ext cx="3578809" cy="269817"/>
          </a:xfrm>
          <a:prstGeom prst="rect">
            <a:avLst/>
          </a:prstGeom>
        </p:spPr>
        <p:txBody>
          <a:bodyPr wrap="square"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Faculty and Educator Development </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svg:svgBlip xmlns:asvg="http://schemas.microsoft.com/office/drawing/2016/SVG/main" r:embed="rId8"/>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5">
              <a:extLst>
                <a:ext uri="{96DAC541-7B7A-43D3-8B79-37D633B846F1}">
                  <asvg:svgBlip xmlns:asvg="http://schemas.microsoft.com/office/drawing/2016/SVG/main" r:embed="rId16"/>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8" name="TextBox 41">
            <a:extLst>
              <a:ext uri="{FF2B5EF4-FFF2-40B4-BE49-F238E27FC236}">
                <a16:creationId xmlns:a16="http://schemas.microsoft.com/office/drawing/2014/main" id="{1C771949-BD59-44F6-B06E-2B15D3A8B2E6}"/>
              </a:ext>
            </a:extLst>
          </p:cNvPr>
          <p:cNvSpPr txBox="1"/>
          <p:nvPr/>
        </p:nvSpPr>
        <p:spPr>
          <a:xfrm>
            <a:off x="6763560" y="4761540"/>
            <a:ext cx="3578809" cy="269817"/>
          </a:xfrm>
          <a:prstGeom prst="rect">
            <a:avLst/>
          </a:prstGeom>
        </p:spPr>
        <p:txBody>
          <a:bodyPr wrap="square"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Partnering with Industry </a:t>
            </a:r>
          </a:p>
        </p:txBody>
      </p:sp>
      <p:sp>
        <p:nvSpPr>
          <p:cNvPr id="53" name="Freeform 9">
            <a:extLst>
              <a:ext uri="{FF2B5EF4-FFF2-40B4-BE49-F238E27FC236}">
                <a16:creationId xmlns:a16="http://schemas.microsoft.com/office/drawing/2014/main" id="{4C0A4A29-7156-41E8-B87A-EC9D31518EF0}"/>
              </a:ext>
            </a:extLst>
          </p:cNvPr>
          <p:cNvSpPr/>
          <p:nvPr/>
        </p:nvSpPr>
        <p:spPr>
          <a:xfrm>
            <a:off x="6031531" y="2150788"/>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4" name="Freeform 9">
            <a:extLst>
              <a:ext uri="{FF2B5EF4-FFF2-40B4-BE49-F238E27FC236}">
                <a16:creationId xmlns:a16="http://schemas.microsoft.com/office/drawing/2014/main" id="{F083C1E7-24BB-4D13-B528-E20FA097614C}"/>
              </a:ext>
            </a:extLst>
          </p:cNvPr>
          <p:cNvSpPr/>
          <p:nvPr/>
        </p:nvSpPr>
        <p:spPr>
          <a:xfrm>
            <a:off x="6026451" y="3067279"/>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5" name="Freeform 9">
            <a:extLst>
              <a:ext uri="{FF2B5EF4-FFF2-40B4-BE49-F238E27FC236}">
                <a16:creationId xmlns:a16="http://schemas.microsoft.com/office/drawing/2014/main" id="{810640FC-759E-444F-A4D0-FB54E8016E00}"/>
              </a:ext>
            </a:extLst>
          </p:cNvPr>
          <p:cNvSpPr/>
          <p:nvPr/>
        </p:nvSpPr>
        <p:spPr>
          <a:xfrm>
            <a:off x="6036611" y="3909965"/>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6" name="Freeform 9">
            <a:extLst>
              <a:ext uri="{FF2B5EF4-FFF2-40B4-BE49-F238E27FC236}">
                <a16:creationId xmlns:a16="http://schemas.microsoft.com/office/drawing/2014/main" id="{837002BE-818D-40FD-A450-8FF2AA64F880}"/>
              </a:ext>
            </a:extLst>
          </p:cNvPr>
          <p:cNvSpPr/>
          <p:nvPr/>
        </p:nvSpPr>
        <p:spPr>
          <a:xfrm>
            <a:off x="6031531" y="4790909"/>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2" name="TextBox 1">
            <a:extLst>
              <a:ext uri="{FF2B5EF4-FFF2-40B4-BE49-F238E27FC236}">
                <a16:creationId xmlns:a16="http://schemas.microsoft.com/office/drawing/2014/main" id="{448EFE20-8FF1-4FA2-B1B6-5BB7583F9B1C}"/>
              </a:ext>
            </a:extLst>
          </p:cNvPr>
          <p:cNvSpPr txBox="1"/>
          <p:nvPr/>
        </p:nvSpPr>
        <p:spPr>
          <a:xfrm>
            <a:off x="748629" y="4751849"/>
            <a:ext cx="4109260" cy="912814"/>
          </a:xfrm>
          <a:prstGeom prst="rect">
            <a:avLst/>
          </a:prstGeom>
          <a:noFill/>
        </p:spPr>
        <p:txBody>
          <a:bodyPr wrap="square" rtlCol="0">
            <a:spAutoFit/>
          </a:bodyPr>
          <a:lstStyle/>
          <a:p>
            <a:r>
              <a:rPr lang="en-US" sz="1333">
                <a:latin typeface="Public Sans" panose="020B0604020202020204" charset="0"/>
              </a:rPr>
              <a:t>Ohio TechNet’s strategic focus areas provide partners with best practices, models, and technical assistance to address the critical workforce needs in the state</a:t>
            </a:r>
          </a:p>
        </p:txBody>
      </p:sp>
      <p:pic>
        <p:nvPicPr>
          <p:cNvPr id="38" name="Picture 37">
            <a:extLst>
              <a:ext uri="{FF2B5EF4-FFF2-40B4-BE49-F238E27FC236}">
                <a16:creationId xmlns:a16="http://schemas.microsoft.com/office/drawing/2014/main" id="{AFD72FDE-5C51-44FF-9C7F-5ADB3B6CE5EC}"/>
              </a:ext>
            </a:extLst>
          </p:cNvPr>
          <p:cNvPicPr>
            <a:picLocks noChangeAspect="1"/>
          </p:cNvPicPr>
          <p:nvPr/>
        </p:nvPicPr>
        <p:blipFill>
          <a:blip r:embed="rId1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956517" y="5943472"/>
            <a:ext cx="2405750" cy="642213"/>
          </a:xfrm>
          <a:prstGeom prst="rect">
            <a:avLst/>
          </a:prstGeom>
        </p:spPr>
      </p:pic>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sp>
        <p:nvSpPr>
          <p:cNvPr id="3" name="Freeform 3"/>
          <p:cNvSpPr/>
          <p:nvPr/>
        </p:nvSpPr>
        <p:spPr>
          <a:xfrm rot="5400000">
            <a:off x="2997593" y="3431273"/>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8" name="TextBox 38"/>
          <p:cNvSpPr txBox="1"/>
          <p:nvPr/>
        </p:nvSpPr>
        <p:spPr>
          <a:xfrm>
            <a:off x="960827" y="1049291"/>
            <a:ext cx="3837368" cy="2400657"/>
          </a:xfrm>
          <a:prstGeom prst="rect">
            <a:avLst/>
          </a:prstGeom>
        </p:spPr>
        <p:txBody>
          <a:bodyPr wrap="square" lIns="0" tIns="0" rIns="0" bIns="0" rtlCol="0" anchor="t">
            <a:spAutoFit/>
          </a:bodyPr>
          <a:lstStyle/>
          <a:p>
            <a:r>
              <a:rPr lang="en-US" sz="6000" b="1" dirty="0">
                <a:latin typeface="Aptos"/>
                <a:cs typeface="Arial"/>
              </a:rPr>
              <a:t>MORNING </a:t>
            </a:r>
            <a:br>
              <a:rPr lang="en-US" sz="6000" b="1" dirty="0">
                <a:latin typeface="Aptos"/>
                <a:cs typeface="Arial"/>
              </a:rPr>
            </a:br>
            <a:r>
              <a:rPr lang="en-US" sz="6000" b="1" dirty="0">
                <a:latin typeface="Aptos"/>
                <a:cs typeface="Arial"/>
              </a:rPr>
              <a:t>WARM UP</a:t>
            </a:r>
          </a:p>
          <a:p>
            <a:pPr marL="171450" indent="-171450">
              <a:buFont typeface="Arial" panose="020B0604020202020204" pitchFamily="34" charset="0"/>
              <a:buChar char="•"/>
            </a:pPr>
            <a:endParaRPr lang="en-US" sz="3200" dirty="0">
              <a:latin typeface="Aptos" panose="020B0004020202020204" pitchFamily="34" charset="0"/>
              <a:cs typeface="Arial" panose="020B0604020202020204" pitchFamily="34" charset="0"/>
            </a:endParaRP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6">
              <a:extLst>
                <a:ext uri="{96DAC541-7B7A-43D3-8B79-37D633B846F1}">
                  <asvg:svgBlip xmlns:asvg="http://schemas.microsoft.com/office/drawing/2016/SVG/main" r:embed="rId7"/>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4">
              <a:extLst>
                <a:ext uri="{96DAC541-7B7A-43D3-8B79-37D633B846F1}">
                  <asvg:svgBlip xmlns:asvg="http://schemas.microsoft.com/office/drawing/2016/SVG/main" r:embed="rId15"/>
                </a:ext>
              </a:extLst>
            </a:blip>
            <a:stretch>
              <a:fillRect t="-561128"/>
            </a:stretch>
          </a:blipFill>
        </p:spPr>
      </p:sp>
      <p:sp>
        <p:nvSpPr>
          <p:cNvPr id="47" name="Freeform 47"/>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2292" y="42194"/>
            <a:ext cx="2723636" cy="727072"/>
          </a:xfrm>
          <a:prstGeom prst="rect">
            <a:avLst/>
          </a:prstGeom>
        </p:spPr>
      </p:pic>
      <p:pic>
        <p:nvPicPr>
          <p:cNvPr id="2050" name="Picture 2">
            <a:extLst>
              <a:ext uri="{FF2B5EF4-FFF2-40B4-BE49-F238E27FC236}">
                <a16:creationId xmlns:a16="http://schemas.microsoft.com/office/drawing/2014/main" id="{D250D889-359A-4596-8B29-BD000127E18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4901" y="2936832"/>
            <a:ext cx="3920779" cy="2613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32" name="TextBox 38">
            <a:extLst>
              <a:ext uri="{FF2B5EF4-FFF2-40B4-BE49-F238E27FC236}">
                <a16:creationId xmlns:a16="http://schemas.microsoft.com/office/drawing/2014/main" id="{8B0E1E5A-5609-40AB-BA54-32C5B828640A}"/>
              </a:ext>
            </a:extLst>
          </p:cNvPr>
          <p:cNvSpPr txBox="1"/>
          <p:nvPr/>
        </p:nvSpPr>
        <p:spPr>
          <a:xfrm>
            <a:off x="5851181" y="778089"/>
            <a:ext cx="5822863" cy="3939540"/>
          </a:xfrm>
          <a:prstGeom prst="rect">
            <a:avLst/>
          </a:prstGeom>
        </p:spPr>
        <p:txBody>
          <a:bodyPr wrap="square" lIns="0" tIns="0" rIns="0" bIns="0" rtlCol="0" anchor="t">
            <a:spAutoFit/>
          </a:bodyPr>
          <a:lstStyle/>
          <a:p>
            <a:pPr algn="ctr"/>
            <a:r>
              <a:rPr lang="en-US" sz="7200" b="1" dirty="0">
                <a:latin typeface="Aptos"/>
                <a:cs typeface="Arial"/>
              </a:rPr>
              <a:t>Would you rather…</a:t>
            </a:r>
          </a:p>
          <a:p>
            <a:pPr algn="ctr"/>
            <a:endParaRPr lang="en-US" sz="3600" b="1" dirty="0">
              <a:latin typeface="Aptos"/>
              <a:cs typeface="Arial"/>
            </a:endParaRPr>
          </a:p>
          <a:p>
            <a:pPr algn="ctr"/>
            <a:r>
              <a:rPr lang="en-US" sz="3600" b="1" dirty="0">
                <a:latin typeface="Aptos"/>
                <a:cs typeface="Arial"/>
              </a:rPr>
              <a:t>Put your answer in the chat</a:t>
            </a:r>
          </a:p>
          <a:p>
            <a:pPr marL="171450" indent="-171450" algn="ctr">
              <a:buFont typeface="Arial" panose="020B0604020202020204" pitchFamily="34" charset="0"/>
              <a:buChar char="•"/>
            </a:pPr>
            <a:endParaRPr lang="en-US" sz="4000" dirty="0">
              <a:latin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CC1FCF3-B5B6-454F-AD61-12BF41F2D902}"/>
              </a:ext>
            </a:extLst>
          </p:cNvPr>
          <p:cNvSpPr txBox="1"/>
          <p:nvPr/>
        </p:nvSpPr>
        <p:spPr>
          <a:xfrm>
            <a:off x="5851181" y="4348297"/>
            <a:ext cx="3780554" cy="369332"/>
          </a:xfrm>
          <a:prstGeom prst="rect">
            <a:avLst/>
          </a:prstGeom>
          <a:noFill/>
        </p:spPr>
        <p:txBody>
          <a:bodyPr wrap="square" rtlCol="0">
            <a:spAutoFit/>
          </a:bodyPr>
          <a:lstStyle/>
          <a:p>
            <a:r>
              <a:rPr lang="en-US" dirty="0"/>
              <a:t>1. Sit by the pool or swim in the ocean</a:t>
            </a:r>
          </a:p>
        </p:txBody>
      </p:sp>
      <p:sp>
        <p:nvSpPr>
          <p:cNvPr id="33" name="TextBox 32">
            <a:extLst>
              <a:ext uri="{FF2B5EF4-FFF2-40B4-BE49-F238E27FC236}">
                <a16:creationId xmlns:a16="http://schemas.microsoft.com/office/drawing/2014/main" id="{50CE51AC-7C36-4EB7-BB89-7F90752614E3}"/>
              </a:ext>
            </a:extLst>
          </p:cNvPr>
          <p:cNvSpPr txBox="1"/>
          <p:nvPr/>
        </p:nvSpPr>
        <p:spPr>
          <a:xfrm>
            <a:off x="5851181" y="4826767"/>
            <a:ext cx="4801709" cy="369332"/>
          </a:xfrm>
          <a:prstGeom prst="rect">
            <a:avLst/>
          </a:prstGeom>
          <a:noFill/>
        </p:spPr>
        <p:txBody>
          <a:bodyPr wrap="square" rtlCol="0">
            <a:spAutoFit/>
          </a:bodyPr>
          <a:lstStyle/>
          <a:p>
            <a:r>
              <a:rPr lang="en-US" dirty="0"/>
              <a:t>2. Eat s’mores or eat ice cream all summer long</a:t>
            </a:r>
          </a:p>
        </p:txBody>
      </p:sp>
      <p:sp>
        <p:nvSpPr>
          <p:cNvPr id="34" name="TextBox 33">
            <a:extLst>
              <a:ext uri="{FF2B5EF4-FFF2-40B4-BE49-F238E27FC236}">
                <a16:creationId xmlns:a16="http://schemas.microsoft.com/office/drawing/2014/main" id="{72AFBC4A-4DF5-4B3F-80E6-9EA5EF80DB0D}"/>
              </a:ext>
            </a:extLst>
          </p:cNvPr>
          <p:cNvSpPr txBox="1"/>
          <p:nvPr/>
        </p:nvSpPr>
        <p:spPr>
          <a:xfrm>
            <a:off x="5861424" y="5380921"/>
            <a:ext cx="5325032" cy="369332"/>
          </a:xfrm>
          <a:prstGeom prst="rect">
            <a:avLst/>
          </a:prstGeom>
          <a:noFill/>
        </p:spPr>
        <p:txBody>
          <a:bodyPr wrap="square" rtlCol="0">
            <a:spAutoFit/>
          </a:bodyPr>
          <a:lstStyle/>
          <a:p>
            <a:r>
              <a:rPr lang="en-US" dirty="0"/>
              <a:t>3. Get a terrible sunburn or get stung by a jellyfish</a:t>
            </a:r>
          </a:p>
        </p:txBody>
      </p:sp>
      <p:sp>
        <p:nvSpPr>
          <p:cNvPr id="35" name="TextBox 34">
            <a:extLst>
              <a:ext uri="{FF2B5EF4-FFF2-40B4-BE49-F238E27FC236}">
                <a16:creationId xmlns:a16="http://schemas.microsoft.com/office/drawing/2014/main" id="{81D3CBB2-4A66-4D6F-AD02-82812CD94A71}"/>
              </a:ext>
            </a:extLst>
          </p:cNvPr>
          <p:cNvSpPr txBox="1"/>
          <p:nvPr/>
        </p:nvSpPr>
        <p:spPr>
          <a:xfrm>
            <a:off x="5851181" y="5929049"/>
            <a:ext cx="5034410" cy="369332"/>
          </a:xfrm>
          <a:prstGeom prst="rect">
            <a:avLst/>
          </a:prstGeom>
          <a:noFill/>
        </p:spPr>
        <p:txBody>
          <a:bodyPr wrap="square" rtlCol="0">
            <a:spAutoFit/>
          </a:bodyPr>
          <a:lstStyle/>
          <a:p>
            <a:r>
              <a:rPr lang="en-US" dirty="0"/>
              <a:t>4. Stay at a luxury resort or at a cabin in the woods</a:t>
            </a:r>
          </a:p>
        </p:txBody>
      </p:sp>
    </p:spTree>
    <p:extLst>
      <p:ext uri="{BB962C8B-B14F-4D97-AF65-F5344CB8AC3E}">
        <p14:creationId xmlns:p14="http://schemas.microsoft.com/office/powerpoint/2010/main" val="20260298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85761-6888-FFFF-FCDC-E5B8EDC5672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B01673-DED6-F8F0-68D3-C91AC15E9901}"/>
              </a:ext>
            </a:extLst>
          </p:cNvPr>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grpSp>
        <p:nvGrpSpPr>
          <p:cNvPr id="20" name="Group 20">
            <a:extLst>
              <a:ext uri="{FF2B5EF4-FFF2-40B4-BE49-F238E27FC236}">
                <a16:creationId xmlns:a16="http://schemas.microsoft.com/office/drawing/2014/main" id="{3CEDBB2B-52C6-F5D6-07E5-DBDB36877308}"/>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A4EC4309-E72D-8958-07B2-251A4EF2284B}"/>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B1A1B1C2-EA43-C4E0-72B9-252712754484}"/>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B8B254B5-2C8A-EFDB-0181-3E452311F53E}"/>
              </a:ext>
            </a:extLst>
          </p:cNvPr>
          <p:cNvGrpSpPr/>
          <p:nvPr/>
        </p:nvGrpSpPr>
        <p:grpSpPr>
          <a:xfrm rot="-10800000">
            <a:off x="7688712" y="-416626"/>
            <a:ext cx="3817489" cy="798667"/>
            <a:chOff x="0" y="0"/>
            <a:chExt cx="3054608" cy="639062"/>
          </a:xfrm>
        </p:grpSpPr>
        <p:sp>
          <p:nvSpPr>
            <p:cNvPr id="24" name="Freeform 24">
              <a:extLst>
                <a:ext uri="{FF2B5EF4-FFF2-40B4-BE49-F238E27FC236}">
                  <a16:creationId xmlns:a16="http://schemas.microsoft.com/office/drawing/2014/main" id="{EB57F2BD-7198-D995-5C9C-6338FAE81154}"/>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37461721-B9CA-7AC5-F1FD-FE19555A0F64}"/>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49906A64-BF53-D45E-A923-DD74DF7833AB}"/>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11AE8CB7-8C96-8F88-0EE8-69D3680173C4}"/>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5F852BB6-71EA-DBF0-37AD-07D1D9B7F0C2}"/>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957EA453-BF58-1D0B-0322-D6B6DC5F954A}"/>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33D6D10B-4082-8CC2-E7BE-4737F2958AE6}"/>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00777670-545D-6664-9098-E9331B5FD726}"/>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F87058E3-8B7E-E968-A348-5F40021475A1}"/>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6FA954A5-157B-83D0-ACEE-7B55AA634475}"/>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E03A887B-46D1-B6C4-F6C5-8304E0CE146A}"/>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21BCAFA5-4421-19E0-BD34-FD8AAA150EC4}"/>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2E6C1273-100E-7C79-E040-0FF1FC720861}"/>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ECB90272-F06F-6FAD-A371-4DD4EAE1FA01}"/>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D7060FB3-459F-0860-6DE4-B1E1A9ACE329}"/>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37098" y="58900"/>
            <a:ext cx="2723636" cy="727072"/>
          </a:xfrm>
          <a:prstGeom prst="rect">
            <a:avLst/>
          </a:prstGeom>
        </p:spPr>
      </p:pic>
      <p:sp>
        <p:nvSpPr>
          <p:cNvPr id="3" name="TextBox 2">
            <a:extLst>
              <a:ext uri="{FF2B5EF4-FFF2-40B4-BE49-F238E27FC236}">
                <a16:creationId xmlns:a16="http://schemas.microsoft.com/office/drawing/2014/main" id="{0D230F08-BAF3-E419-BC2B-B8421E9C5EB4}"/>
              </a:ext>
            </a:extLst>
          </p:cNvPr>
          <p:cNvSpPr txBox="1"/>
          <p:nvPr/>
        </p:nvSpPr>
        <p:spPr>
          <a:xfrm>
            <a:off x="642285" y="1094599"/>
            <a:ext cx="7654557"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sz="1600" b="1" u="sng" dirty="0">
              <a:latin typeface="Arial"/>
              <a:cs typeface="Arial"/>
            </a:endParaRPr>
          </a:p>
          <a:p>
            <a:pPr marL="285750" indent="-285750">
              <a:buFont typeface="Arial"/>
              <a:buChar char="•"/>
            </a:pPr>
            <a:r>
              <a:rPr lang="en-US" sz="1600" b="1" u="sng" dirty="0">
                <a:latin typeface="Arial"/>
                <a:cs typeface="Arial"/>
              </a:rPr>
              <a:t>Upcoming Webinar</a:t>
            </a:r>
          </a:p>
          <a:p>
            <a:pPr marL="742950" lvl="1" indent="-285750">
              <a:buFont typeface="Arial"/>
              <a:buChar char="•"/>
            </a:pPr>
            <a:r>
              <a:rPr lang="en-US" sz="1600" dirty="0">
                <a:latin typeface="Arial"/>
                <a:cs typeface="Arial"/>
              </a:rPr>
              <a:t>The Future is Now: Advanced Manufacturing in Ohio</a:t>
            </a:r>
          </a:p>
          <a:p>
            <a:pPr marL="742950" lvl="1" indent="-285750">
              <a:buFont typeface="Arial"/>
              <a:buChar char="•"/>
            </a:pPr>
            <a:r>
              <a:rPr lang="en-US" sz="1600" dirty="0">
                <a:latin typeface="Arial"/>
                <a:cs typeface="Arial"/>
              </a:rPr>
              <a:t>Tuesday, August 5, 2025 </a:t>
            </a:r>
            <a:br>
              <a:rPr lang="en-US" sz="1600" dirty="0">
                <a:latin typeface="Arial"/>
                <a:cs typeface="Arial"/>
              </a:rPr>
            </a:br>
            <a:endParaRPr lang="en-US" sz="1600" dirty="0">
              <a:latin typeface="Arial"/>
              <a:cs typeface="Arial"/>
            </a:endParaRPr>
          </a:p>
          <a:p>
            <a:pPr marL="342900" indent="-285750">
              <a:buFont typeface="Arial"/>
              <a:buChar char="•"/>
            </a:pPr>
            <a:r>
              <a:rPr lang="en-US" sz="1600" b="1" u="sng" dirty="0">
                <a:latin typeface="Arial"/>
                <a:cs typeface="Arial"/>
              </a:rPr>
              <a:t>K-12 STEM Curriculum Innovation Workshop</a:t>
            </a:r>
            <a:br>
              <a:rPr lang="en-US" sz="1600" b="1" u="sng" dirty="0">
                <a:latin typeface="Arial"/>
                <a:cs typeface="Arial"/>
              </a:rPr>
            </a:br>
            <a:endParaRPr lang="en-US" sz="1600" b="1" u="sng" dirty="0">
              <a:latin typeface="Arial"/>
              <a:cs typeface="Arial"/>
            </a:endParaRPr>
          </a:p>
          <a:p>
            <a:pPr marL="342900" indent="-285750">
              <a:buFont typeface="Arial"/>
              <a:buChar char="•"/>
            </a:pPr>
            <a:r>
              <a:rPr lang="en-US" sz="1600" b="1" i="0" u="sng" dirty="0">
                <a:effectLst/>
                <a:latin typeface="Arial" panose="020B0604020202020204" pitchFamily="34" charset="0"/>
              </a:rPr>
              <a:t>Ohio Manufacturers Association (OMA) Workforce Development Initiatives</a:t>
            </a:r>
            <a:r>
              <a:rPr lang="en-US" sz="1600" b="1" dirty="0">
                <a:latin typeface="Arial"/>
                <a:cs typeface="Arial"/>
              </a:rPr>
              <a:t>, </a:t>
            </a:r>
            <a:r>
              <a:rPr lang="en-US" sz="1600" dirty="0">
                <a:latin typeface="Arial"/>
                <a:cs typeface="Arial"/>
              </a:rPr>
              <a:t>Lauren Massie of the Ohio Manufacturers Association (OMA)</a:t>
            </a:r>
            <a:br>
              <a:rPr lang="en-US" sz="2400" dirty="0"/>
            </a:br>
            <a:endParaRPr lang="en-US" sz="2400" dirty="0">
              <a:ea typeface="Calibri"/>
              <a:cs typeface="Calibri"/>
            </a:endParaRPr>
          </a:p>
          <a:p>
            <a:pPr marL="285750" indent="-285750">
              <a:buFont typeface="Arial"/>
              <a:buChar char="•"/>
            </a:pPr>
            <a:r>
              <a:rPr lang="en-US" sz="1600" b="1" u="sng" dirty="0">
                <a:latin typeface="Arial"/>
                <a:ea typeface="Calibri"/>
                <a:cs typeface="Arial"/>
              </a:rPr>
              <a:t>OTN Open Discussion</a:t>
            </a:r>
            <a:endParaRPr lang="en-US" sz="1600" dirty="0">
              <a:ea typeface="Calibri"/>
              <a:cs typeface="Calibri"/>
            </a:endParaRPr>
          </a:p>
          <a:p>
            <a:pPr marL="742950" lvl="1" indent="-285750">
              <a:buFont typeface="Courier New"/>
              <a:buChar char="o"/>
            </a:pPr>
            <a:r>
              <a:rPr lang="en-US" sz="1600" dirty="0">
                <a:latin typeface="Arial"/>
                <a:ea typeface="Calibri"/>
                <a:cs typeface="Arial"/>
              </a:rPr>
              <a:t>What is your institution hiring for?</a:t>
            </a:r>
          </a:p>
          <a:p>
            <a:pPr marL="742950" lvl="1" indent="-285750">
              <a:buFont typeface="Courier New"/>
              <a:buChar char="o"/>
            </a:pPr>
            <a:r>
              <a:rPr lang="en-US" sz="1600" dirty="0">
                <a:latin typeface="Arial"/>
                <a:ea typeface="Calibri"/>
                <a:cs typeface="Arial"/>
              </a:rPr>
              <a:t>What new grants and projects has your institution started?</a:t>
            </a:r>
          </a:p>
          <a:p>
            <a:pPr marL="742950" lvl="1" indent="-285750">
              <a:buFont typeface="Courier New"/>
              <a:buChar char="o"/>
            </a:pPr>
            <a:r>
              <a:rPr lang="en-US" sz="1600" dirty="0">
                <a:latin typeface="Arial"/>
                <a:ea typeface="Calibri"/>
                <a:cs typeface="Arial"/>
              </a:rPr>
              <a:t>Share your institution's best practices, current needs, and/or ideas for collaboration</a:t>
            </a:r>
            <a:endParaRPr lang="en-US" sz="1600" dirty="0">
              <a:ea typeface="Calibri" panose="020F0502020204030204"/>
              <a:cs typeface="Calibri" panose="020F0502020204030204"/>
            </a:endParaRPr>
          </a:p>
          <a:p>
            <a:pPr marL="742950" lvl="1" indent="-285750">
              <a:buFont typeface="Courier New"/>
              <a:buChar char="o"/>
            </a:pPr>
            <a:r>
              <a:rPr lang="en-US" sz="1600" dirty="0">
                <a:latin typeface="Arial"/>
                <a:ea typeface="Calibri"/>
                <a:cs typeface="Arial"/>
              </a:rPr>
              <a:t>Please share any content to be included in OTN's newsletters and/or your interest in presenting at an upcoming OTN Meeting</a:t>
            </a:r>
            <a:endParaRPr lang="en-US" sz="1600" dirty="0">
              <a:ea typeface="Calibri"/>
              <a:cs typeface="Calibri"/>
            </a:endParaRPr>
          </a:p>
          <a:p>
            <a:endParaRPr lang="en-US" dirty="0">
              <a:ea typeface="Calibri"/>
              <a:cs typeface="Calibri"/>
            </a:endParaRPr>
          </a:p>
        </p:txBody>
      </p:sp>
      <p:pic>
        <p:nvPicPr>
          <p:cNvPr id="4" name="Picture 3" descr="71,500+ Meeting Agenda Stock Illustrations, Royalty-Free Vector Graphics &amp;  Clip Art - iStock | Meeting, Business meeting, Agenda">
            <a:extLst>
              <a:ext uri="{FF2B5EF4-FFF2-40B4-BE49-F238E27FC236}">
                <a16:creationId xmlns:a16="http://schemas.microsoft.com/office/drawing/2014/main" id="{BB4BFE43-DEF5-0B24-E806-B7AF3553C13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rot="360000">
            <a:off x="7512150" y="440578"/>
            <a:ext cx="4817398" cy="5779856"/>
          </a:xfrm>
          <a:prstGeom prst="rect">
            <a:avLst/>
          </a:prstGeom>
        </p:spPr>
      </p:pic>
    </p:spTree>
    <p:extLst>
      <p:ext uri="{BB962C8B-B14F-4D97-AF65-F5344CB8AC3E}">
        <p14:creationId xmlns:p14="http://schemas.microsoft.com/office/powerpoint/2010/main" val="4245232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0B2CE-694D-5FEF-8866-219E609A13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AC87AC-57A0-B0C1-4DE9-792A52C677E4}"/>
              </a:ext>
            </a:extLst>
          </p:cNvPr>
          <p:cNvSpPr/>
          <p:nvPr/>
        </p:nvSpPr>
        <p:spPr>
          <a:xfrm flipH="1" flipV="1">
            <a:off x="-901156" y="-1025907"/>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dirty="0"/>
          </a:p>
        </p:txBody>
      </p:sp>
      <p:grpSp>
        <p:nvGrpSpPr>
          <p:cNvPr id="20" name="Group 20">
            <a:extLst>
              <a:ext uri="{FF2B5EF4-FFF2-40B4-BE49-F238E27FC236}">
                <a16:creationId xmlns:a16="http://schemas.microsoft.com/office/drawing/2014/main" id="{5DB44547-5254-44F1-5846-FBB7065C2BC1}"/>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EC09486A-07C8-D09D-A8DF-45C5DEE2D618}"/>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966FA873-45F7-DAF2-12A3-8BCE5744AD13}"/>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0C5A0F21-10BF-31A8-BFBD-E9B5F9F988C1}"/>
              </a:ext>
            </a:extLst>
          </p:cNvPr>
          <p:cNvGrpSpPr/>
          <p:nvPr/>
        </p:nvGrpSpPr>
        <p:grpSpPr>
          <a:xfrm rot="-10800000">
            <a:off x="7472286" y="-741323"/>
            <a:ext cx="3817489" cy="798667"/>
            <a:chOff x="0" y="0"/>
            <a:chExt cx="3054608" cy="639062"/>
          </a:xfrm>
        </p:grpSpPr>
        <p:sp>
          <p:nvSpPr>
            <p:cNvPr id="24" name="Freeform 24">
              <a:extLst>
                <a:ext uri="{FF2B5EF4-FFF2-40B4-BE49-F238E27FC236}">
                  <a16:creationId xmlns:a16="http://schemas.microsoft.com/office/drawing/2014/main" id="{481C3C0C-CEBC-462B-36D2-F47683B041B8}"/>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EFBF878A-2A1F-A21C-54BC-A9704DEAD114}"/>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47742DBE-50EB-45EA-59E4-EFAD21FD0711}"/>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8FAA0B4B-107C-F19D-EE26-7706954AAE61}"/>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792306CB-0826-FD76-73E7-0953A997A1E9}"/>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C9578825-A813-9865-1CB5-F58C499EE492}"/>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64BF2D42-C466-A09C-C13D-4AF9AF4CDEAF}"/>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239578F7-C0A1-1811-348E-A7CC1350AA08}"/>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1366B89D-1205-A126-C91C-4ED1D466EBAD}"/>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53A0797C-793A-53D0-4E18-DA5EECF0F1E2}"/>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A0D198A3-6E21-7CD2-B08A-EDC03D254806}"/>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CA742F65-86E4-F1D1-6952-8DA4C7DB00B7}"/>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6AD78FBE-B4BD-DD7B-9553-658363F6CB8C}"/>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FEA38318-D808-6C33-AB76-2428AAF3BD05}"/>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EB61B7BC-D7D0-5C56-AC70-C0CA53B5A1FE}"/>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7697" y="57344"/>
            <a:ext cx="2723636" cy="727072"/>
          </a:xfrm>
          <a:prstGeom prst="rect">
            <a:avLst/>
          </a:prstGeom>
        </p:spPr>
      </p:pic>
      <p:sp>
        <p:nvSpPr>
          <p:cNvPr id="6" name="TextBox 38">
            <a:extLst>
              <a:ext uri="{FF2B5EF4-FFF2-40B4-BE49-F238E27FC236}">
                <a16:creationId xmlns:a16="http://schemas.microsoft.com/office/drawing/2014/main" id="{561A4412-70DC-1A59-A35B-2B1C3290A110}"/>
              </a:ext>
            </a:extLst>
          </p:cNvPr>
          <p:cNvSpPr txBox="1"/>
          <p:nvPr/>
        </p:nvSpPr>
        <p:spPr>
          <a:xfrm>
            <a:off x="-448742" y="1158365"/>
            <a:ext cx="5182595" cy="3323987"/>
          </a:xfrm>
          <a:prstGeom prst="rect">
            <a:avLst/>
          </a:prstGeom>
        </p:spPr>
        <p:txBody>
          <a:bodyPr wrap="square" lIns="0" tIns="0" rIns="0" bIns="0" rtlCol="0" anchor="t">
            <a:spAutoFit/>
          </a:bodyPr>
          <a:lstStyle/>
          <a:p>
            <a:pPr algn="ctr"/>
            <a:r>
              <a:rPr lang="en-US" sz="5400" b="1" dirty="0">
                <a:latin typeface="Aptos"/>
                <a:cs typeface="Arial"/>
              </a:rPr>
              <a:t>K-12 STEM Curriculum Innovation Workshop</a:t>
            </a:r>
            <a:endParaRPr lang="en-US" sz="4800" dirty="0">
              <a:latin typeface="Aptos" panose="020B00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5550D45-AB5D-4040-91EA-8C1D881EA780}"/>
              </a:ext>
            </a:extLst>
          </p:cNvPr>
          <p:cNvPicPr>
            <a:picLocks noChangeAspect="1"/>
          </p:cNvPicPr>
          <p:nvPr/>
        </p:nvPicPr>
        <p:blipFill>
          <a:blip r:embed="rId17"/>
          <a:stretch>
            <a:fillRect/>
          </a:stretch>
        </p:blipFill>
        <p:spPr>
          <a:xfrm>
            <a:off x="5382564" y="461392"/>
            <a:ext cx="3670943" cy="5083860"/>
          </a:xfrm>
          <a:prstGeom prst="rect">
            <a:avLst/>
          </a:prstGeom>
          <a:ln w="28575">
            <a:solidFill>
              <a:schemeClr val="tx1"/>
            </a:solidFill>
          </a:ln>
        </p:spPr>
      </p:pic>
      <p:sp>
        <p:nvSpPr>
          <p:cNvPr id="9" name="TextBox 8">
            <a:extLst>
              <a:ext uri="{FF2B5EF4-FFF2-40B4-BE49-F238E27FC236}">
                <a16:creationId xmlns:a16="http://schemas.microsoft.com/office/drawing/2014/main" id="{24DFA124-1D41-4704-AD97-271AC0A14F6B}"/>
              </a:ext>
            </a:extLst>
          </p:cNvPr>
          <p:cNvSpPr txBox="1"/>
          <p:nvPr/>
        </p:nvSpPr>
        <p:spPr>
          <a:xfrm>
            <a:off x="0" y="4886399"/>
            <a:ext cx="5861392" cy="923330"/>
          </a:xfrm>
          <a:prstGeom prst="rect">
            <a:avLst/>
          </a:prstGeom>
          <a:noFill/>
        </p:spPr>
        <p:txBody>
          <a:bodyPr wrap="square" rtlCol="0">
            <a:spAutoFit/>
          </a:bodyPr>
          <a:lstStyle/>
          <a:p>
            <a:r>
              <a:rPr lang="en-US" b="1" dirty="0">
                <a:latin typeface="Aptos" panose="020B0004020202020204" pitchFamily="34" charset="0"/>
              </a:rPr>
              <a:t>Register Here: </a:t>
            </a:r>
            <a:r>
              <a:rPr lang="en-US" sz="1800" u="sng" dirty="0">
                <a:solidFill>
                  <a:srgbClr val="000000"/>
                </a:solidFill>
                <a:effectLst/>
                <a:latin typeface="Aptos" panose="020B0004020202020204" pitchFamily="34" charset="0"/>
                <a:ea typeface="Times New Roman" panose="02020603050405020304" pitchFamily="18" charset="0"/>
                <a:hlinkClick r:id="rId18"/>
              </a:rPr>
              <a:t>https://www.surveymonkey.com/r/NRTXQWZ</a:t>
            </a:r>
            <a:endParaRPr lang="en-US" sz="1800" dirty="0">
              <a:effectLst/>
              <a:latin typeface="Aptos" panose="020B0004020202020204" pitchFamily="34" charset="0"/>
              <a:ea typeface="Calibri" panose="020F0502020204030204" pitchFamily="34" charset="0"/>
            </a:endParaRPr>
          </a:p>
          <a:p>
            <a:endParaRPr lang="en-US" dirty="0">
              <a:latin typeface="Aptos" panose="020B0004020202020204" pitchFamily="34" charset="0"/>
            </a:endParaRPr>
          </a:p>
        </p:txBody>
      </p:sp>
    </p:spTree>
    <p:extLst>
      <p:ext uri="{BB962C8B-B14F-4D97-AF65-F5344CB8AC3E}">
        <p14:creationId xmlns:p14="http://schemas.microsoft.com/office/powerpoint/2010/main" val="8383386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0B2CE-694D-5FEF-8866-219E609A13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AC87AC-57A0-B0C1-4DE9-792A52C677E4}"/>
              </a:ext>
            </a:extLst>
          </p:cNvPr>
          <p:cNvSpPr/>
          <p:nvPr/>
        </p:nvSpPr>
        <p:spPr>
          <a:xfrm flipH="1" flipV="1">
            <a:off x="-901156" y="-1025907"/>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dirty="0"/>
          </a:p>
        </p:txBody>
      </p:sp>
      <p:grpSp>
        <p:nvGrpSpPr>
          <p:cNvPr id="20" name="Group 20">
            <a:extLst>
              <a:ext uri="{FF2B5EF4-FFF2-40B4-BE49-F238E27FC236}">
                <a16:creationId xmlns:a16="http://schemas.microsoft.com/office/drawing/2014/main" id="{5DB44547-5254-44F1-5846-FBB7065C2BC1}"/>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EC09486A-07C8-D09D-A8DF-45C5DEE2D618}"/>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966FA873-45F7-DAF2-12A3-8BCE5744AD13}"/>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0C5A0F21-10BF-31A8-BFBD-E9B5F9F988C1}"/>
              </a:ext>
            </a:extLst>
          </p:cNvPr>
          <p:cNvGrpSpPr/>
          <p:nvPr/>
        </p:nvGrpSpPr>
        <p:grpSpPr>
          <a:xfrm rot="-10800000">
            <a:off x="7472286" y="-741323"/>
            <a:ext cx="3817489" cy="798667"/>
            <a:chOff x="0" y="0"/>
            <a:chExt cx="3054608" cy="639062"/>
          </a:xfrm>
        </p:grpSpPr>
        <p:sp>
          <p:nvSpPr>
            <p:cNvPr id="24" name="Freeform 24">
              <a:extLst>
                <a:ext uri="{FF2B5EF4-FFF2-40B4-BE49-F238E27FC236}">
                  <a16:creationId xmlns:a16="http://schemas.microsoft.com/office/drawing/2014/main" id="{481C3C0C-CEBC-462B-36D2-F47683B041B8}"/>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EFBF878A-2A1F-A21C-54BC-A9704DEAD114}"/>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47742DBE-50EB-45EA-59E4-EFAD21FD0711}"/>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8FAA0B4B-107C-F19D-EE26-7706954AAE61}"/>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792306CB-0826-FD76-73E7-0953A997A1E9}"/>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C9578825-A813-9865-1CB5-F58C499EE492}"/>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64BF2D42-C466-A09C-C13D-4AF9AF4CDEAF}"/>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239578F7-C0A1-1811-348E-A7CC1350AA08}"/>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1366B89D-1205-A126-C91C-4ED1D466EBAD}"/>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53A0797C-793A-53D0-4E18-DA5EECF0F1E2}"/>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A0D198A3-6E21-7CD2-B08A-EDC03D254806}"/>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CA742F65-86E4-F1D1-6952-8DA4C7DB00B7}"/>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6AD78FBE-B4BD-DD7B-9553-658363F6CB8C}"/>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FEA38318-D808-6C33-AB76-2428AAF3BD05}"/>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EB61B7BC-D7D0-5C56-AC70-C0CA53B5A1FE}"/>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7697" y="57344"/>
            <a:ext cx="2723636" cy="727072"/>
          </a:xfrm>
          <a:prstGeom prst="rect">
            <a:avLst/>
          </a:prstGeom>
        </p:spPr>
      </p:pic>
      <p:sp>
        <p:nvSpPr>
          <p:cNvPr id="6" name="TextBox 38">
            <a:extLst>
              <a:ext uri="{FF2B5EF4-FFF2-40B4-BE49-F238E27FC236}">
                <a16:creationId xmlns:a16="http://schemas.microsoft.com/office/drawing/2014/main" id="{561A4412-70DC-1A59-A35B-2B1C3290A110}"/>
              </a:ext>
            </a:extLst>
          </p:cNvPr>
          <p:cNvSpPr txBox="1"/>
          <p:nvPr/>
        </p:nvSpPr>
        <p:spPr>
          <a:xfrm>
            <a:off x="50522" y="1040813"/>
            <a:ext cx="5182595" cy="2123658"/>
          </a:xfrm>
          <a:prstGeom prst="rect">
            <a:avLst/>
          </a:prstGeom>
        </p:spPr>
        <p:txBody>
          <a:bodyPr wrap="square" lIns="0" tIns="0" rIns="0" bIns="0" rtlCol="0" anchor="t">
            <a:spAutoFit/>
          </a:bodyPr>
          <a:lstStyle/>
          <a:p>
            <a:pPr algn="ctr"/>
            <a:r>
              <a:rPr lang="en-US" sz="4000" b="1" dirty="0">
                <a:latin typeface="Aptos"/>
                <a:cs typeface="Arial"/>
              </a:rPr>
              <a:t>UPCOMING WEBINAR</a:t>
            </a:r>
          </a:p>
          <a:p>
            <a:pPr algn="ctr"/>
            <a:br>
              <a:rPr lang="en-US" sz="1400" b="1" dirty="0">
                <a:latin typeface="Aptos"/>
                <a:cs typeface="Arial"/>
              </a:rPr>
            </a:br>
            <a:r>
              <a:rPr lang="en-US" sz="2800" b="1" dirty="0">
                <a:latin typeface="Aptos"/>
                <a:cs typeface="Arial"/>
              </a:rPr>
              <a:t>THE FUTURE IS NOW: ADVANCED MANUFACTURING </a:t>
            </a:r>
            <a:br>
              <a:rPr lang="en-US" sz="2800" b="1" dirty="0">
                <a:latin typeface="Aptos"/>
                <a:cs typeface="Arial"/>
              </a:rPr>
            </a:br>
            <a:r>
              <a:rPr lang="en-US" sz="2800" b="1" dirty="0">
                <a:latin typeface="Aptos"/>
                <a:cs typeface="Arial"/>
              </a:rPr>
              <a:t>IN OHIO</a:t>
            </a:r>
            <a:endParaRPr lang="en-US" sz="3200" dirty="0">
              <a:latin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D8CC05D-59AD-A2F4-962B-8793C82065B9}"/>
              </a:ext>
            </a:extLst>
          </p:cNvPr>
          <p:cNvSpPr txBox="1"/>
          <p:nvPr/>
        </p:nvSpPr>
        <p:spPr>
          <a:xfrm>
            <a:off x="-70783" y="3420868"/>
            <a:ext cx="5488128" cy="22236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0" i="0" dirty="0">
                <a:solidFill>
                  <a:srgbClr val="000000"/>
                </a:solidFill>
                <a:effectLst/>
                <a:latin typeface="Aptos" panose="020B0004020202020204" pitchFamily="34" charset="0"/>
              </a:rPr>
              <a:t>This session is designed for </a:t>
            </a:r>
            <a:r>
              <a:rPr lang="en-US" sz="1600" b="1" i="0" dirty="0">
                <a:solidFill>
                  <a:srgbClr val="000000"/>
                </a:solidFill>
                <a:effectLst/>
                <a:latin typeface="Aptos" panose="020B0004020202020204" pitchFamily="34" charset="0"/>
              </a:rPr>
              <a:t>educators, counselors, and community influencers</a:t>
            </a:r>
            <a:r>
              <a:rPr lang="en-US" sz="1600" b="0" i="0" dirty="0">
                <a:solidFill>
                  <a:srgbClr val="000000"/>
                </a:solidFill>
                <a:effectLst/>
                <a:latin typeface="Aptos" panose="020B0004020202020204" pitchFamily="34" charset="0"/>
              </a:rPr>
              <a:t> who are guiding young people in their career exploration. The webinar will explore:</a:t>
            </a:r>
            <a:br>
              <a:rPr lang="en-US" sz="1600" b="0" i="0" dirty="0">
                <a:solidFill>
                  <a:srgbClr val="000000"/>
                </a:solidFill>
                <a:effectLst/>
                <a:latin typeface="Aptos" panose="020B0004020202020204" pitchFamily="34" charset="0"/>
              </a:rPr>
            </a:br>
            <a:endParaRPr lang="en-US" sz="1600" b="0" i="0" dirty="0">
              <a:solidFill>
                <a:srgbClr val="3E3E3E"/>
              </a:solidFill>
              <a:effectLst/>
              <a:latin typeface="Aptos" panose="020B0004020202020204" pitchFamily="34" charset="0"/>
            </a:endParaRPr>
          </a:p>
          <a:p>
            <a:pPr algn="l">
              <a:buFont typeface="Arial" panose="020B0604020202020204" pitchFamily="34" charset="0"/>
              <a:buChar char="•"/>
            </a:pPr>
            <a:r>
              <a:rPr lang="en-US" sz="1600" b="0" i="0" dirty="0">
                <a:solidFill>
                  <a:srgbClr val="000000"/>
                </a:solidFill>
                <a:effectLst/>
                <a:latin typeface="Aptos" panose="020B0004020202020204" pitchFamily="34" charset="0"/>
              </a:rPr>
              <a:t>The current and future state of the workforce and economy</a:t>
            </a:r>
          </a:p>
          <a:p>
            <a:pPr algn="l">
              <a:buFont typeface="Arial" panose="020B0604020202020204" pitchFamily="34" charset="0"/>
              <a:buChar char="•"/>
            </a:pPr>
            <a:r>
              <a:rPr lang="en-US" sz="1600" b="0" i="0" dirty="0">
                <a:solidFill>
                  <a:srgbClr val="000000"/>
                </a:solidFill>
                <a:effectLst/>
                <a:latin typeface="Aptos" panose="020B0004020202020204" pitchFamily="34" charset="0"/>
              </a:rPr>
              <a:t>The rise of advanced manufacturing in Central Ohio</a:t>
            </a:r>
          </a:p>
          <a:p>
            <a:pPr algn="l">
              <a:buFont typeface="Arial" panose="020B0604020202020204" pitchFamily="34" charset="0"/>
              <a:buChar char="•"/>
            </a:pPr>
            <a:r>
              <a:rPr lang="en-US" sz="1600" b="0" i="0" dirty="0">
                <a:solidFill>
                  <a:srgbClr val="000000"/>
                </a:solidFill>
                <a:effectLst/>
                <a:latin typeface="Aptos" panose="020B0004020202020204" pitchFamily="34" charset="0"/>
              </a:rPr>
              <a:t>Career pathways and in-demand skills</a:t>
            </a:r>
          </a:p>
          <a:p>
            <a:pPr algn="l">
              <a:buFont typeface="Arial" panose="020B0604020202020204" pitchFamily="34" charset="0"/>
              <a:buChar char="•"/>
            </a:pPr>
            <a:r>
              <a:rPr lang="en-US" sz="1600" b="0" i="0" dirty="0">
                <a:solidFill>
                  <a:srgbClr val="000000"/>
                </a:solidFill>
                <a:effectLst/>
                <a:latin typeface="Aptos" panose="020B0004020202020204" pitchFamily="34" charset="0"/>
              </a:rPr>
              <a:t>A live Q&amp;A session with industry experts</a:t>
            </a:r>
          </a:p>
          <a:p>
            <a:endParaRPr lang="en-US" sz="1050" dirty="0">
              <a:latin typeface="Aptos" panose="020B0004020202020204" pitchFamily="34" charset="0"/>
              <a:ea typeface="Calibri"/>
              <a:cs typeface="Calibri"/>
            </a:endParaRPr>
          </a:p>
        </p:txBody>
      </p:sp>
      <p:pic>
        <p:nvPicPr>
          <p:cNvPr id="5" name="Picture 4">
            <a:extLst>
              <a:ext uri="{FF2B5EF4-FFF2-40B4-BE49-F238E27FC236}">
                <a16:creationId xmlns:a16="http://schemas.microsoft.com/office/drawing/2014/main" id="{CADBBAD7-2C7B-4D04-A0E5-3114D5ACFD97}"/>
              </a:ext>
            </a:extLst>
          </p:cNvPr>
          <p:cNvPicPr>
            <a:picLocks noChangeAspect="1"/>
          </p:cNvPicPr>
          <p:nvPr/>
        </p:nvPicPr>
        <p:blipFill>
          <a:blip r:embed="rId17"/>
          <a:stretch>
            <a:fillRect/>
          </a:stretch>
        </p:blipFill>
        <p:spPr>
          <a:xfrm>
            <a:off x="5882886" y="605549"/>
            <a:ext cx="4105959" cy="5271163"/>
          </a:xfrm>
          <a:prstGeom prst="rect">
            <a:avLst/>
          </a:prstGeom>
          <a:ln w="19050">
            <a:solidFill>
              <a:schemeClr val="tx1"/>
            </a:solidFill>
          </a:ln>
        </p:spPr>
      </p:pic>
      <p:sp>
        <p:nvSpPr>
          <p:cNvPr id="7" name="TextBox 6">
            <a:extLst>
              <a:ext uri="{FF2B5EF4-FFF2-40B4-BE49-F238E27FC236}">
                <a16:creationId xmlns:a16="http://schemas.microsoft.com/office/drawing/2014/main" id="{26B706AD-C41B-49F2-9A32-553CC48F0A6F}"/>
              </a:ext>
            </a:extLst>
          </p:cNvPr>
          <p:cNvSpPr txBox="1"/>
          <p:nvPr/>
        </p:nvSpPr>
        <p:spPr>
          <a:xfrm>
            <a:off x="1340143" y="5549087"/>
            <a:ext cx="4145859" cy="584775"/>
          </a:xfrm>
          <a:prstGeom prst="rect">
            <a:avLst/>
          </a:prstGeom>
          <a:noFill/>
        </p:spPr>
        <p:txBody>
          <a:bodyPr wrap="square" rtlCol="0">
            <a:spAutoFit/>
          </a:bodyPr>
          <a:lstStyle/>
          <a:p>
            <a:endParaRPr lang="en-US" sz="1600" b="1" u="sng" dirty="0">
              <a:solidFill>
                <a:srgbClr val="000000"/>
              </a:solidFill>
              <a:latin typeface="Calibri Light" panose="020F0302020204030204" pitchFamily="34" charset="0"/>
              <a:ea typeface="Times New Roman" panose="02020603050405020304" pitchFamily="18" charset="0"/>
              <a:hlinkClick r:id="rId18" tooltip="Original URL: https://vimeo.com/event/5198227/be1cf79987. Click or tap if you trust this link."/>
            </a:endParaRPr>
          </a:p>
          <a:p>
            <a:r>
              <a:rPr lang="en-US" sz="1600" b="1" u="sng" dirty="0">
                <a:solidFill>
                  <a:srgbClr val="000000"/>
                </a:solidFill>
                <a:effectLst/>
                <a:latin typeface="Calibri Light" panose="020F0302020204030204" pitchFamily="34" charset="0"/>
                <a:ea typeface="Times New Roman" panose="02020603050405020304" pitchFamily="18" charset="0"/>
                <a:hlinkClick r:id="rId18" tooltip="Original URL: https://vimeo.com/event/5198227/be1cf79987. Click or tap if you trust this link."/>
              </a:rPr>
              <a:t>https://vimeo.com/event/5198227/be1cf79987</a:t>
            </a:r>
            <a:endParaRPr lang="en-US" sz="1600" dirty="0"/>
          </a:p>
        </p:txBody>
      </p:sp>
    </p:spTree>
    <p:extLst>
      <p:ext uri="{BB962C8B-B14F-4D97-AF65-F5344CB8AC3E}">
        <p14:creationId xmlns:p14="http://schemas.microsoft.com/office/powerpoint/2010/main" val="416348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6004566" y="-203804"/>
            <a:ext cx="12374870" cy="5703443"/>
            <a:chOff x="0" y="0"/>
            <a:chExt cx="406400" cy="187305"/>
          </a:xfrm>
        </p:grpSpPr>
        <p:sp>
          <p:nvSpPr>
            <p:cNvPr id="3" name="Freeform 3"/>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B55400"/>
            </a:solidFill>
            <a:ln w="28575"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27000" y="-38100"/>
              <a:ext cx="152400" cy="225405"/>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a:grpSpLocks noChangeAspect="1"/>
          </p:cNvGrpSpPr>
          <p:nvPr/>
        </p:nvGrpSpPr>
        <p:grpSpPr>
          <a:xfrm>
            <a:off x="6692215" y="0"/>
            <a:ext cx="8335388" cy="6858000"/>
            <a:chOff x="0" y="0"/>
            <a:chExt cx="6184570" cy="5088399"/>
          </a:xfrm>
        </p:grpSpPr>
        <p:sp>
          <p:nvSpPr>
            <p:cNvPr id="6" name="Freeform 6"/>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blipFill>
              <a:blip r:embed="rId2"/>
              <a:stretch>
                <a:fillRect l="-16191" r="-75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8341295" y="4536396"/>
            <a:ext cx="5037228" cy="2635145"/>
            <a:chOff x="0" y="0"/>
            <a:chExt cx="406400" cy="212602"/>
          </a:xfrm>
        </p:grpSpPr>
        <p:sp>
          <p:nvSpPr>
            <p:cNvPr id="9" name="Freeform 9"/>
            <p:cNvSpPr/>
            <p:nvPr/>
          </p:nvSpPr>
          <p:spPr>
            <a:xfrm>
              <a:off x="0" y="0"/>
              <a:ext cx="406400" cy="212602"/>
            </a:xfrm>
            <a:custGeom>
              <a:avLst/>
              <a:gdLst/>
              <a:ahLst/>
              <a:cxnLst/>
              <a:rect l="l" t="t" r="r" b="b"/>
              <a:pathLst>
                <a:path w="406400" h="212602">
                  <a:moveTo>
                    <a:pt x="203200" y="0"/>
                  </a:moveTo>
                  <a:lnTo>
                    <a:pt x="203200" y="0"/>
                  </a:lnTo>
                  <a:lnTo>
                    <a:pt x="406400" y="212602"/>
                  </a:lnTo>
                  <a:lnTo>
                    <a:pt x="0" y="212602"/>
                  </a:lnTo>
                  <a:lnTo>
                    <a:pt x="203200" y="0"/>
                  </a:lnTo>
                  <a:close/>
                </a:path>
              </a:pathLst>
            </a:custGeom>
            <a:solidFill>
              <a:srgbClr val="000000">
                <a:alpha val="80000"/>
              </a:srgbClr>
            </a:solidFill>
            <a:ln w="9525" cap="sq">
              <a:solidFill>
                <a:srgbClr val="FFFFFF">
                  <a:alpha val="80000"/>
                </a:srgbClr>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27000" y="-38100"/>
              <a:ext cx="152400" cy="250702"/>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10800000" flipH="1">
            <a:off x="-2142211" y="6134639"/>
            <a:ext cx="10829265" cy="3458930"/>
          </a:xfrm>
          <a:custGeom>
            <a:avLst/>
            <a:gdLst/>
            <a:ahLst/>
            <a:cxnLst/>
            <a:rect l="l" t="t" r="r" b="b"/>
            <a:pathLst>
              <a:path w="16243898" h="5188395">
                <a:moveTo>
                  <a:pt x="16243898" y="0"/>
                </a:moveTo>
                <a:lnTo>
                  <a:pt x="0" y="0"/>
                </a:lnTo>
                <a:lnTo>
                  <a:pt x="0" y="5188395"/>
                </a:lnTo>
                <a:lnTo>
                  <a:pt x="16243898" y="5188395"/>
                </a:lnTo>
                <a:lnTo>
                  <a:pt x="16243898" y="0"/>
                </a:lnTo>
                <a:close/>
              </a:path>
            </a:pathLst>
          </a:custGeom>
          <a:blipFill>
            <a:blip r:embed="rId3">
              <a:alphaModFix amt="49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668150" y="717677"/>
            <a:ext cx="2953815" cy="1077743"/>
          </a:xfrm>
          <a:custGeom>
            <a:avLst/>
            <a:gdLst/>
            <a:ahLst/>
            <a:cxnLst/>
            <a:rect l="l" t="t" r="r" b="b"/>
            <a:pathLst>
              <a:path w="4430723" h="1616615">
                <a:moveTo>
                  <a:pt x="0" y="0"/>
                </a:moveTo>
                <a:lnTo>
                  <a:pt x="4430723" y="0"/>
                </a:lnTo>
                <a:lnTo>
                  <a:pt x="4430723" y="1616615"/>
                </a:lnTo>
                <a:lnTo>
                  <a:pt x="0" y="1616615"/>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AutoShape 13"/>
          <p:cNvSpPr/>
          <p:nvPr/>
        </p:nvSpPr>
        <p:spPr>
          <a:xfrm flipV="1">
            <a:off x="6692216" y="-203805"/>
            <a:ext cx="3918375" cy="3632805"/>
          </a:xfrm>
          <a:prstGeom prst="line">
            <a:avLst/>
          </a:prstGeom>
          <a:ln w="9525" cap="flat">
            <a:solidFill>
              <a:srgbClr val="FFFFF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4"/>
          <p:cNvSpPr/>
          <p:nvPr/>
        </p:nvSpPr>
        <p:spPr>
          <a:xfrm flipV="1">
            <a:off x="11319996" y="-182104"/>
            <a:ext cx="3906490" cy="3611104"/>
          </a:xfrm>
          <a:prstGeom prst="line">
            <a:avLst/>
          </a:prstGeom>
          <a:ln w="9525" cap="flat">
            <a:solidFill>
              <a:srgbClr val="FFFFF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5"/>
          <p:cNvSpPr/>
          <p:nvPr/>
        </p:nvSpPr>
        <p:spPr>
          <a:xfrm flipH="1" flipV="1">
            <a:off x="11319996" y="3429001"/>
            <a:ext cx="1076574" cy="1000335"/>
          </a:xfrm>
          <a:prstGeom prst="line">
            <a:avLst/>
          </a:prstGeom>
          <a:ln w="9525" cap="flat">
            <a:solidFill>
              <a:srgbClr val="FFFFF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1248239" y="4360078"/>
            <a:ext cx="5234700" cy="308674"/>
          </a:xfrm>
          <a:prstGeom prst="rect">
            <a:avLst/>
          </a:prstGeom>
        </p:spPr>
        <p:txBody>
          <a:bodyPr lIns="0" tIns="0" rIns="0" bIns="0" rtlCol="0" anchor="t">
            <a:spAutoFit/>
          </a:bodyPr>
          <a:lstStyle/>
          <a:p>
            <a:pPr marL="0" marR="0" lvl="0" indent="0" algn="r" defTabSz="609630" rtl="0" eaLnBrk="1" fontAlgn="auto" latinLnBrk="0" hangingPunct="1">
              <a:lnSpc>
                <a:spcPts val="2373"/>
              </a:lnSpc>
              <a:spcBef>
                <a:spcPts val="0"/>
              </a:spcBef>
              <a:spcAft>
                <a:spcPts val="0"/>
              </a:spcAft>
              <a:buClrTx/>
              <a:buSzTx/>
              <a:buFontTx/>
              <a:buNone/>
              <a:tabLst/>
              <a:defRPr/>
            </a:pPr>
            <a:r>
              <a:rPr kumimoji="0" lang="en-US" sz="2666" b="0" i="0" u="none" strike="noStrike" kern="1200" cap="none" spc="-143" normalizeH="0" baseline="0" noProof="0" dirty="0">
                <a:ln>
                  <a:noFill/>
                </a:ln>
                <a:solidFill>
                  <a:srgbClr val="000000"/>
                </a:solidFill>
                <a:effectLst/>
                <a:uLnTx/>
                <a:uFillTx/>
                <a:latin typeface="Arial"/>
                <a:ea typeface="Arial"/>
                <a:cs typeface="Arial"/>
                <a:sym typeface="Arial"/>
              </a:rPr>
              <a:t>Tuesday, July 15, 2025</a:t>
            </a:r>
          </a:p>
        </p:txBody>
      </p:sp>
      <p:sp>
        <p:nvSpPr>
          <p:cNvPr id="17" name="TextBox 17"/>
          <p:cNvSpPr txBox="1"/>
          <p:nvPr/>
        </p:nvSpPr>
        <p:spPr>
          <a:xfrm>
            <a:off x="274530" y="2883874"/>
            <a:ext cx="6208409" cy="515077"/>
          </a:xfrm>
          <a:prstGeom prst="rect">
            <a:avLst/>
          </a:prstGeom>
        </p:spPr>
        <p:txBody>
          <a:bodyPr lIns="0" tIns="0" rIns="0" bIns="0" rtlCol="0" anchor="t">
            <a:spAutoFit/>
          </a:bodyPr>
          <a:lstStyle/>
          <a:p>
            <a:pPr marL="0" marR="0" lvl="0" indent="0" algn="r" defTabSz="609630" rtl="0" eaLnBrk="1" fontAlgn="auto" latinLnBrk="0" hangingPunct="1">
              <a:lnSpc>
                <a:spcPts val="3975"/>
              </a:lnSpc>
              <a:spcBef>
                <a:spcPts val="0"/>
              </a:spcBef>
              <a:spcAft>
                <a:spcPts val="0"/>
              </a:spcAft>
              <a:buClrTx/>
              <a:buSzTx/>
              <a:buFontTx/>
              <a:buNone/>
              <a:tabLst/>
              <a:defRPr/>
            </a:pPr>
            <a:r>
              <a:rPr kumimoji="0" lang="en-US" sz="4466" b="1" i="0" u="none" strike="noStrike" kern="1200" cap="none" spc="-241" normalizeH="0" baseline="0" noProof="0" dirty="0">
                <a:ln>
                  <a:noFill/>
                </a:ln>
                <a:solidFill>
                  <a:srgbClr val="000000"/>
                </a:solidFill>
                <a:effectLst/>
                <a:uLnTx/>
                <a:uFillTx/>
                <a:latin typeface="Arial Bold"/>
                <a:ea typeface="Arial Bold"/>
                <a:cs typeface="Arial Bold"/>
                <a:sym typeface="Arial Bold"/>
              </a:rPr>
              <a:t>Workforce Services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2192000" cy="971550"/>
          </a:xfrm>
          <a:prstGeom prst="rect">
            <a:avLst/>
          </a:prstGeom>
          <a:solidFill>
            <a:srgbClr val="1F1B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0800000" flipV="1">
            <a:off x="-1805685" y="6628086"/>
            <a:ext cx="9338773" cy="2982858"/>
          </a:xfrm>
          <a:custGeom>
            <a:avLst/>
            <a:gdLst/>
            <a:ahLst/>
            <a:cxnLst/>
            <a:rect l="l" t="t" r="r" b="b"/>
            <a:pathLst>
              <a:path w="14008160" h="4474287">
                <a:moveTo>
                  <a:pt x="0" y="4474287"/>
                </a:moveTo>
                <a:lnTo>
                  <a:pt x="14008160" y="4474287"/>
                </a:lnTo>
                <a:lnTo>
                  <a:pt x="14008160" y="0"/>
                </a:lnTo>
                <a:lnTo>
                  <a:pt x="0" y="0"/>
                </a:lnTo>
                <a:lnTo>
                  <a:pt x="0" y="4474287"/>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142218" y="685800"/>
            <a:ext cx="7675307" cy="587365"/>
            <a:chOff x="0" y="0"/>
            <a:chExt cx="3032220" cy="232045"/>
          </a:xfrm>
        </p:grpSpPr>
        <p:sp>
          <p:nvSpPr>
            <p:cNvPr id="5" name="Freeform 5"/>
            <p:cNvSpPr/>
            <p:nvPr/>
          </p:nvSpPr>
          <p:spPr>
            <a:xfrm>
              <a:off x="0" y="0"/>
              <a:ext cx="3032220" cy="232045"/>
            </a:xfrm>
            <a:custGeom>
              <a:avLst/>
              <a:gdLst/>
              <a:ahLst/>
              <a:cxnLst/>
              <a:rect l="l" t="t" r="r" b="b"/>
              <a:pathLst>
                <a:path w="3032220" h="232045">
                  <a:moveTo>
                    <a:pt x="0" y="0"/>
                  </a:moveTo>
                  <a:lnTo>
                    <a:pt x="3032220" y="0"/>
                  </a:lnTo>
                  <a:lnTo>
                    <a:pt x="3032220" y="232045"/>
                  </a:lnTo>
                  <a:lnTo>
                    <a:pt x="0" y="232045"/>
                  </a:lnTo>
                  <a:close/>
                </a:path>
              </a:pathLst>
            </a:custGeom>
            <a:solidFill>
              <a:srgbClr val="DE791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032220" cy="27014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7239407" y="685800"/>
            <a:ext cx="587365" cy="58736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7B1D"/>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rot="5400000">
            <a:off x="10970249" y="-58390"/>
            <a:ext cx="706677" cy="82345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8754728" y="122370"/>
            <a:ext cx="1879801" cy="685873"/>
          </a:xfrm>
          <a:custGeom>
            <a:avLst/>
            <a:gdLst/>
            <a:ahLst/>
            <a:cxnLst/>
            <a:rect l="l" t="t" r="r" b="b"/>
            <a:pathLst>
              <a:path w="2819702" h="1028810">
                <a:moveTo>
                  <a:pt x="0" y="0"/>
                </a:moveTo>
                <a:lnTo>
                  <a:pt x="2819702" y="0"/>
                </a:lnTo>
                <a:lnTo>
                  <a:pt x="2819702" y="1028810"/>
                </a:lnTo>
                <a:lnTo>
                  <a:pt x="0" y="1028810"/>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2" name="Table 12"/>
          <p:cNvGraphicFramePr>
            <a:graphicFrameLocks noGrp="1"/>
          </p:cNvGraphicFramePr>
          <p:nvPr/>
        </p:nvGraphicFramePr>
        <p:xfrm>
          <a:off x="1024286" y="1862524"/>
          <a:ext cx="10143429" cy="3003804"/>
        </p:xfrm>
        <a:graphic>
          <a:graphicData uri="http://schemas.openxmlformats.org/drawingml/2006/table">
            <a:tbl>
              <a:tblPr/>
              <a:tblGrid>
                <a:gridCol w="10143429">
                  <a:extLst>
                    <a:ext uri="{9D8B030D-6E8A-4147-A177-3AD203B41FA5}">
                      <a16:colId xmlns:a16="http://schemas.microsoft.com/office/drawing/2014/main" val="20000"/>
                    </a:ext>
                  </a:extLst>
                </a:gridCol>
              </a:tblGrid>
              <a:tr h="678180">
                <a:tc>
                  <a:txBody>
                    <a:bodyPr/>
                    <a:lstStyle/>
                    <a:p>
                      <a:pPr algn="l">
                        <a:lnSpc>
                          <a:spcPts val="4479"/>
                        </a:lnSpc>
                        <a:defRPr/>
                      </a:pPr>
                      <a:r>
                        <a:rPr lang="en-US" sz="2100" b="1" dirty="0">
                          <a:solidFill>
                            <a:srgbClr val="000000"/>
                          </a:solidFill>
                          <a:latin typeface="Arial Bold"/>
                          <a:ea typeface="Arial Bold"/>
                          <a:cs typeface="Arial Bold"/>
                          <a:sym typeface="Arial Bold"/>
                        </a:rPr>
                        <a:t>Introduction</a:t>
                      </a:r>
                      <a:endParaRPr lang="en-US" sz="2100" dirty="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8180">
                <a:tc>
                  <a:txBody>
                    <a:bodyPr/>
                    <a:lstStyle/>
                    <a:p>
                      <a:pPr marL="0" marR="0" lvl="0" indent="0" algn="l" defTabSz="914400" rtl="0" eaLnBrk="1" fontAlgn="auto" latinLnBrk="0" hangingPunct="1">
                        <a:lnSpc>
                          <a:spcPts val="4479"/>
                        </a:lnSpc>
                        <a:spcBef>
                          <a:spcPts val="0"/>
                        </a:spcBef>
                        <a:spcAft>
                          <a:spcPts val="0"/>
                        </a:spcAft>
                        <a:buClrTx/>
                        <a:buSzTx/>
                        <a:buFontTx/>
                        <a:buNone/>
                        <a:tabLst/>
                        <a:defRPr/>
                      </a:pPr>
                      <a:r>
                        <a:rPr lang="en-US" sz="2100" b="1" dirty="0">
                          <a:solidFill>
                            <a:srgbClr val="000000"/>
                          </a:solidFill>
                          <a:latin typeface="Arial Bold"/>
                          <a:ea typeface="Arial Bold"/>
                          <a:cs typeface="Arial Bold"/>
                          <a:sym typeface="Arial Bold"/>
                        </a:rPr>
                        <a:t>Strategic Priorities - Draft</a:t>
                      </a:r>
                      <a:endParaRPr lang="en-US" sz="2100" dirty="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8180">
                <a:tc>
                  <a:txBody>
                    <a:bodyPr/>
                    <a:lstStyle/>
                    <a:p>
                      <a:pPr algn="l">
                        <a:lnSpc>
                          <a:spcPts val="4479"/>
                        </a:lnSpc>
                        <a:defRPr/>
                      </a:pPr>
                      <a:r>
                        <a:rPr lang="en-US" sz="2100" b="1" dirty="0">
                          <a:solidFill>
                            <a:srgbClr val="000000"/>
                          </a:solidFill>
                          <a:latin typeface="Arial Bold"/>
                          <a:cs typeface="Arial Bold"/>
                          <a:sym typeface="Arial Bold"/>
                        </a:rPr>
                        <a:t>K12 Outreach and Awareness </a:t>
                      </a:r>
                      <a:endParaRPr lang="en-US" sz="2100" dirty="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8180">
                <a:tc>
                  <a:txBody>
                    <a:bodyPr/>
                    <a:lstStyle/>
                    <a:p>
                      <a:pPr marL="0" marR="0" lvl="0" indent="0" algn="l" defTabSz="609630" rtl="0" eaLnBrk="1" fontAlgn="auto" latinLnBrk="0" hangingPunct="1">
                        <a:lnSpc>
                          <a:spcPts val="4479"/>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Arial Bold"/>
                          <a:ea typeface="+mn-ea"/>
                          <a:cs typeface="Arial Bold"/>
                          <a:sym typeface="Arial Bold"/>
                        </a:rPr>
                        <a:t>Postsecondary Stackable Career Pathways</a:t>
                      </a:r>
                      <a:endParaRPr kumimoji="0" lang="en-US" sz="2100" b="0" i="0" u="none" strike="noStrike" kern="1200" cap="none" spc="0" normalizeH="0" baseline="0" noProof="0" dirty="0">
                        <a:ln>
                          <a:noFill/>
                        </a:ln>
                        <a:solidFill>
                          <a:prstClr val="black"/>
                        </a:solidFill>
                        <a:effectLst/>
                        <a:uLnTx/>
                        <a:uFillTx/>
                        <a:latin typeface="+mn-lt"/>
                        <a:ea typeface="+mn-ea"/>
                        <a:cs typeface="+mn-cs"/>
                      </a:endParaRP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151894"/>
                  </a:ext>
                </a:extLst>
              </a:tr>
            </a:tbl>
          </a:graphicData>
        </a:graphic>
      </p:graphicFrame>
      <p:sp>
        <p:nvSpPr>
          <p:cNvPr id="13" name="TextBox 13"/>
          <p:cNvSpPr txBox="1"/>
          <p:nvPr/>
        </p:nvSpPr>
        <p:spPr>
          <a:xfrm>
            <a:off x="904738" y="751094"/>
            <a:ext cx="6334669" cy="384464"/>
          </a:xfrm>
          <a:prstGeom prst="rect">
            <a:avLst/>
          </a:prstGeom>
        </p:spPr>
        <p:txBody>
          <a:bodyPr lIns="0" tIns="0" rIns="0" bIns="0" rtlCol="0" anchor="t">
            <a:spAutoFit/>
          </a:bodyPr>
          <a:lstStyle/>
          <a:p>
            <a:pPr marL="0" marR="0" lvl="0" indent="0" algn="l" defTabSz="609630" rtl="0" eaLnBrk="1" fontAlgn="auto" latinLnBrk="0" hangingPunct="1">
              <a:lnSpc>
                <a:spcPts val="3173"/>
              </a:lnSpc>
              <a:spcBef>
                <a:spcPts val="0"/>
              </a:spcBef>
              <a:spcAft>
                <a:spcPts val="0"/>
              </a:spcAft>
              <a:buClrTx/>
              <a:buSzTx/>
              <a:buFontTx/>
              <a:buNone/>
              <a:tabLst/>
              <a:defRPr/>
            </a:pPr>
            <a:r>
              <a:rPr kumimoji="0" lang="en-US" sz="2266" b="1" i="0" u="none" strike="noStrike" kern="1200" cap="none" spc="33" normalizeH="0" baseline="0" noProof="0" dirty="0">
                <a:ln>
                  <a:noFill/>
                </a:ln>
                <a:solidFill>
                  <a:srgbClr val="FFFFFF"/>
                </a:solidFill>
                <a:effectLst/>
                <a:uLnTx/>
                <a:uFillTx/>
                <a:latin typeface="Arimo Bold"/>
                <a:ea typeface="Arimo Bold"/>
                <a:cs typeface="Arimo Bold"/>
                <a:sym typeface="Arimo Bold"/>
              </a:rPr>
              <a:t>AGENDA</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IOxJhb.PtGFSUlKbkJcRw"/>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MC_PP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1_CSCC_16x9_ratio">
  <a:themeElements>
    <a:clrScheme name="CSCC color palette">
      <a:dk1>
        <a:srgbClr val="00749B"/>
      </a:dk1>
      <a:lt1>
        <a:srgbClr val="FFFFFF"/>
      </a:lt1>
      <a:dk2>
        <a:srgbClr val="003D52"/>
      </a:dk2>
      <a:lt2>
        <a:srgbClr val="A0ABAA"/>
      </a:lt2>
      <a:accent1>
        <a:srgbClr val="00A4B5"/>
      </a:accent1>
      <a:accent2>
        <a:srgbClr val="99DAE9"/>
      </a:accent2>
      <a:accent3>
        <a:srgbClr val="FFB81C"/>
      </a:accent3>
      <a:accent4>
        <a:srgbClr val="D2D654"/>
      </a:accent4>
      <a:accent5>
        <a:srgbClr val="78BD20"/>
      </a:accent5>
      <a:accent6>
        <a:srgbClr val="636569"/>
      </a:accent6>
      <a:hlink>
        <a:srgbClr val="00A4B5"/>
      </a:hlink>
      <a:folHlink>
        <a:srgbClr val="99DAE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State of Ohio">
  <a:themeElements>
    <a:clrScheme name="Ohio 2023">
      <a:dk1>
        <a:sysClr val="windowText" lastClr="000000"/>
      </a:dk1>
      <a:lt1>
        <a:sysClr val="window" lastClr="FFFFFF"/>
      </a:lt1>
      <a:dk2>
        <a:srgbClr val="0E3F75"/>
      </a:dk2>
      <a:lt2>
        <a:srgbClr val="FFFFFF"/>
      </a:lt2>
      <a:accent1>
        <a:srgbClr val="0098D3"/>
      </a:accent1>
      <a:accent2>
        <a:srgbClr val="C12637"/>
      </a:accent2>
      <a:accent3>
        <a:srgbClr val="8A5E32"/>
      </a:accent3>
      <a:accent4>
        <a:srgbClr val="B0B3AF"/>
      </a:accent4>
      <a:accent5>
        <a:srgbClr val="729364"/>
      </a:accent5>
      <a:accent6>
        <a:srgbClr val="EBA70E"/>
      </a:accent6>
      <a:hlink>
        <a:srgbClr val="0E3F75"/>
      </a:hlink>
      <a:folHlink>
        <a:srgbClr val="69C2C6"/>
      </a:folHlink>
    </a:clrScheme>
    <a:fontScheme name="Ohio 2023">
      <a:majorFont>
        <a:latin typeface="Source Sans Pro"/>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te of Ohio" id="{40A145A8-F728-4F94-A6BD-7552147CE4D4}" vid="{19C2BCAA-5DF1-4FB3-8F7F-5301621E16D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87EC51ED2B6844A82AB32FC0F9248B" ma:contentTypeVersion="16" ma:contentTypeDescription="Create a new document." ma:contentTypeScope="" ma:versionID="07ea60633b2b11ce6b270eca754c75b8">
  <xsd:schema xmlns:xsd="http://www.w3.org/2001/XMLSchema" xmlns:xs="http://www.w3.org/2001/XMLSchema" xmlns:p="http://schemas.microsoft.com/office/2006/metadata/properties" xmlns:ns2="898e130b-c41d-43b3-a2e9-0367076db2b0" xmlns:ns3="1671a269-1779-4073-b3e6-1550449daca2" targetNamespace="http://schemas.microsoft.com/office/2006/metadata/properties" ma:root="true" ma:fieldsID="fd8ce745d42228064c886b9bf223bd62" ns2:_="" ns3:_="">
    <xsd:import namespace="898e130b-c41d-43b3-a2e9-0367076db2b0"/>
    <xsd:import namespace="1671a269-1779-4073-b3e6-1550449daca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8e130b-c41d-43b3-a2e9-0367076db2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b393d6e-3e21-401c-be66-9c7b90428d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71a269-1779-4073-b3e6-1550449daca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56edcbe-ffad-439b-8f6b-171a06ab1d93}" ma:internalName="TaxCatchAll" ma:showField="CatchAllData" ma:web="1671a269-1779-4073-b3e6-1550449daca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98e130b-c41d-43b3-a2e9-0367076db2b0">
      <Terms xmlns="http://schemas.microsoft.com/office/infopath/2007/PartnerControls"/>
    </lcf76f155ced4ddcb4097134ff3c332f>
    <TaxCatchAll xmlns="1671a269-1779-4073-b3e6-1550449daca2" xsi:nil="true"/>
  </documentManagement>
</p:properties>
</file>

<file path=customXml/itemProps1.xml><?xml version="1.0" encoding="utf-8"?>
<ds:datastoreItem xmlns:ds="http://schemas.openxmlformats.org/officeDocument/2006/customXml" ds:itemID="{1D32C81E-03DF-4C79-A517-8C1F424B7B54}">
  <ds:schemaRefs>
    <ds:schemaRef ds:uri="http://schemas.microsoft.com/sharepoint/v3/contenttype/forms"/>
  </ds:schemaRefs>
</ds:datastoreItem>
</file>

<file path=customXml/itemProps2.xml><?xml version="1.0" encoding="utf-8"?>
<ds:datastoreItem xmlns:ds="http://schemas.openxmlformats.org/officeDocument/2006/customXml" ds:itemID="{BC757F2E-6A33-4B01-9EAA-FB34C95A41CF}">
  <ds:schemaRefs>
    <ds:schemaRef ds:uri="1671a269-1779-4073-b3e6-1550449daca2"/>
    <ds:schemaRef ds:uri="898e130b-c41d-43b3-a2e9-0367076db2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29FD2D6-7ED4-4B17-81FC-5D9C00427523}">
  <ds:schemaRefs>
    <ds:schemaRef ds:uri="http://purl.org/dc/terms/"/>
    <ds:schemaRef ds:uri="http://purl.org/dc/elements/1.1/"/>
    <ds:schemaRef ds:uri="http://schemas.microsoft.com/office/2006/metadata/properties"/>
    <ds:schemaRef ds:uri="http://schemas.microsoft.com/office/2006/documentManagement/types"/>
    <ds:schemaRef ds:uri="898e130b-c41d-43b3-a2e9-0367076db2b0"/>
    <ds:schemaRef ds:uri="http://schemas.microsoft.com/office/infopath/2007/PartnerControls"/>
    <ds:schemaRef ds:uri="http://www.w3.org/XML/1998/namespace"/>
    <ds:schemaRef ds:uri="http://schemas.openxmlformats.org/package/2006/metadata/core-properties"/>
    <ds:schemaRef ds:uri="1671a269-1779-4073-b3e6-1550449daca2"/>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1173</TotalTime>
  <Words>1093</Words>
  <Application>Microsoft Office PowerPoint</Application>
  <PresentationFormat>Widescreen</PresentationFormat>
  <Paragraphs>176</Paragraphs>
  <Slides>27</Slides>
  <Notes>8</Notes>
  <HiddenSlides>0</HiddenSlides>
  <MMClips>0</MMClips>
  <ScaleCrop>false</ScaleCrop>
  <HeadingPairs>
    <vt:vector size="8" baseType="variant">
      <vt:variant>
        <vt:lpstr>Fonts Used</vt:lpstr>
      </vt:variant>
      <vt:variant>
        <vt:i4>21</vt:i4>
      </vt:variant>
      <vt:variant>
        <vt:lpstr>Theme</vt:lpstr>
      </vt:variant>
      <vt:variant>
        <vt:i4>6</vt:i4>
      </vt:variant>
      <vt:variant>
        <vt:lpstr>Embedded OLE Servers</vt:lpstr>
      </vt:variant>
      <vt:variant>
        <vt:i4>1</vt:i4>
      </vt:variant>
      <vt:variant>
        <vt:lpstr>Slide Titles</vt:lpstr>
      </vt:variant>
      <vt:variant>
        <vt:i4>27</vt:i4>
      </vt:variant>
    </vt:vector>
  </HeadingPairs>
  <TitlesOfParts>
    <vt:vector size="55" baseType="lpstr">
      <vt:lpstr>Aptos</vt:lpstr>
      <vt:lpstr>Arial</vt:lpstr>
      <vt:lpstr>Arial Bold</vt:lpstr>
      <vt:lpstr>Arimo Bold</vt:lpstr>
      <vt:lpstr>Avenir Book</vt:lpstr>
      <vt:lpstr>Avenir Heavy</vt:lpstr>
      <vt:lpstr>Calibri</vt:lpstr>
      <vt:lpstr>Calibri Light</vt:lpstr>
      <vt:lpstr>Courier New</vt:lpstr>
      <vt:lpstr>Futura ND for Nike 365 Cn XBd</vt:lpstr>
      <vt:lpstr>Gill Sans MT</vt:lpstr>
      <vt:lpstr>Graphik Semibold</vt:lpstr>
      <vt:lpstr>GT Sectra Fine</vt:lpstr>
      <vt:lpstr>Helvetica</vt:lpstr>
      <vt:lpstr>proxima-nova</vt:lpstr>
      <vt:lpstr>Public Sans</vt:lpstr>
      <vt:lpstr>Public Sans Bold</vt:lpstr>
      <vt:lpstr>Source Sans Pro</vt:lpstr>
      <vt:lpstr>Trade Gothic for Nike 365</vt:lpstr>
      <vt:lpstr>Trade Gothic for Nike 365 BdCn</vt:lpstr>
      <vt:lpstr>Wingdings</vt:lpstr>
      <vt:lpstr>Office Theme</vt:lpstr>
      <vt:lpstr>MMC_PP Template</vt:lpstr>
      <vt:lpstr>Custom Design</vt:lpstr>
      <vt:lpstr>1_CSCC_16x9_ratio</vt:lpstr>
      <vt:lpstr>1_Office Theme</vt:lpstr>
      <vt:lpstr>7_State of Ohio</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Tenhover</dc:creator>
  <cp:lastModifiedBy>Courtney Tenhover</cp:lastModifiedBy>
  <cp:revision>10</cp:revision>
  <dcterms:created xsi:type="dcterms:W3CDTF">2025-01-17T15:27:08Z</dcterms:created>
  <dcterms:modified xsi:type="dcterms:W3CDTF">2025-07-15T14:01:18Z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0x0101008187EC51ED2B6844A82AB32FC0F9248B</vt:lpwstr>
  </property>
  <property fmtid="{D5CDD505-2E9C-101B-9397-08002B2CF9AE}" pid="3" name="MediaServiceImageTags">
    <vt:lpwstr/>
  </property>
</Properties>
</file>