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jpg"/>
  <Override PartName="/ppt/media/image14.jpg" ContentType="image/jpg"/>
  <Override PartName="/ppt/media/image16.jpg" ContentType="image/jpg"/>
  <Override PartName="/ppt/media/image17.jpg" ContentType="image/jpg"/>
  <Override PartName="/ppt/media/image21.jpg" ContentType="image/jpg"/>
  <Override PartName="/ppt/media/image22.jpg" ContentType="image/jpg"/>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79" r:id="rId2"/>
    <p:sldMasterId id="2147483686" r:id="rId3"/>
  </p:sldMasterIdLst>
  <p:notesMasterIdLst>
    <p:notesMasterId r:id="rId35"/>
  </p:notesMasterIdLst>
  <p:handoutMasterIdLst>
    <p:handoutMasterId r:id="rId36"/>
  </p:handoutMasterIdLst>
  <p:sldIdLst>
    <p:sldId id="313" r:id="rId4"/>
    <p:sldId id="314" r:id="rId5"/>
    <p:sldId id="329" r:id="rId6"/>
    <p:sldId id="316" r:id="rId7"/>
    <p:sldId id="317" r:id="rId8"/>
    <p:sldId id="318" r:id="rId9"/>
    <p:sldId id="328" r:id="rId10"/>
    <p:sldId id="312" r:id="rId11"/>
    <p:sldId id="330" r:id="rId12"/>
    <p:sldId id="344" r:id="rId13"/>
    <p:sldId id="351" r:id="rId14"/>
    <p:sldId id="345" r:id="rId15"/>
    <p:sldId id="346" r:id="rId16"/>
    <p:sldId id="347" r:id="rId17"/>
    <p:sldId id="348" r:id="rId18"/>
    <p:sldId id="349" r:id="rId19"/>
    <p:sldId id="350" r:id="rId20"/>
    <p:sldId id="306" r:id="rId21"/>
    <p:sldId id="342" r:id="rId22"/>
    <p:sldId id="334" r:id="rId23"/>
    <p:sldId id="352" r:id="rId24"/>
    <p:sldId id="353" r:id="rId25"/>
    <p:sldId id="354" r:id="rId26"/>
    <p:sldId id="355" r:id="rId27"/>
    <p:sldId id="356" r:id="rId28"/>
    <p:sldId id="357" r:id="rId29"/>
    <p:sldId id="358" r:id="rId30"/>
    <p:sldId id="359" r:id="rId31"/>
    <p:sldId id="337" r:id="rId32"/>
    <p:sldId id="339" r:id="rId33"/>
    <p:sldId id="360" r:id="rId34"/>
  </p:sldIdLst>
  <p:sldSz cx="9144000" cy="5143500" type="screen16x9"/>
  <p:notesSz cx="6858000" cy="9144000"/>
  <p:embeddedFontLst>
    <p:embeddedFont>
      <p:font typeface="Helvetica" panose="020B060402020202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Lucida Sans" panose="020B0602030504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Arial Black" panose="020B0A04020102020204" pitchFamily="34" charset="0"/>
      <p:bold r:id="rId53"/>
    </p:embeddedFont>
    <p:embeddedFont>
      <p:font typeface="Open Sans" panose="020B0604020202020204" charset="0"/>
      <p:regular r:id="rId54"/>
      <p:bold r:id="rId55"/>
      <p:italic r:id="rId56"/>
      <p:boldItalic r:id="rId57"/>
    </p:embeddedFont>
    <p:embeddedFont>
      <p:font typeface="Gill Sans MT" panose="020B0502020104020203" pitchFamily="34" charset="0"/>
      <p:regular r:id="rId58"/>
      <p:bold r:id="rId59"/>
      <p:italic r:id="rId60"/>
      <p:boldItalic r:id="rId61"/>
    </p:embeddedFont>
    <p:embeddedFont>
      <p:font typeface="Tahoma" panose="020B0604030504040204" pitchFamily="34"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96621" autoAdjust="0"/>
  </p:normalViewPr>
  <p:slideViewPr>
    <p:cSldViewPr>
      <p:cViewPr>
        <p:scale>
          <a:sx n="90" d="100"/>
          <a:sy n="90" d="100"/>
        </p:scale>
        <p:origin x="-768" y="-4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1285D-EAAA-4AA2-9F4C-105BD363E57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2ABEB20-84FF-4079-84B2-5EF754BC3E40}">
      <dgm:prSet phldrT="[Text]" custT="1"/>
      <dgm:spPr>
        <a:solidFill>
          <a:srgbClr val="00B050"/>
        </a:solidFill>
      </dgm:spPr>
      <dgm:t>
        <a:bodyPr/>
        <a:lstStyle/>
        <a:p>
          <a:pPr algn="l"/>
          <a:r>
            <a:rPr lang="en-US" sz="3200" b="1" dirty="0" smtClean="0">
              <a:latin typeface="Open Sans"/>
            </a:rPr>
            <a:t>Employer Engagement</a:t>
          </a:r>
          <a:br>
            <a:rPr lang="en-US" sz="3200" b="1" dirty="0" smtClean="0">
              <a:latin typeface="Open Sans"/>
            </a:rPr>
          </a:br>
          <a:r>
            <a:rPr lang="en-US" sz="1200" b="1" dirty="0" smtClean="0">
              <a:latin typeface="Open Sans"/>
            </a:rPr>
            <a:t>(Industry Recognized Credentials)</a:t>
          </a:r>
        </a:p>
      </dgm:t>
    </dgm:pt>
    <dgm:pt modelId="{03B82383-83A3-463D-ACD3-1CC5BB315033}" type="parTrans" cxnId="{6F78D266-E72D-4E8A-8151-CEE058BC56F6}">
      <dgm:prSet/>
      <dgm:spPr/>
      <dgm:t>
        <a:bodyPr/>
        <a:lstStyle/>
        <a:p>
          <a:endParaRPr lang="en-US" sz="1600">
            <a:latin typeface="Open Sans"/>
          </a:endParaRPr>
        </a:p>
      </dgm:t>
    </dgm:pt>
    <dgm:pt modelId="{4F0C9900-E920-4DC2-B51F-76AA9347F64E}" type="sibTrans" cxnId="{6F78D266-E72D-4E8A-8151-CEE058BC56F6}">
      <dgm:prSet/>
      <dgm:spPr/>
      <dgm:t>
        <a:bodyPr/>
        <a:lstStyle/>
        <a:p>
          <a:endParaRPr lang="en-US" sz="1600">
            <a:latin typeface="Open Sans"/>
          </a:endParaRPr>
        </a:p>
      </dgm:t>
    </dgm:pt>
    <dgm:pt modelId="{5FF7B1DB-31C5-4040-A75B-F11AE23A9F5D}">
      <dgm:prSet custT="1"/>
      <dgm:spPr>
        <a:solidFill>
          <a:srgbClr val="0070C0"/>
        </a:solidFill>
      </dgm:spPr>
      <dgm:t>
        <a:bodyPr/>
        <a:lstStyle/>
        <a:p>
          <a:r>
            <a:rPr lang="en-US" sz="2000" b="1" dirty="0" smtClean="0">
              <a:latin typeface="Open Sans"/>
            </a:rPr>
            <a:t>Acceleration/Modularization Strategies </a:t>
          </a:r>
          <a:br>
            <a:rPr lang="en-US" sz="2000" b="1" dirty="0" smtClean="0">
              <a:latin typeface="Open Sans"/>
            </a:rPr>
          </a:br>
          <a:r>
            <a:rPr lang="en-US" sz="1200" b="1" dirty="0" smtClean="0">
              <a:latin typeface="Open Sans"/>
            </a:rPr>
            <a:t>(Prior Learning Assessment, Competency-Based Education, Remediation)</a:t>
          </a:r>
          <a:endParaRPr lang="en-US" sz="1200" b="1" dirty="0">
            <a:latin typeface="Open Sans"/>
          </a:endParaRPr>
        </a:p>
      </dgm:t>
    </dgm:pt>
    <dgm:pt modelId="{DE9FE7DA-2D8D-42D4-B515-D5E6B7E8E163}" type="parTrans" cxnId="{C1017497-CAC5-48FD-A786-C7AD2D070F40}">
      <dgm:prSet/>
      <dgm:spPr/>
      <dgm:t>
        <a:bodyPr/>
        <a:lstStyle/>
        <a:p>
          <a:endParaRPr lang="en-US" sz="1600">
            <a:latin typeface="Open Sans"/>
          </a:endParaRPr>
        </a:p>
      </dgm:t>
    </dgm:pt>
    <dgm:pt modelId="{A4355D9C-0105-486E-96C5-F3B8DF31AAFD}" type="sibTrans" cxnId="{C1017497-CAC5-48FD-A786-C7AD2D070F40}">
      <dgm:prSet/>
      <dgm:spPr/>
      <dgm:t>
        <a:bodyPr/>
        <a:lstStyle/>
        <a:p>
          <a:endParaRPr lang="en-US" sz="1600">
            <a:latin typeface="Open Sans"/>
          </a:endParaRPr>
        </a:p>
      </dgm:t>
    </dgm:pt>
    <dgm:pt modelId="{68981A90-ABBD-46A6-BB03-3D29747D6245}">
      <dgm:prSet custT="1"/>
      <dgm:spPr>
        <a:solidFill>
          <a:schemeClr val="accent6">
            <a:lumMod val="50000"/>
          </a:schemeClr>
        </a:solidFill>
      </dgm:spPr>
      <dgm:t>
        <a:bodyPr/>
        <a:lstStyle/>
        <a:p>
          <a:r>
            <a:rPr lang="en-US" sz="2000" b="1" dirty="0" smtClean="0">
              <a:latin typeface="Open Sans"/>
            </a:rPr>
            <a:t>Work-Based Learning Models</a:t>
          </a:r>
          <a:r>
            <a:rPr lang="en-US" sz="1600" b="1" dirty="0" smtClean="0">
              <a:latin typeface="Open Sans"/>
            </a:rPr>
            <a:t/>
          </a:r>
          <a:br>
            <a:rPr lang="en-US" sz="1600" b="1" dirty="0" smtClean="0">
              <a:latin typeface="Open Sans"/>
            </a:rPr>
          </a:br>
          <a:r>
            <a:rPr lang="en-US" sz="1200" b="1" dirty="0" smtClean="0">
              <a:latin typeface="Open Sans"/>
            </a:rPr>
            <a:t>(Apprenticeship, Earn/Learn Programs)</a:t>
          </a:r>
          <a:endParaRPr lang="en-US" sz="1200" b="1" dirty="0">
            <a:latin typeface="Open Sans"/>
          </a:endParaRPr>
        </a:p>
      </dgm:t>
    </dgm:pt>
    <dgm:pt modelId="{65463FF7-F77E-4451-B208-AA3139D527E5}" type="parTrans" cxnId="{47B1217A-1F12-4054-8F8A-F0DE145A08F2}">
      <dgm:prSet/>
      <dgm:spPr/>
      <dgm:t>
        <a:bodyPr/>
        <a:lstStyle/>
        <a:p>
          <a:endParaRPr lang="en-US" sz="1600">
            <a:latin typeface="Open Sans"/>
          </a:endParaRPr>
        </a:p>
      </dgm:t>
    </dgm:pt>
    <dgm:pt modelId="{11E0331A-A62F-4291-8F25-584964FDCE25}" type="sibTrans" cxnId="{47B1217A-1F12-4054-8F8A-F0DE145A08F2}">
      <dgm:prSet/>
      <dgm:spPr/>
      <dgm:t>
        <a:bodyPr/>
        <a:lstStyle/>
        <a:p>
          <a:endParaRPr lang="en-US" sz="1600">
            <a:latin typeface="Open Sans"/>
          </a:endParaRPr>
        </a:p>
      </dgm:t>
    </dgm:pt>
    <dgm:pt modelId="{13292B6C-BA12-4081-B177-31F724F82A1C}">
      <dgm:prSet custT="1"/>
      <dgm:spPr/>
      <dgm:t>
        <a:bodyPr/>
        <a:lstStyle/>
        <a:p>
          <a:r>
            <a:rPr lang="en-US" sz="2000" b="1" dirty="0" smtClean="0">
              <a:latin typeface="Open Sans"/>
            </a:rPr>
            <a:t>Supportive Services</a:t>
          </a:r>
          <a:endParaRPr lang="en-US" sz="2000" b="1" dirty="0">
            <a:latin typeface="Open Sans"/>
          </a:endParaRPr>
        </a:p>
      </dgm:t>
    </dgm:pt>
    <dgm:pt modelId="{C2D45464-A0A1-42F1-9DC2-D8DC883913B2}" type="parTrans" cxnId="{D5EAFC8A-9CDC-4215-AE4B-5DD12847814F}">
      <dgm:prSet/>
      <dgm:spPr/>
      <dgm:t>
        <a:bodyPr/>
        <a:lstStyle/>
        <a:p>
          <a:endParaRPr lang="en-US" sz="1600">
            <a:latin typeface="Open Sans"/>
          </a:endParaRPr>
        </a:p>
      </dgm:t>
    </dgm:pt>
    <dgm:pt modelId="{086AE7B1-06AE-44CD-90C5-6EE437FB4EE4}" type="sibTrans" cxnId="{D5EAFC8A-9CDC-4215-AE4B-5DD12847814F}">
      <dgm:prSet/>
      <dgm:spPr/>
      <dgm:t>
        <a:bodyPr/>
        <a:lstStyle/>
        <a:p>
          <a:endParaRPr lang="en-US" sz="1600">
            <a:latin typeface="Open Sans"/>
          </a:endParaRPr>
        </a:p>
      </dgm:t>
    </dgm:pt>
    <dgm:pt modelId="{C6DBD2F7-8C8E-4D94-8422-F8C7C0BD7FDD}" type="pres">
      <dgm:prSet presAssocID="{1001285D-EAAA-4AA2-9F4C-105BD363E578}" presName="linear" presStyleCnt="0">
        <dgm:presLayoutVars>
          <dgm:dir/>
          <dgm:animLvl val="lvl"/>
          <dgm:resizeHandles val="exact"/>
        </dgm:presLayoutVars>
      </dgm:prSet>
      <dgm:spPr/>
      <dgm:t>
        <a:bodyPr/>
        <a:lstStyle/>
        <a:p>
          <a:endParaRPr lang="en-US"/>
        </a:p>
      </dgm:t>
    </dgm:pt>
    <dgm:pt modelId="{C3C8B01C-3737-489A-855F-D93BCBD554F1}" type="pres">
      <dgm:prSet presAssocID="{62ABEB20-84FF-4079-84B2-5EF754BC3E40}" presName="parentLin" presStyleCnt="0"/>
      <dgm:spPr/>
      <dgm:t>
        <a:bodyPr/>
        <a:lstStyle/>
        <a:p>
          <a:endParaRPr lang="en-US"/>
        </a:p>
      </dgm:t>
    </dgm:pt>
    <dgm:pt modelId="{B69DC132-D120-4872-AD6A-4E550B1E8953}" type="pres">
      <dgm:prSet presAssocID="{62ABEB20-84FF-4079-84B2-5EF754BC3E40}" presName="parentLeftMargin" presStyleLbl="node1" presStyleIdx="0" presStyleCnt="4"/>
      <dgm:spPr/>
      <dgm:t>
        <a:bodyPr/>
        <a:lstStyle/>
        <a:p>
          <a:endParaRPr lang="en-US"/>
        </a:p>
      </dgm:t>
    </dgm:pt>
    <dgm:pt modelId="{463C728A-F253-4E1B-8CB0-56AE4E163275}" type="pres">
      <dgm:prSet presAssocID="{62ABEB20-84FF-4079-84B2-5EF754BC3E40}" presName="parentText" presStyleLbl="node1" presStyleIdx="0" presStyleCnt="4" custScaleX="110545" custScaleY="206504">
        <dgm:presLayoutVars>
          <dgm:chMax val="0"/>
          <dgm:bulletEnabled val="1"/>
        </dgm:presLayoutVars>
      </dgm:prSet>
      <dgm:spPr/>
      <dgm:t>
        <a:bodyPr/>
        <a:lstStyle/>
        <a:p>
          <a:endParaRPr lang="en-US"/>
        </a:p>
      </dgm:t>
    </dgm:pt>
    <dgm:pt modelId="{1964C853-053C-459F-A3E9-CB027ECC6A0D}" type="pres">
      <dgm:prSet presAssocID="{62ABEB20-84FF-4079-84B2-5EF754BC3E40}" presName="negativeSpace" presStyleCnt="0"/>
      <dgm:spPr/>
      <dgm:t>
        <a:bodyPr/>
        <a:lstStyle/>
        <a:p>
          <a:endParaRPr lang="en-US"/>
        </a:p>
      </dgm:t>
    </dgm:pt>
    <dgm:pt modelId="{2DF31E8F-2CF2-4F34-B280-F91D267CAD2C}" type="pres">
      <dgm:prSet presAssocID="{62ABEB20-84FF-4079-84B2-5EF754BC3E40}" presName="childText" presStyleLbl="conFgAcc1" presStyleIdx="0" presStyleCnt="4">
        <dgm:presLayoutVars>
          <dgm:bulletEnabled val="1"/>
        </dgm:presLayoutVars>
      </dgm:prSet>
      <dgm:spPr>
        <a:ln>
          <a:solidFill>
            <a:srgbClr val="00B050"/>
          </a:solidFill>
        </a:ln>
      </dgm:spPr>
      <dgm:t>
        <a:bodyPr/>
        <a:lstStyle/>
        <a:p>
          <a:endParaRPr lang="en-US"/>
        </a:p>
      </dgm:t>
    </dgm:pt>
    <dgm:pt modelId="{45FD1FF7-8EAE-4613-B711-A64DA285CEDA}" type="pres">
      <dgm:prSet presAssocID="{4F0C9900-E920-4DC2-B51F-76AA9347F64E}" presName="spaceBetweenRectangles" presStyleCnt="0"/>
      <dgm:spPr/>
      <dgm:t>
        <a:bodyPr/>
        <a:lstStyle/>
        <a:p>
          <a:endParaRPr lang="en-US"/>
        </a:p>
      </dgm:t>
    </dgm:pt>
    <dgm:pt modelId="{0DF4ABA7-BDC9-435C-8D51-E90CE002DC35}" type="pres">
      <dgm:prSet presAssocID="{5FF7B1DB-31C5-4040-A75B-F11AE23A9F5D}" presName="parentLin" presStyleCnt="0"/>
      <dgm:spPr/>
      <dgm:t>
        <a:bodyPr/>
        <a:lstStyle/>
        <a:p>
          <a:endParaRPr lang="en-US"/>
        </a:p>
      </dgm:t>
    </dgm:pt>
    <dgm:pt modelId="{54ED6379-8015-4E72-BFE9-6C3CF28683A8}" type="pres">
      <dgm:prSet presAssocID="{5FF7B1DB-31C5-4040-A75B-F11AE23A9F5D}" presName="parentLeftMargin" presStyleLbl="node1" presStyleIdx="0" presStyleCnt="4"/>
      <dgm:spPr/>
      <dgm:t>
        <a:bodyPr/>
        <a:lstStyle/>
        <a:p>
          <a:endParaRPr lang="en-US"/>
        </a:p>
      </dgm:t>
    </dgm:pt>
    <dgm:pt modelId="{46F96E61-4375-4730-BBEC-96E0411F43CD}" type="pres">
      <dgm:prSet presAssocID="{5FF7B1DB-31C5-4040-A75B-F11AE23A9F5D}" presName="parentText" presStyleLbl="node1" presStyleIdx="1" presStyleCnt="4" custScaleX="110229" custScaleY="206504">
        <dgm:presLayoutVars>
          <dgm:chMax val="0"/>
          <dgm:bulletEnabled val="1"/>
        </dgm:presLayoutVars>
      </dgm:prSet>
      <dgm:spPr/>
      <dgm:t>
        <a:bodyPr/>
        <a:lstStyle/>
        <a:p>
          <a:endParaRPr lang="en-US"/>
        </a:p>
      </dgm:t>
    </dgm:pt>
    <dgm:pt modelId="{13533EB3-3EFB-4111-908A-E23FDFDB10BF}" type="pres">
      <dgm:prSet presAssocID="{5FF7B1DB-31C5-4040-A75B-F11AE23A9F5D}" presName="negativeSpace" presStyleCnt="0"/>
      <dgm:spPr/>
      <dgm:t>
        <a:bodyPr/>
        <a:lstStyle/>
        <a:p>
          <a:endParaRPr lang="en-US"/>
        </a:p>
      </dgm:t>
    </dgm:pt>
    <dgm:pt modelId="{9903D804-38B3-4B0F-8D8C-77EFB4A72BA5}" type="pres">
      <dgm:prSet presAssocID="{5FF7B1DB-31C5-4040-A75B-F11AE23A9F5D}" presName="childText" presStyleLbl="conFgAcc1" presStyleIdx="1" presStyleCnt="4">
        <dgm:presLayoutVars>
          <dgm:bulletEnabled val="1"/>
        </dgm:presLayoutVars>
      </dgm:prSet>
      <dgm:spPr/>
      <dgm:t>
        <a:bodyPr/>
        <a:lstStyle/>
        <a:p>
          <a:endParaRPr lang="en-US"/>
        </a:p>
      </dgm:t>
    </dgm:pt>
    <dgm:pt modelId="{0D1650A1-8897-47BF-BA0F-ACF0E9B063C9}" type="pres">
      <dgm:prSet presAssocID="{A4355D9C-0105-486E-96C5-F3B8DF31AAFD}" presName="spaceBetweenRectangles" presStyleCnt="0"/>
      <dgm:spPr/>
      <dgm:t>
        <a:bodyPr/>
        <a:lstStyle/>
        <a:p>
          <a:endParaRPr lang="en-US"/>
        </a:p>
      </dgm:t>
    </dgm:pt>
    <dgm:pt modelId="{95E570D8-5D9D-4D7F-A88D-0558D3059713}" type="pres">
      <dgm:prSet presAssocID="{68981A90-ABBD-46A6-BB03-3D29747D6245}" presName="parentLin" presStyleCnt="0"/>
      <dgm:spPr/>
      <dgm:t>
        <a:bodyPr/>
        <a:lstStyle/>
        <a:p>
          <a:endParaRPr lang="en-US"/>
        </a:p>
      </dgm:t>
    </dgm:pt>
    <dgm:pt modelId="{9295E9FF-765A-4F4E-AD75-83571A04D455}" type="pres">
      <dgm:prSet presAssocID="{68981A90-ABBD-46A6-BB03-3D29747D6245}" presName="parentLeftMargin" presStyleLbl="node1" presStyleIdx="1" presStyleCnt="4"/>
      <dgm:spPr/>
      <dgm:t>
        <a:bodyPr/>
        <a:lstStyle/>
        <a:p>
          <a:endParaRPr lang="en-US"/>
        </a:p>
      </dgm:t>
    </dgm:pt>
    <dgm:pt modelId="{D9BDE766-E5EE-40FF-8E3F-8E596204C32D}" type="pres">
      <dgm:prSet presAssocID="{68981A90-ABBD-46A6-BB03-3D29747D6245}" presName="parentText" presStyleLbl="node1" presStyleIdx="2" presStyleCnt="4" custScaleY="206504">
        <dgm:presLayoutVars>
          <dgm:chMax val="0"/>
          <dgm:bulletEnabled val="1"/>
        </dgm:presLayoutVars>
      </dgm:prSet>
      <dgm:spPr/>
      <dgm:t>
        <a:bodyPr/>
        <a:lstStyle/>
        <a:p>
          <a:endParaRPr lang="en-US"/>
        </a:p>
      </dgm:t>
    </dgm:pt>
    <dgm:pt modelId="{21EBDC91-1E50-498D-BF39-25FA64DD46AB}" type="pres">
      <dgm:prSet presAssocID="{68981A90-ABBD-46A6-BB03-3D29747D6245}" presName="negativeSpace" presStyleCnt="0"/>
      <dgm:spPr/>
      <dgm:t>
        <a:bodyPr/>
        <a:lstStyle/>
        <a:p>
          <a:endParaRPr lang="en-US"/>
        </a:p>
      </dgm:t>
    </dgm:pt>
    <dgm:pt modelId="{88784C78-6CD1-4E68-9BDF-AAFD89420654}" type="pres">
      <dgm:prSet presAssocID="{68981A90-ABBD-46A6-BB03-3D29747D6245}" presName="childText" presStyleLbl="conFgAcc1" presStyleIdx="2" presStyleCnt="4">
        <dgm:presLayoutVars>
          <dgm:bulletEnabled val="1"/>
        </dgm:presLayoutVars>
      </dgm:prSet>
      <dgm:spPr/>
      <dgm:t>
        <a:bodyPr/>
        <a:lstStyle/>
        <a:p>
          <a:endParaRPr lang="en-US"/>
        </a:p>
      </dgm:t>
    </dgm:pt>
    <dgm:pt modelId="{191518BB-0C15-4F56-A3C7-758380518CA2}" type="pres">
      <dgm:prSet presAssocID="{11E0331A-A62F-4291-8F25-584964FDCE25}" presName="spaceBetweenRectangles" presStyleCnt="0"/>
      <dgm:spPr/>
      <dgm:t>
        <a:bodyPr/>
        <a:lstStyle/>
        <a:p>
          <a:endParaRPr lang="en-US"/>
        </a:p>
      </dgm:t>
    </dgm:pt>
    <dgm:pt modelId="{084EF9C4-D897-4160-9061-0E5C9B4C55BB}" type="pres">
      <dgm:prSet presAssocID="{13292B6C-BA12-4081-B177-31F724F82A1C}" presName="parentLin" presStyleCnt="0"/>
      <dgm:spPr/>
      <dgm:t>
        <a:bodyPr/>
        <a:lstStyle/>
        <a:p>
          <a:endParaRPr lang="en-US"/>
        </a:p>
      </dgm:t>
    </dgm:pt>
    <dgm:pt modelId="{1DED62E0-41CE-43EB-A8A1-74B2F055FB02}" type="pres">
      <dgm:prSet presAssocID="{13292B6C-BA12-4081-B177-31F724F82A1C}" presName="parentLeftMargin" presStyleLbl="node1" presStyleIdx="2" presStyleCnt="4"/>
      <dgm:spPr/>
      <dgm:t>
        <a:bodyPr/>
        <a:lstStyle/>
        <a:p>
          <a:endParaRPr lang="en-US"/>
        </a:p>
      </dgm:t>
    </dgm:pt>
    <dgm:pt modelId="{8F40807A-42E1-4D22-81A6-14DBF98201F4}" type="pres">
      <dgm:prSet presAssocID="{13292B6C-BA12-4081-B177-31F724F82A1C}" presName="parentText" presStyleLbl="node1" presStyleIdx="3" presStyleCnt="4" custScaleY="206504">
        <dgm:presLayoutVars>
          <dgm:chMax val="0"/>
          <dgm:bulletEnabled val="1"/>
        </dgm:presLayoutVars>
      </dgm:prSet>
      <dgm:spPr/>
      <dgm:t>
        <a:bodyPr/>
        <a:lstStyle/>
        <a:p>
          <a:endParaRPr lang="en-US"/>
        </a:p>
      </dgm:t>
    </dgm:pt>
    <dgm:pt modelId="{B6D9BA1F-E821-4F74-A948-AB3C06ACD97E}" type="pres">
      <dgm:prSet presAssocID="{13292B6C-BA12-4081-B177-31F724F82A1C}" presName="negativeSpace" presStyleCnt="0"/>
      <dgm:spPr/>
      <dgm:t>
        <a:bodyPr/>
        <a:lstStyle/>
        <a:p>
          <a:endParaRPr lang="en-US"/>
        </a:p>
      </dgm:t>
    </dgm:pt>
    <dgm:pt modelId="{0E2EF4F7-25FD-43FD-A929-E899113F2BA2}" type="pres">
      <dgm:prSet presAssocID="{13292B6C-BA12-4081-B177-31F724F82A1C}" presName="childText" presStyleLbl="conFgAcc1" presStyleIdx="3" presStyleCnt="4">
        <dgm:presLayoutVars>
          <dgm:bulletEnabled val="1"/>
        </dgm:presLayoutVars>
      </dgm:prSet>
      <dgm:spPr/>
      <dgm:t>
        <a:bodyPr/>
        <a:lstStyle/>
        <a:p>
          <a:endParaRPr lang="en-US"/>
        </a:p>
      </dgm:t>
    </dgm:pt>
  </dgm:ptLst>
  <dgm:cxnLst>
    <dgm:cxn modelId="{1635F1E4-645E-4F08-A2E4-6E0F14FF997C}" type="presOf" srcId="{68981A90-ABBD-46A6-BB03-3D29747D6245}" destId="{D9BDE766-E5EE-40FF-8E3F-8E596204C32D}" srcOrd="1" destOrd="0" presId="urn:microsoft.com/office/officeart/2005/8/layout/list1"/>
    <dgm:cxn modelId="{C1017497-CAC5-48FD-A786-C7AD2D070F40}" srcId="{1001285D-EAAA-4AA2-9F4C-105BD363E578}" destId="{5FF7B1DB-31C5-4040-A75B-F11AE23A9F5D}" srcOrd="1" destOrd="0" parTransId="{DE9FE7DA-2D8D-42D4-B515-D5E6B7E8E163}" sibTransId="{A4355D9C-0105-486E-96C5-F3B8DF31AAFD}"/>
    <dgm:cxn modelId="{B046BDA9-D166-43D7-96E9-F0F13A36260D}" type="presOf" srcId="{5FF7B1DB-31C5-4040-A75B-F11AE23A9F5D}" destId="{46F96E61-4375-4730-BBEC-96E0411F43CD}" srcOrd="1" destOrd="0" presId="urn:microsoft.com/office/officeart/2005/8/layout/list1"/>
    <dgm:cxn modelId="{452C6A00-41E2-4524-8477-53EF7E520BDA}" type="presOf" srcId="{5FF7B1DB-31C5-4040-A75B-F11AE23A9F5D}" destId="{54ED6379-8015-4E72-BFE9-6C3CF28683A8}" srcOrd="0" destOrd="0" presId="urn:microsoft.com/office/officeart/2005/8/layout/list1"/>
    <dgm:cxn modelId="{97F40F2C-651A-49EC-9A1A-C29DB7E33E8C}" type="presOf" srcId="{1001285D-EAAA-4AA2-9F4C-105BD363E578}" destId="{C6DBD2F7-8C8E-4D94-8422-F8C7C0BD7FDD}" srcOrd="0" destOrd="0" presId="urn:microsoft.com/office/officeart/2005/8/layout/list1"/>
    <dgm:cxn modelId="{6F78D266-E72D-4E8A-8151-CEE058BC56F6}" srcId="{1001285D-EAAA-4AA2-9F4C-105BD363E578}" destId="{62ABEB20-84FF-4079-84B2-5EF754BC3E40}" srcOrd="0" destOrd="0" parTransId="{03B82383-83A3-463D-ACD3-1CC5BB315033}" sibTransId="{4F0C9900-E920-4DC2-B51F-76AA9347F64E}"/>
    <dgm:cxn modelId="{EFBA42F3-6104-4E73-BFAD-F39578137DDE}" type="presOf" srcId="{62ABEB20-84FF-4079-84B2-5EF754BC3E40}" destId="{463C728A-F253-4E1B-8CB0-56AE4E163275}" srcOrd="1" destOrd="0" presId="urn:microsoft.com/office/officeart/2005/8/layout/list1"/>
    <dgm:cxn modelId="{1D159233-EC6F-41A3-8CF4-0B1356D108BA}" type="presOf" srcId="{62ABEB20-84FF-4079-84B2-5EF754BC3E40}" destId="{B69DC132-D120-4872-AD6A-4E550B1E8953}" srcOrd="0" destOrd="0" presId="urn:microsoft.com/office/officeart/2005/8/layout/list1"/>
    <dgm:cxn modelId="{FC6A4A55-226C-4111-9F76-B8C984FC2CC6}" type="presOf" srcId="{68981A90-ABBD-46A6-BB03-3D29747D6245}" destId="{9295E9FF-765A-4F4E-AD75-83571A04D455}" srcOrd="0" destOrd="0" presId="urn:microsoft.com/office/officeart/2005/8/layout/list1"/>
    <dgm:cxn modelId="{274AAC06-9572-4DE6-911C-675FBB5C1A83}" type="presOf" srcId="{13292B6C-BA12-4081-B177-31F724F82A1C}" destId="{8F40807A-42E1-4D22-81A6-14DBF98201F4}" srcOrd="1" destOrd="0" presId="urn:microsoft.com/office/officeart/2005/8/layout/list1"/>
    <dgm:cxn modelId="{47B1217A-1F12-4054-8F8A-F0DE145A08F2}" srcId="{1001285D-EAAA-4AA2-9F4C-105BD363E578}" destId="{68981A90-ABBD-46A6-BB03-3D29747D6245}" srcOrd="2" destOrd="0" parTransId="{65463FF7-F77E-4451-B208-AA3139D527E5}" sibTransId="{11E0331A-A62F-4291-8F25-584964FDCE25}"/>
    <dgm:cxn modelId="{59D2D70E-6406-48C6-B1A7-CCF874DD923C}" type="presOf" srcId="{13292B6C-BA12-4081-B177-31F724F82A1C}" destId="{1DED62E0-41CE-43EB-A8A1-74B2F055FB02}" srcOrd="0" destOrd="0" presId="urn:microsoft.com/office/officeart/2005/8/layout/list1"/>
    <dgm:cxn modelId="{D5EAFC8A-9CDC-4215-AE4B-5DD12847814F}" srcId="{1001285D-EAAA-4AA2-9F4C-105BD363E578}" destId="{13292B6C-BA12-4081-B177-31F724F82A1C}" srcOrd="3" destOrd="0" parTransId="{C2D45464-A0A1-42F1-9DC2-D8DC883913B2}" sibTransId="{086AE7B1-06AE-44CD-90C5-6EE437FB4EE4}"/>
    <dgm:cxn modelId="{AC659B10-2568-42B6-A2C9-4CE58A341FBA}" type="presParOf" srcId="{C6DBD2F7-8C8E-4D94-8422-F8C7C0BD7FDD}" destId="{C3C8B01C-3737-489A-855F-D93BCBD554F1}" srcOrd="0" destOrd="0" presId="urn:microsoft.com/office/officeart/2005/8/layout/list1"/>
    <dgm:cxn modelId="{648998B1-32E5-4E2E-9635-91721E82DDD4}" type="presParOf" srcId="{C3C8B01C-3737-489A-855F-D93BCBD554F1}" destId="{B69DC132-D120-4872-AD6A-4E550B1E8953}" srcOrd="0" destOrd="0" presId="urn:microsoft.com/office/officeart/2005/8/layout/list1"/>
    <dgm:cxn modelId="{71888CCD-2615-4669-9BEC-F90DC11A9DED}" type="presParOf" srcId="{C3C8B01C-3737-489A-855F-D93BCBD554F1}" destId="{463C728A-F253-4E1B-8CB0-56AE4E163275}" srcOrd="1" destOrd="0" presId="urn:microsoft.com/office/officeart/2005/8/layout/list1"/>
    <dgm:cxn modelId="{E252748A-0179-4699-9A8D-165F9A812570}" type="presParOf" srcId="{C6DBD2F7-8C8E-4D94-8422-F8C7C0BD7FDD}" destId="{1964C853-053C-459F-A3E9-CB027ECC6A0D}" srcOrd="1" destOrd="0" presId="urn:microsoft.com/office/officeart/2005/8/layout/list1"/>
    <dgm:cxn modelId="{BA0FE89F-D792-4ECE-AAE2-736D82F29E14}" type="presParOf" srcId="{C6DBD2F7-8C8E-4D94-8422-F8C7C0BD7FDD}" destId="{2DF31E8F-2CF2-4F34-B280-F91D267CAD2C}" srcOrd="2" destOrd="0" presId="urn:microsoft.com/office/officeart/2005/8/layout/list1"/>
    <dgm:cxn modelId="{2FB4E0DF-95B5-4402-8CB9-5ED8EDE4C2FE}" type="presParOf" srcId="{C6DBD2F7-8C8E-4D94-8422-F8C7C0BD7FDD}" destId="{45FD1FF7-8EAE-4613-B711-A64DA285CEDA}" srcOrd="3" destOrd="0" presId="urn:microsoft.com/office/officeart/2005/8/layout/list1"/>
    <dgm:cxn modelId="{25731DEF-94D9-419F-B5EB-8ECF39A4EDB1}" type="presParOf" srcId="{C6DBD2F7-8C8E-4D94-8422-F8C7C0BD7FDD}" destId="{0DF4ABA7-BDC9-435C-8D51-E90CE002DC35}" srcOrd="4" destOrd="0" presId="urn:microsoft.com/office/officeart/2005/8/layout/list1"/>
    <dgm:cxn modelId="{F8837D4D-B15F-4322-B141-74E836C9D02A}" type="presParOf" srcId="{0DF4ABA7-BDC9-435C-8D51-E90CE002DC35}" destId="{54ED6379-8015-4E72-BFE9-6C3CF28683A8}" srcOrd="0" destOrd="0" presId="urn:microsoft.com/office/officeart/2005/8/layout/list1"/>
    <dgm:cxn modelId="{76B124BE-B771-4272-90E8-8EF2B7415194}" type="presParOf" srcId="{0DF4ABA7-BDC9-435C-8D51-E90CE002DC35}" destId="{46F96E61-4375-4730-BBEC-96E0411F43CD}" srcOrd="1" destOrd="0" presId="urn:microsoft.com/office/officeart/2005/8/layout/list1"/>
    <dgm:cxn modelId="{EA23AA38-536A-4DBD-922B-4932817ACD0E}" type="presParOf" srcId="{C6DBD2F7-8C8E-4D94-8422-F8C7C0BD7FDD}" destId="{13533EB3-3EFB-4111-908A-E23FDFDB10BF}" srcOrd="5" destOrd="0" presId="urn:microsoft.com/office/officeart/2005/8/layout/list1"/>
    <dgm:cxn modelId="{C3EA91EB-7C16-4506-A3CD-BAD5155864C9}" type="presParOf" srcId="{C6DBD2F7-8C8E-4D94-8422-F8C7C0BD7FDD}" destId="{9903D804-38B3-4B0F-8D8C-77EFB4A72BA5}" srcOrd="6" destOrd="0" presId="urn:microsoft.com/office/officeart/2005/8/layout/list1"/>
    <dgm:cxn modelId="{91E5294C-E38B-443F-B77B-573606D8838F}" type="presParOf" srcId="{C6DBD2F7-8C8E-4D94-8422-F8C7C0BD7FDD}" destId="{0D1650A1-8897-47BF-BA0F-ACF0E9B063C9}" srcOrd="7" destOrd="0" presId="urn:microsoft.com/office/officeart/2005/8/layout/list1"/>
    <dgm:cxn modelId="{F9B6C4DB-5855-4923-B99F-A8858F68210E}" type="presParOf" srcId="{C6DBD2F7-8C8E-4D94-8422-F8C7C0BD7FDD}" destId="{95E570D8-5D9D-4D7F-A88D-0558D3059713}" srcOrd="8" destOrd="0" presId="urn:microsoft.com/office/officeart/2005/8/layout/list1"/>
    <dgm:cxn modelId="{58540B0D-17D6-40A7-BFB7-8807F899EA67}" type="presParOf" srcId="{95E570D8-5D9D-4D7F-A88D-0558D3059713}" destId="{9295E9FF-765A-4F4E-AD75-83571A04D455}" srcOrd="0" destOrd="0" presId="urn:microsoft.com/office/officeart/2005/8/layout/list1"/>
    <dgm:cxn modelId="{558237F7-A2BE-485C-B07E-8718355227B0}" type="presParOf" srcId="{95E570D8-5D9D-4D7F-A88D-0558D3059713}" destId="{D9BDE766-E5EE-40FF-8E3F-8E596204C32D}" srcOrd="1" destOrd="0" presId="urn:microsoft.com/office/officeart/2005/8/layout/list1"/>
    <dgm:cxn modelId="{AA2A13A9-0C67-48AA-B753-EF1F8CA14B24}" type="presParOf" srcId="{C6DBD2F7-8C8E-4D94-8422-F8C7C0BD7FDD}" destId="{21EBDC91-1E50-498D-BF39-25FA64DD46AB}" srcOrd="9" destOrd="0" presId="urn:microsoft.com/office/officeart/2005/8/layout/list1"/>
    <dgm:cxn modelId="{C061BA3F-3BF8-4154-ABF4-AFE3262EE4BB}" type="presParOf" srcId="{C6DBD2F7-8C8E-4D94-8422-F8C7C0BD7FDD}" destId="{88784C78-6CD1-4E68-9BDF-AAFD89420654}" srcOrd="10" destOrd="0" presId="urn:microsoft.com/office/officeart/2005/8/layout/list1"/>
    <dgm:cxn modelId="{FFE6494B-BEB5-48B3-97BA-9BB814048492}" type="presParOf" srcId="{C6DBD2F7-8C8E-4D94-8422-F8C7C0BD7FDD}" destId="{191518BB-0C15-4F56-A3C7-758380518CA2}" srcOrd="11" destOrd="0" presId="urn:microsoft.com/office/officeart/2005/8/layout/list1"/>
    <dgm:cxn modelId="{26434C0B-6CC3-45CF-9E48-6F98D6222838}" type="presParOf" srcId="{C6DBD2F7-8C8E-4D94-8422-F8C7C0BD7FDD}" destId="{084EF9C4-D897-4160-9061-0E5C9B4C55BB}" srcOrd="12" destOrd="0" presId="urn:microsoft.com/office/officeart/2005/8/layout/list1"/>
    <dgm:cxn modelId="{BF0E90EC-8286-4423-BB41-5D267F9E320A}" type="presParOf" srcId="{084EF9C4-D897-4160-9061-0E5C9B4C55BB}" destId="{1DED62E0-41CE-43EB-A8A1-74B2F055FB02}" srcOrd="0" destOrd="0" presId="urn:microsoft.com/office/officeart/2005/8/layout/list1"/>
    <dgm:cxn modelId="{4A17075A-69C6-43F4-BE4C-A202B94B0903}" type="presParOf" srcId="{084EF9C4-D897-4160-9061-0E5C9B4C55BB}" destId="{8F40807A-42E1-4D22-81A6-14DBF98201F4}" srcOrd="1" destOrd="0" presId="urn:microsoft.com/office/officeart/2005/8/layout/list1"/>
    <dgm:cxn modelId="{95C75767-4246-41BF-BB60-E96E90971E7D}" type="presParOf" srcId="{C6DBD2F7-8C8E-4D94-8422-F8C7C0BD7FDD}" destId="{B6D9BA1F-E821-4F74-A948-AB3C06ACD97E}" srcOrd="13" destOrd="0" presId="urn:microsoft.com/office/officeart/2005/8/layout/list1"/>
    <dgm:cxn modelId="{4A629C4B-0756-4B96-BF47-F653EEEE0EC1}" type="presParOf" srcId="{C6DBD2F7-8C8E-4D94-8422-F8C7C0BD7FDD}" destId="{0E2EF4F7-25FD-43FD-A929-E899113F2BA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5B30E-29C7-4C5A-8CBE-34E04CCA447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562F0DB8-F84B-401F-BD81-3A572C3C70EB}">
      <dgm:prSet custT="1"/>
      <dgm:spPr>
        <a:xfrm>
          <a:off x="4420" y="1207008"/>
          <a:ext cx="1932607" cy="1609344"/>
        </a:xfrm>
      </dgm:spPr>
      <dgm:t>
        <a:bodyPr/>
        <a:lstStyle/>
        <a:p>
          <a:pPr rtl="0"/>
          <a:r>
            <a:rPr lang="en-US" sz="2000" dirty="0" smtClean="0">
              <a:latin typeface="Arial" panose="020B0604020202020204"/>
              <a:ea typeface="+mn-ea"/>
              <a:cs typeface="+mn-cs"/>
            </a:rPr>
            <a:t>OMA's Approach</a:t>
          </a:r>
          <a:endParaRPr lang="en-US" sz="2000" dirty="0">
            <a:latin typeface="Arial" panose="020B0604020202020204"/>
            <a:ea typeface="+mn-ea"/>
            <a:cs typeface="+mn-cs"/>
          </a:endParaRPr>
        </a:p>
      </dgm:t>
    </dgm:pt>
    <dgm:pt modelId="{E0A6C193-62DD-4A2C-98FC-ACEE052CFFC1}" type="parTrans" cxnId="{93859D87-AB89-49D1-BADB-7B23B3D86008}">
      <dgm:prSet/>
      <dgm:spPr/>
      <dgm:t>
        <a:bodyPr/>
        <a:lstStyle/>
        <a:p>
          <a:endParaRPr lang="en-US"/>
        </a:p>
      </dgm:t>
    </dgm:pt>
    <dgm:pt modelId="{E06718F9-C004-44E1-9692-5869F19BF8E3}" type="sibTrans" cxnId="{93859D87-AB89-49D1-BADB-7B23B3D86008}">
      <dgm:prSet/>
      <dgm:spPr/>
      <dgm:t>
        <a:bodyPr/>
        <a:lstStyle/>
        <a:p>
          <a:endParaRPr lang="en-US"/>
        </a:p>
      </dgm:t>
    </dgm:pt>
    <dgm:pt modelId="{481A02F7-21EB-4A55-9F74-1565E16B00C4}">
      <dgm:prSet custT="1"/>
      <dgm:spPr>
        <a:xfrm>
          <a:off x="2033658" y="1207008"/>
          <a:ext cx="1932607" cy="1609344"/>
        </a:xfrm>
      </dgm:spPr>
      <dgm:t>
        <a:bodyPr/>
        <a:lstStyle/>
        <a:p>
          <a:pPr rtl="0"/>
          <a:r>
            <a:rPr lang="en-US" sz="1800" dirty="0" smtClean="0">
              <a:latin typeface="Arial" panose="020B0604020202020204"/>
              <a:ea typeface="+mn-ea"/>
              <a:cs typeface="+mn-cs"/>
            </a:rPr>
            <a:t>Take stock of the work being done in the state of Ohio</a:t>
          </a:r>
          <a:endParaRPr lang="en-US" sz="1800" dirty="0">
            <a:latin typeface="Arial" panose="020B0604020202020204"/>
            <a:ea typeface="+mn-ea"/>
            <a:cs typeface="+mn-cs"/>
          </a:endParaRPr>
        </a:p>
      </dgm:t>
    </dgm:pt>
    <dgm:pt modelId="{76E95B46-7520-4FD9-B91A-16A2C8D190ED}" type="parTrans" cxnId="{F06EF66B-7BC5-4009-A430-8ABE18FDC8BF}">
      <dgm:prSet/>
      <dgm:spPr/>
      <dgm:t>
        <a:bodyPr/>
        <a:lstStyle/>
        <a:p>
          <a:endParaRPr lang="en-US"/>
        </a:p>
      </dgm:t>
    </dgm:pt>
    <dgm:pt modelId="{2C73A960-801A-431F-8BF3-4B6A1D19188C}" type="sibTrans" cxnId="{F06EF66B-7BC5-4009-A430-8ABE18FDC8BF}">
      <dgm:prSet/>
      <dgm:spPr/>
      <dgm:t>
        <a:bodyPr/>
        <a:lstStyle/>
        <a:p>
          <a:endParaRPr lang="en-US"/>
        </a:p>
      </dgm:t>
    </dgm:pt>
    <dgm:pt modelId="{3E0FAA8B-6AC2-4B58-A786-92CEC1A5F0F5}">
      <dgm:prSet custT="1"/>
      <dgm:spPr>
        <a:xfrm>
          <a:off x="4062896" y="1207008"/>
          <a:ext cx="1932607" cy="1609344"/>
        </a:xfrm>
      </dgm:spPr>
      <dgm:t>
        <a:bodyPr/>
        <a:lstStyle/>
        <a:p>
          <a:pPr rtl="0"/>
          <a:r>
            <a:rPr lang="en-US" sz="2000" dirty="0" smtClean="0">
              <a:latin typeface="Arial" panose="020B0604020202020204"/>
              <a:ea typeface="+mn-ea"/>
              <a:cs typeface="+mn-cs"/>
            </a:rPr>
            <a:t>Create a network to share best practices</a:t>
          </a:r>
          <a:endParaRPr lang="en-US" sz="2000" dirty="0">
            <a:latin typeface="Arial" panose="020B0604020202020204"/>
            <a:ea typeface="+mn-ea"/>
            <a:cs typeface="+mn-cs"/>
          </a:endParaRPr>
        </a:p>
      </dgm:t>
    </dgm:pt>
    <dgm:pt modelId="{C4582BE4-7EE6-47FE-AD81-02862AD5C664}" type="parTrans" cxnId="{9E5C1423-7A88-446C-8888-3FFD28312844}">
      <dgm:prSet/>
      <dgm:spPr/>
      <dgm:t>
        <a:bodyPr/>
        <a:lstStyle/>
        <a:p>
          <a:endParaRPr lang="en-US"/>
        </a:p>
      </dgm:t>
    </dgm:pt>
    <dgm:pt modelId="{48CE5107-C9C3-44A6-9787-4FC0E1399C25}" type="sibTrans" cxnId="{9E5C1423-7A88-446C-8888-3FFD28312844}">
      <dgm:prSet/>
      <dgm:spPr/>
      <dgm:t>
        <a:bodyPr/>
        <a:lstStyle/>
        <a:p>
          <a:endParaRPr lang="en-US"/>
        </a:p>
      </dgm:t>
    </dgm:pt>
    <dgm:pt modelId="{63654629-079E-444A-8BFB-4E8A05AFCCBA}">
      <dgm:prSet custT="1"/>
      <dgm:spPr>
        <a:xfrm>
          <a:off x="6092134" y="1207008"/>
          <a:ext cx="1932607" cy="1609344"/>
        </a:xfrm>
      </dgm:spPr>
      <dgm:t>
        <a:bodyPr/>
        <a:lstStyle/>
        <a:p>
          <a:pPr rtl="0"/>
          <a:r>
            <a:rPr lang="en-US" sz="1800" dirty="0" smtClean="0">
              <a:latin typeface="Arial" panose="020B0604020202020204"/>
              <a:ea typeface="+mn-ea"/>
              <a:cs typeface="+mn-cs"/>
            </a:rPr>
            <a:t>Advocate for policies that advance local and regional work</a:t>
          </a:r>
          <a:endParaRPr lang="en-US" sz="1800" dirty="0">
            <a:latin typeface="Arial" panose="020B0604020202020204"/>
            <a:ea typeface="+mn-ea"/>
            <a:cs typeface="+mn-cs"/>
          </a:endParaRPr>
        </a:p>
      </dgm:t>
    </dgm:pt>
    <dgm:pt modelId="{AF8242DA-C4B7-4294-A075-4A5186AF41D2}" type="parTrans" cxnId="{00251EF1-7F14-447F-9F4F-D6B93B349021}">
      <dgm:prSet/>
      <dgm:spPr/>
      <dgm:t>
        <a:bodyPr/>
        <a:lstStyle/>
        <a:p>
          <a:endParaRPr lang="en-US"/>
        </a:p>
      </dgm:t>
    </dgm:pt>
    <dgm:pt modelId="{EFD705E2-10F0-47C1-AB12-76628B15F633}" type="sibTrans" cxnId="{00251EF1-7F14-447F-9F4F-D6B93B349021}">
      <dgm:prSet/>
      <dgm:spPr/>
      <dgm:t>
        <a:bodyPr/>
        <a:lstStyle/>
        <a:p>
          <a:endParaRPr lang="en-US"/>
        </a:p>
      </dgm:t>
    </dgm:pt>
    <dgm:pt modelId="{1DEA3C58-D2B2-4FF1-B0FF-EC5004449BF7}">
      <dgm:prSet custT="1"/>
      <dgm:spPr>
        <a:xfrm>
          <a:off x="8121372" y="1207008"/>
          <a:ext cx="1932607" cy="1609344"/>
        </a:xfrm>
      </dgm:spPr>
      <dgm:t>
        <a:bodyPr/>
        <a:lstStyle/>
        <a:p>
          <a:pPr rtl="0"/>
          <a:r>
            <a:rPr lang="en-US" sz="2000" dirty="0" smtClean="0">
              <a:latin typeface="Arial" panose="020B0604020202020204"/>
              <a:ea typeface="+mn-ea"/>
              <a:cs typeface="+mn-cs"/>
            </a:rPr>
            <a:t>Ensure industry leadership drives priorities</a:t>
          </a:r>
          <a:endParaRPr lang="en-US" sz="2000" dirty="0">
            <a:latin typeface="Arial" panose="020B0604020202020204"/>
            <a:ea typeface="+mn-ea"/>
            <a:cs typeface="+mn-cs"/>
          </a:endParaRPr>
        </a:p>
      </dgm:t>
    </dgm:pt>
    <dgm:pt modelId="{9B9F473B-D427-4269-BEB6-76248258EF99}" type="parTrans" cxnId="{47A5E2D1-67FC-49C8-A4FA-CC719EA590CC}">
      <dgm:prSet/>
      <dgm:spPr/>
      <dgm:t>
        <a:bodyPr/>
        <a:lstStyle/>
        <a:p>
          <a:endParaRPr lang="en-US"/>
        </a:p>
      </dgm:t>
    </dgm:pt>
    <dgm:pt modelId="{5A4F5883-3378-43B2-A6F4-A303626F5C35}" type="sibTrans" cxnId="{47A5E2D1-67FC-49C8-A4FA-CC719EA590CC}">
      <dgm:prSet/>
      <dgm:spPr/>
      <dgm:t>
        <a:bodyPr/>
        <a:lstStyle/>
        <a:p>
          <a:endParaRPr lang="en-US"/>
        </a:p>
      </dgm:t>
    </dgm:pt>
    <dgm:pt modelId="{40CE86BC-B235-4C99-905D-C177C3066F6D}">
      <dgm:prSet custT="1"/>
      <dgm:spPr>
        <a:xfrm>
          <a:off x="8121372" y="1207008"/>
          <a:ext cx="1932607" cy="1609344"/>
        </a:xfrm>
      </dgm:spPr>
      <dgm:t>
        <a:bodyPr/>
        <a:lstStyle/>
        <a:p>
          <a:pPr rtl="0"/>
          <a:r>
            <a:rPr lang="en-US" sz="1800" dirty="0" smtClean="0">
              <a:latin typeface="Arial" panose="020B0604020202020204"/>
              <a:ea typeface="+mn-ea"/>
              <a:cs typeface="+mn-cs"/>
            </a:rPr>
            <a:t>Collaborate with OTN and others to increase alignment</a:t>
          </a:r>
          <a:endParaRPr lang="en-US" sz="1800" dirty="0">
            <a:latin typeface="Arial" panose="020B0604020202020204"/>
            <a:ea typeface="+mn-ea"/>
            <a:cs typeface="+mn-cs"/>
          </a:endParaRPr>
        </a:p>
      </dgm:t>
    </dgm:pt>
    <dgm:pt modelId="{18D1828B-E667-4FCA-9AAE-CCE13B5B42EC}" type="parTrans" cxnId="{6D21101B-51BB-4E1C-99B5-BB6E52B052DF}">
      <dgm:prSet/>
      <dgm:spPr/>
      <dgm:t>
        <a:bodyPr/>
        <a:lstStyle/>
        <a:p>
          <a:endParaRPr lang="en-US"/>
        </a:p>
      </dgm:t>
    </dgm:pt>
    <dgm:pt modelId="{D314DFC3-D190-409A-8A96-C837078B28E7}" type="sibTrans" cxnId="{6D21101B-51BB-4E1C-99B5-BB6E52B052DF}">
      <dgm:prSet/>
      <dgm:spPr/>
      <dgm:t>
        <a:bodyPr/>
        <a:lstStyle/>
        <a:p>
          <a:endParaRPr lang="en-US"/>
        </a:p>
      </dgm:t>
    </dgm:pt>
    <dgm:pt modelId="{9F3CA71D-AB93-4541-9CAD-1B67AC95FF0D}" type="pres">
      <dgm:prSet presAssocID="{0EF5B30E-29C7-4C5A-8CBE-34E04CCA4472}" presName="Name0" presStyleCnt="0">
        <dgm:presLayoutVars>
          <dgm:dir/>
          <dgm:resizeHandles val="exact"/>
        </dgm:presLayoutVars>
      </dgm:prSet>
      <dgm:spPr/>
      <dgm:t>
        <a:bodyPr/>
        <a:lstStyle/>
        <a:p>
          <a:endParaRPr lang="en-US"/>
        </a:p>
      </dgm:t>
    </dgm:pt>
    <dgm:pt modelId="{B8115550-B168-4C07-A1BE-369103367E1E}" type="pres">
      <dgm:prSet presAssocID="{562F0DB8-F84B-401F-BD81-3A572C3C70EB}" presName="node" presStyleLbl="node1" presStyleIdx="0" presStyleCnt="6">
        <dgm:presLayoutVars>
          <dgm:bulletEnabled val="1"/>
        </dgm:presLayoutVars>
      </dgm:prSet>
      <dgm:spPr/>
      <dgm:t>
        <a:bodyPr/>
        <a:lstStyle/>
        <a:p>
          <a:endParaRPr lang="en-US"/>
        </a:p>
      </dgm:t>
    </dgm:pt>
    <dgm:pt modelId="{D586437D-6C46-4940-BDBD-48E25880C37F}" type="pres">
      <dgm:prSet presAssocID="{E06718F9-C004-44E1-9692-5869F19BF8E3}" presName="sibTrans" presStyleLbl="sibTrans1D1" presStyleIdx="0" presStyleCnt="5"/>
      <dgm:spPr/>
      <dgm:t>
        <a:bodyPr/>
        <a:lstStyle/>
        <a:p>
          <a:endParaRPr lang="en-US"/>
        </a:p>
      </dgm:t>
    </dgm:pt>
    <dgm:pt modelId="{BF59D057-C10A-47B3-96C7-6D4667FF4BA9}" type="pres">
      <dgm:prSet presAssocID="{E06718F9-C004-44E1-9692-5869F19BF8E3}" presName="connectorText" presStyleLbl="sibTrans1D1" presStyleIdx="0" presStyleCnt="5"/>
      <dgm:spPr/>
      <dgm:t>
        <a:bodyPr/>
        <a:lstStyle/>
        <a:p>
          <a:endParaRPr lang="en-US"/>
        </a:p>
      </dgm:t>
    </dgm:pt>
    <dgm:pt modelId="{4356FC7C-DD57-46F4-A457-6F74DFEB7048}" type="pres">
      <dgm:prSet presAssocID="{481A02F7-21EB-4A55-9F74-1565E16B00C4}" presName="node" presStyleLbl="node1" presStyleIdx="1" presStyleCnt="6">
        <dgm:presLayoutVars>
          <dgm:bulletEnabled val="1"/>
        </dgm:presLayoutVars>
      </dgm:prSet>
      <dgm:spPr/>
      <dgm:t>
        <a:bodyPr/>
        <a:lstStyle/>
        <a:p>
          <a:endParaRPr lang="en-US"/>
        </a:p>
      </dgm:t>
    </dgm:pt>
    <dgm:pt modelId="{70A19C49-CF64-4834-99E4-93386B6E562B}" type="pres">
      <dgm:prSet presAssocID="{2C73A960-801A-431F-8BF3-4B6A1D19188C}" presName="sibTrans" presStyleLbl="sibTrans1D1" presStyleIdx="1" presStyleCnt="5"/>
      <dgm:spPr/>
      <dgm:t>
        <a:bodyPr/>
        <a:lstStyle/>
        <a:p>
          <a:endParaRPr lang="en-US"/>
        </a:p>
      </dgm:t>
    </dgm:pt>
    <dgm:pt modelId="{890DE3F6-551C-46A3-8301-2CD47724BA66}" type="pres">
      <dgm:prSet presAssocID="{2C73A960-801A-431F-8BF3-4B6A1D19188C}" presName="connectorText" presStyleLbl="sibTrans1D1" presStyleIdx="1" presStyleCnt="5"/>
      <dgm:spPr/>
      <dgm:t>
        <a:bodyPr/>
        <a:lstStyle/>
        <a:p>
          <a:endParaRPr lang="en-US"/>
        </a:p>
      </dgm:t>
    </dgm:pt>
    <dgm:pt modelId="{2072A994-75CE-47C1-BA9C-C78785106E5C}" type="pres">
      <dgm:prSet presAssocID="{3E0FAA8B-6AC2-4B58-A786-92CEC1A5F0F5}" presName="node" presStyleLbl="node1" presStyleIdx="2" presStyleCnt="6">
        <dgm:presLayoutVars>
          <dgm:bulletEnabled val="1"/>
        </dgm:presLayoutVars>
      </dgm:prSet>
      <dgm:spPr/>
      <dgm:t>
        <a:bodyPr/>
        <a:lstStyle/>
        <a:p>
          <a:endParaRPr lang="en-US"/>
        </a:p>
      </dgm:t>
    </dgm:pt>
    <dgm:pt modelId="{8BA02542-0342-42A1-BE02-24BEF586D2F2}" type="pres">
      <dgm:prSet presAssocID="{48CE5107-C9C3-44A6-9787-4FC0E1399C25}" presName="sibTrans" presStyleLbl="sibTrans1D1" presStyleIdx="2" presStyleCnt="5"/>
      <dgm:spPr/>
      <dgm:t>
        <a:bodyPr/>
        <a:lstStyle/>
        <a:p>
          <a:endParaRPr lang="en-US"/>
        </a:p>
      </dgm:t>
    </dgm:pt>
    <dgm:pt modelId="{63595A54-EF31-415E-9E01-2B4E8F7D4279}" type="pres">
      <dgm:prSet presAssocID="{48CE5107-C9C3-44A6-9787-4FC0E1399C25}" presName="connectorText" presStyleLbl="sibTrans1D1" presStyleIdx="2" presStyleCnt="5"/>
      <dgm:spPr/>
      <dgm:t>
        <a:bodyPr/>
        <a:lstStyle/>
        <a:p>
          <a:endParaRPr lang="en-US"/>
        </a:p>
      </dgm:t>
    </dgm:pt>
    <dgm:pt modelId="{C2AA96C3-DBC8-4B0A-8492-25FC994F28DA}" type="pres">
      <dgm:prSet presAssocID="{63654629-079E-444A-8BFB-4E8A05AFCCBA}" presName="node" presStyleLbl="node1" presStyleIdx="3" presStyleCnt="6">
        <dgm:presLayoutVars>
          <dgm:bulletEnabled val="1"/>
        </dgm:presLayoutVars>
      </dgm:prSet>
      <dgm:spPr/>
      <dgm:t>
        <a:bodyPr/>
        <a:lstStyle/>
        <a:p>
          <a:endParaRPr lang="en-US"/>
        </a:p>
      </dgm:t>
    </dgm:pt>
    <dgm:pt modelId="{E346ABE7-E2C1-4266-AD48-23A0EF7D60C3}" type="pres">
      <dgm:prSet presAssocID="{EFD705E2-10F0-47C1-AB12-76628B15F633}" presName="sibTrans" presStyleLbl="sibTrans1D1" presStyleIdx="3" presStyleCnt="5"/>
      <dgm:spPr/>
      <dgm:t>
        <a:bodyPr/>
        <a:lstStyle/>
        <a:p>
          <a:endParaRPr lang="en-US"/>
        </a:p>
      </dgm:t>
    </dgm:pt>
    <dgm:pt modelId="{E78692E1-2C7D-450D-8828-E71D0B82114F}" type="pres">
      <dgm:prSet presAssocID="{EFD705E2-10F0-47C1-AB12-76628B15F633}" presName="connectorText" presStyleLbl="sibTrans1D1" presStyleIdx="3" presStyleCnt="5"/>
      <dgm:spPr/>
      <dgm:t>
        <a:bodyPr/>
        <a:lstStyle/>
        <a:p>
          <a:endParaRPr lang="en-US"/>
        </a:p>
      </dgm:t>
    </dgm:pt>
    <dgm:pt modelId="{42749D8C-AFED-4595-A93F-80F6951D007F}" type="pres">
      <dgm:prSet presAssocID="{1DEA3C58-D2B2-4FF1-B0FF-EC5004449BF7}" presName="node" presStyleLbl="node1" presStyleIdx="4" presStyleCnt="6">
        <dgm:presLayoutVars>
          <dgm:bulletEnabled val="1"/>
        </dgm:presLayoutVars>
      </dgm:prSet>
      <dgm:spPr/>
      <dgm:t>
        <a:bodyPr/>
        <a:lstStyle/>
        <a:p>
          <a:endParaRPr lang="en-US"/>
        </a:p>
      </dgm:t>
    </dgm:pt>
    <dgm:pt modelId="{C5CBC72E-6AEF-416E-B3E4-05AB01D804E6}" type="pres">
      <dgm:prSet presAssocID="{5A4F5883-3378-43B2-A6F4-A303626F5C35}" presName="sibTrans" presStyleLbl="sibTrans1D1" presStyleIdx="4" presStyleCnt="5"/>
      <dgm:spPr/>
      <dgm:t>
        <a:bodyPr/>
        <a:lstStyle/>
        <a:p>
          <a:endParaRPr lang="en-US"/>
        </a:p>
      </dgm:t>
    </dgm:pt>
    <dgm:pt modelId="{E0445DD5-D14C-43F4-87E6-4FDAA63C08E0}" type="pres">
      <dgm:prSet presAssocID="{5A4F5883-3378-43B2-A6F4-A303626F5C35}" presName="connectorText" presStyleLbl="sibTrans1D1" presStyleIdx="4" presStyleCnt="5"/>
      <dgm:spPr/>
      <dgm:t>
        <a:bodyPr/>
        <a:lstStyle/>
        <a:p>
          <a:endParaRPr lang="en-US"/>
        </a:p>
      </dgm:t>
    </dgm:pt>
    <dgm:pt modelId="{B68A2615-9B71-4FDE-ABBF-5F1FE07D7831}" type="pres">
      <dgm:prSet presAssocID="{40CE86BC-B235-4C99-905D-C177C3066F6D}" presName="node" presStyleLbl="node1" presStyleIdx="5" presStyleCnt="6">
        <dgm:presLayoutVars>
          <dgm:bulletEnabled val="1"/>
        </dgm:presLayoutVars>
      </dgm:prSet>
      <dgm:spPr/>
      <dgm:t>
        <a:bodyPr/>
        <a:lstStyle/>
        <a:p>
          <a:endParaRPr lang="en-US"/>
        </a:p>
      </dgm:t>
    </dgm:pt>
  </dgm:ptLst>
  <dgm:cxnLst>
    <dgm:cxn modelId="{6C950E02-87A7-4C65-B1FB-1AE0779592A9}" type="presOf" srcId="{2C73A960-801A-431F-8BF3-4B6A1D19188C}" destId="{890DE3F6-551C-46A3-8301-2CD47724BA66}" srcOrd="1" destOrd="0" presId="urn:microsoft.com/office/officeart/2005/8/layout/bProcess3"/>
    <dgm:cxn modelId="{B61A4C17-3985-4F0B-B4C5-7751970F4B67}" type="presOf" srcId="{40CE86BC-B235-4C99-905D-C177C3066F6D}" destId="{B68A2615-9B71-4FDE-ABBF-5F1FE07D7831}" srcOrd="0" destOrd="0" presId="urn:microsoft.com/office/officeart/2005/8/layout/bProcess3"/>
    <dgm:cxn modelId="{00251EF1-7F14-447F-9F4F-D6B93B349021}" srcId="{0EF5B30E-29C7-4C5A-8CBE-34E04CCA4472}" destId="{63654629-079E-444A-8BFB-4E8A05AFCCBA}" srcOrd="3" destOrd="0" parTransId="{AF8242DA-C4B7-4294-A075-4A5186AF41D2}" sibTransId="{EFD705E2-10F0-47C1-AB12-76628B15F633}"/>
    <dgm:cxn modelId="{F06EF66B-7BC5-4009-A430-8ABE18FDC8BF}" srcId="{0EF5B30E-29C7-4C5A-8CBE-34E04CCA4472}" destId="{481A02F7-21EB-4A55-9F74-1565E16B00C4}" srcOrd="1" destOrd="0" parTransId="{76E95B46-7520-4FD9-B91A-16A2C8D190ED}" sibTransId="{2C73A960-801A-431F-8BF3-4B6A1D19188C}"/>
    <dgm:cxn modelId="{A16F2220-3EFA-4EB0-8622-0768B4C5D40E}" type="presOf" srcId="{E06718F9-C004-44E1-9692-5869F19BF8E3}" destId="{BF59D057-C10A-47B3-96C7-6D4667FF4BA9}" srcOrd="1" destOrd="0" presId="urn:microsoft.com/office/officeart/2005/8/layout/bProcess3"/>
    <dgm:cxn modelId="{A0E8A1E6-DDEC-4BB7-98C2-1DF712C09D2A}" type="presOf" srcId="{48CE5107-C9C3-44A6-9787-4FC0E1399C25}" destId="{63595A54-EF31-415E-9E01-2B4E8F7D4279}" srcOrd="1" destOrd="0" presId="urn:microsoft.com/office/officeart/2005/8/layout/bProcess3"/>
    <dgm:cxn modelId="{56EBA361-BB1F-4FEC-885B-B0E141A243D5}" type="presOf" srcId="{1DEA3C58-D2B2-4FF1-B0FF-EC5004449BF7}" destId="{42749D8C-AFED-4595-A93F-80F6951D007F}" srcOrd="0" destOrd="0" presId="urn:microsoft.com/office/officeart/2005/8/layout/bProcess3"/>
    <dgm:cxn modelId="{4A00A4B7-7AAD-4E50-9D6A-0C1280B10FDA}" type="presOf" srcId="{48CE5107-C9C3-44A6-9787-4FC0E1399C25}" destId="{8BA02542-0342-42A1-BE02-24BEF586D2F2}" srcOrd="0" destOrd="0" presId="urn:microsoft.com/office/officeart/2005/8/layout/bProcess3"/>
    <dgm:cxn modelId="{C23134EC-FAF1-46FD-8CBE-27B44AA6131F}" type="presOf" srcId="{562F0DB8-F84B-401F-BD81-3A572C3C70EB}" destId="{B8115550-B168-4C07-A1BE-369103367E1E}" srcOrd="0" destOrd="0" presId="urn:microsoft.com/office/officeart/2005/8/layout/bProcess3"/>
    <dgm:cxn modelId="{BEF6B1BA-33C5-479B-A87B-27DA0B0BC88A}" type="presOf" srcId="{5A4F5883-3378-43B2-A6F4-A303626F5C35}" destId="{C5CBC72E-6AEF-416E-B3E4-05AB01D804E6}" srcOrd="0" destOrd="0" presId="urn:microsoft.com/office/officeart/2005/8/layout/bProcess3"/>
    <dgm:cxn modelId="{6D21101B-51BB-4E1C-99B5-BB6E52B052DF}" srcId="{0EF5B30E-29C7-4C5A-8CBE-34E04CCA4472}" destId="{40CE86BC-B235-4C99-905D-C177C3066F6D}" srcOrd="5" destOrd="0" parTransId="{18D1828B-E667-4FCA-9AAE-CCE13B5B42EC}" sibTransId="{D314DFC3-D190-409A-8A96-C837078B28E7}"/>
    <dgm:cxn modelId="{9E5C1423-7A88-446C-8888-3FFD28312844}" srcId="{0EF5B30E-29C7-4C5A-8CBE-34E04CCA4472}" destId="{3E0FAA8B-6AC2-4B58-A786-92CEC1A5F0F5}" srcOrd="2" destOrd="0" parTransId="{C4582BE4-7EE6-47FE-AD81-02862AD5C664}" sibTransId="{48CE5107-C9C3-44A6-9787-4FC0E1399C25}"/>
    <dgm:cxn modelId="{4094136C-5433-4196-9A27-32D007A09A7E}" type="presOf" srcId="{EFD705E2-10F0-47C1-AB12-76628B15F633}" destId="{E346ABE7-E2C1-4266-AD48-23A0EF7D60C3}" srcOrd="0" destOrd="0" presId="urn:microsoft.com/office/officeart/2005/8/layout/bProcess3"/>
    <dgm:cxn modelId="{518055B4-65AC-4762-9EE5-5F20D17217D2}" type="presOf" srcId="{EFD705E2-10F0-47C1-AB12-76628B15F633}" destId="{E78692E1-2C7D-450D-8828-E71D0B82114F}" srcOrd="1" destOrd="0" presId="urn:microsoft.com/office/officeart/2005/8/layout/bProcess3"/>
    <dgm:cxn modelId="{93859D87-AB89-49D1-BADB-7B23B3D86008}" srcId="{0EF5B30E-29C7-4C5A-8CBE-34E04CCA4472}" destId="{562F0DB8-F84B-401F-BD81-3A572C3C70EB}" srcOrd="0" destOrd="0" parTransId="{E0A6C193-62DD-4A2C-98FC-ACEE052CFFC1}" sibTransId="{E06718F9-C004-44E1-9692-5869F19BF8E3}"/>
    <dgm:cxn modelId="{CE7B8D3A-F646-4894-BFC6-BE80B2B7BECD}" type="presOf" srcId="{5A4F5883-3378-43B2-A6F4-A303626F5C35}" destId="{E0445DD5-D14C-43F4-87E6-4FDAA63C08E0}" srcOrd="1" destOrd="0" presId="urn:microsoft.com/office/officeart/2005/8/layout/bProcess3"/>
    <dgm:cxn modelId="{9ADDDAFB-B27F-4F95-B956-7A9368A884E7}" type="presOf" srcId="{E06718F9-C004-44E1-9692-5869F19BF8E3}" destId="{D586437D-6C46-4940-BDBD-48E25880C37F}" srcOrd="0" destOrd="0" presId="urn:microsoft.com/office/officeart/2005/8/layout/bProcess3"/>
    <dgm:cxn modelId="{BA00DEEF-A46E-4BA7-B2C5-34992298B756}" type="presOf" srcId="{3E0FAA8B-6AC2-4B58-A786-92CEC1A5F0F5}" destId="{2072A994-75CE-47C1-BA9C-C78785106E5C}" srcOrd="0" destOrd="0" presId="urn:microsoft.com/office/officeart/2005/8/layout/bProcess3"/>
    <dgm:cxn modelId="{47A5E2D1-67FC-49C8-A4FA-CC719EA590CC}" srcId="{0EF5B30E-29C7-4C5A-8CBE-34E04CCA4472}" destId="{1DEA3C58-D2B2-4FF1-B0FF-EC5004449BF7}" srcOrd="4" destOrd="0" parTransId="{9B9F473B-D427-4269-BEB6-76248258EF99}" sibTransId="{5A4F5883-3378-43B2-A6F4-A303626F5C35}"/>
    <dgm:cxn modelId="{D83D0462-0CB3-46AB-BB66-439C8854047F}" type="presOf" srcId="{63654629-079E-444A-8BFB-4E8A05AFCCBA}" destId="{C2AA96C3-DBC8-4B0A-8492-25FC994F28DA}" srcOrd="0" destOrd="0" presId="urn:microsoft.com/office/officeart/2005/8/layout/bProcess3"/>
    <dgm:cxn modelId="{B2BF47F2-52D6-4E48-A7A0-205E6C795C27}" type="presOf" srcId="{2C73A960-801A-431F-8BF3-4B6A1D19188C}" destId="{70A19C49-CF64-4834-99E4-93386B6E562B}" srcOrd="0" destOrd="0" presId="urn:microsoft.com/office/officeart/2005/8/layout/bProcess3"/>
    <dgm:cxn modelId="{923CCBE0-0D54-472F-AA3F-0255E415D6D3}" type="presOf" srcId="{481A02F7-21EB-4A55-9F74-1565E16B00C4}" destId="{4356FC7C-DD57-46F4-A457-6F74DFEB7048}" srcOrd="0" destOrd="0" presId="urn:microsoft.com/office/officeart/2005/8/layout/bProcess3"/>
    <dgm:cxn modelId="{275E4EC9-DB08-4CE6-913F-BA34257E06D0}" type="presOf" srcId="{0EF5B30E-29C7-4C5A-8CBE-34E04CCA4472}" destId="{9F3CA71D-AB93-4541-9CAD-1B67AC95FF0D}" srcOrd="0" destOrd="0" presId="urn:microsoft.com/office/officeart/2005/8/layout/bProcess3"/>
    <dgm:cxn modelId="{BA461FD7-5394-4E20-AA0D-584D15E9327A}" type="presParOf" srcId="{9F3CA71D-AB93-4541-9CAD-1B67AC95FF0D}" destId="{B8115550-B168-4C07-A1BE-369103367E1E}" srcOrd="0" destOrd="0" presId="urn:microsoft.com/office/officeart/2005/8/layout/bProcess3"/>
    <dgm:cxn modelId="{73961AA4-9D96-4A96-B04B-882411DB4B64}" type="presParOf" srcId="{9F3CA71D-AB93-4541-9CAD-1B67AC95FF0D}" destId="{D586437D-6C46-4940-BDBD-48E25880C37F}" srcOrd="1" destOrd="0" presId="urn:microsoft.com/office/officeart/2005/8/layout/bProcess3"/>
    <dgm:cxn modelId="{D1F992EB-39D7-488F-AC80-A54BEE97E940}" type="presParOf" srcId="{D586437D-6C46-4940-BDBD-48E25880C37F}" destId="{BF59D057-C10A-47B3-96C7-6D4667FF4BA9}" srcOrd="0" destOrd="0" presId="urn:microsoft.com/office/officeart/2005/8/layout/bProcess3"/>
    <dgm:cxn modelId="{D0177A87-1590-4DB2-B1AE-C4016DE06462}" type="presParOf" srcId="{9F3CA71D-AB93-4541-9CAD-1B67AC95FF0D}" destId="{4356FC7C-DD57-46F4-A457-6F74DFEB7048}" srcOrd="2" destOrd="0" presId="urn:microsoft.com/office/officeart/2005/8/layout/bProcess3"/>
    <dgm:cxn modelId="{BAC2439D-4552-4DF0-9E2F-B30DAE5E8598}" type="presParOf" srcId="{9F3CA71D-AB93-4541-9CAD-1B67AC95FF0D}" destId="{70A19C49-CF64-4834-99E4-93386B6E562B}" srcOrd="3" destOrd="0" presId="urn:microsoft.com/office/officeart/2005/8/layout/bProcess3"/>
    <dgm:cxn modelId="{4EEE535D-5FFE-4556-8B02-F7037FC78B5F}" type="presParOf" srcId="{70A19C49-CF64-4834-99E4-93386B6E562B}" destId="{890DE3F6-551C-46A3-8301-2CD47724BA66}" srcOrd="0" destOrd="0" presId="urn:microsoft.com/office/officeart/2005/8/layout/bProcess3"/>
    <dgm:cxn modelId="{C973BDD0-6E25-4CD8-A6FE-C0810A100FB5}" type="presParOf" srcId="{9F3CA71D-AB93-4541-9CAD-1B67AC95FF0D}" destId="{2072A994-75CE-47C1-BA9C-C78785106E5C}" srcOrd="4" destOrd="0" presId="urn:microsoft.com/office/officeart/2005/8/layout/bProcess3"/>
    <dgm:cxn modelId="{4164BB0C-35A1-492E-AA2B-4ADE52CFFD89}" type="presParOf" srcId="{9F3CA71D-AB93-4541-9CAD-1B67AC95FF0D}" destId="{8BA02542-0342-42A1-BE02-24BEF586D2F2}" srcOrd="5" destOrd="0" presId="urn:microsoft.com/office/officeart/2005/8/layout/bProcess3"/>
    <dgm:cxn modelId="{691FD6D4-FFC4-4C4A-AA21-B2A0BCA7D6BB}" type="presParOf" srcId="{8BA02542-0342-42A1-BE02-24BEF586D2F2}" destId="{63595A54-EF31-415E-9E01-2B4E8F7D4279}" srcOrd="0" destOrd="0" presId="urn:microsoft.com/office/officeart/2005/8/layout/bProcess3"/>
    <dgm:cxn modelId="{715546BC-9224-40E8-AB09-53F4D5A97A64}" type="presParOf" srcId="{9F3CA71D-AB93-4541-9CAD-1B67AC95FF0D}" destId="{C2AA96C3-DBC8-4B0A-8492-25FC994F28DA}" srcOrd="6" destOrd="0" presId="urn:microsoft.com/office/officeart/2005/8/layout/bProcess3"/>
    <dgm:cxn modelId="{B2D678A3-BF94-4B42-BB9D-05AB0D6359D3}" type="presParOf" srcId="{9F3CA71D-AB93-4541-9CAD-1B67AC95FF0D}" destId="{E346ABE7-E2C1-4266-AD48-23A0EF7D60C3}" srcOrd="7" destOrd="0" presId="urn:microsoft.com/office/officeart/2005/8/layout/bProcess3"/>
    <dgm:cxn modelId="{24321756-8BE4-4958-8A13-F2BE1CFC9CD0}" type="presParOf" srcId="{E346ABE7-E2C1-4266-AD48-23A0EF7D60C3}" destId="{E78692E1-2C7D-450D-8828-E71D0B82114F}" srcOrd="0" destOrd="0" presId="urn:microsoft.com/office/officeart/2005/8/layout/bProcess3"/>
    <dgm:cxn modelId="{950A5DCC-6437-485B-B348-DD64923B555B}" type="presParOf" srcId="{9F3CA71D-AB93-4541-9CAD-1B67AC95FF0D}" destId="{42749D8C-AFED-4595-A93F-80F6951D007F}" srcOrd="8" destOrd="0" presId="urn:microsoft.com/office/officeart/2005/8/layout/bProcess3"/>
    <dgm:cxn modelId="{6E6F78F4-7BA1-4AE2-9428-718B7A9B42D2}" type="presParOf" srcId="{9F3CA71D-AB93-4541-9CAD-1B67AC95FF0D}" destId="{C5CBC72E-6AEF-416E-B3E4-05AB01D804E6}" srcOrd="9" destOrd="0" presId="urn:microsoft.com/office/officeart/2005/8/layout/bProcess3"/>
    <dgm:cxn modelId="{ADEE74EC-733B-4D84-95F1-352EEA7F8C64}" type="presParOf" srcId="{C5CBC72E-6AEF-416E-B3E4-05AB01D804E6}" destId="{E0445DD5-D14C-43F4-87E6-4FDAA63C08E0}" srcOrd="0" destOrd="0" presId="urn:microsoft.com/office/officeart/2005/8/layout/bProcess3"/>
    <dgm:cxn modelId="{DE690AD5-D198-4F63-B4EB-F69D136BA37B}" type="presParOf" srcId="{9F3CA71D-AB93-4541-9CAD-1B67AC95FF0D}" destId="{B68A2615-9B71-4FDE-ABBF-5F1FE07D7831}"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1E8F-2CF2-4F34-B280-F91D267CAD2C}">
      <dsp:nvSpPr>
        <dsp:cNvPr id="0" name=""/>
        <dsp:cNvSpPr/>
      </dsp:nvSpPr>
      <dsp:spPr>
        <a:xfrm>
          <a:off x="0" y="556251"/>
          <a:ext cx="8521700" cy="277200"/>
        </a:xfrm>
        <a:prstGeom prst="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63C728A-F253-4E1B-8CB0-56AE4E163275}">
      <dsp:nvSpPr>
        <dsp:cNvPr id="0" name=""/>
        <dsp:cNvSpPr/>
      </dsp:nvSpPr>
      <dsp:spPr>
        <a:xfrm>
          <a:off x="425668" y="48051"/>
          <a:ext cx="6587779" cy="67055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70" tIns="0" rIns="225470" bIns="0" numCol="1" spcCol="1270" anchor="ctr" anchorCtr="0">
          <a:noAutofit/>
        </a:bodyPr>
        <a:lstStyle/>
        <a:p>
          <a:pPr lvl="0" algn="l" defTabSz="1422400">
            <a:lnSpc>
              <a:spcPct val="90000"/>
            </a:lnSpc>
            <a:spcBef>
              <a:spcPct val="0"/>
            </a:spcBef>
            <a:spcAft>
              <a:spcPct val="35000"/>
            </a:spcAft>
          </a:pPr>
          <a:r>
            <a:rPr lang="en-US" sz="3200" b="1" kern="1200" dirty="0" smtClean="0">
              <a:latin typeface="Open Sans"/>
            </a:rPr>
            <a:t>Employer Engagement</a:t>
          </a:r>
          <a:br>
            <a:rPr lang="en-US" sz="3200" b="1" kern="1200" dirty="0" smtClean="0">
              <a:latin typeface="Open Sans"/>
            </a:rPr>
          </a:br>
          <a:r>
            <a:rPr lang="en-US" sz="1200" b="1" kern="1200" dirty="0" smtClean="0">
              <a:latin typeface="Open Sans"/>
            </a:rPr>
            <a:t>(Industry Recognized Credentials)</a:t>
          </a:r>
        </a:p>
      </dsp:txBody>
      <dsp:txXfrm>
        <a:off x="458402" y="80785"/>
        <a:ext cx="6522311" cy="605091"/>
      </dsp:txXfrm>
    </dsp:sp>
    <dsp:sp modelId="{9903D804-38B3-4B0F-8D8C-77EFB4A72BA5}">
      <dsp:nvSpPr>
        <dsp:cNvPr id="0" name=""/>
        <dsp:cNvSpPr/>
      </dsp:nvSpPr>
      <dsp:spPr>
        <a:xfrm>
          <a:off x="0" y="1401051"/>
          <a:ext cx="8521700" cy="277200"/>
        </a:xfrm>
        <a:prstGeom prst="rect">
          <a:avLst/>
        </a:prstGeom>
        <a:solidFill>
          <a:schemeClr val="lt1">
            <a:alpha val="90000"/>
            <a:hueOff val="0"/>
            <a:satOff val="0"/>
            <a:lumOff val="0"/>
            <a:alphaOff val="0"/>
          </a:schemeClr>
        </a:solidFill>
        <a:ln w="25400" cap="flat" cmpd="sng" algn="ctr">
          <a:solidFill>
            <a:schemeClr val="accent4">
              <a:hueOff val="3042719"/>
              <a:satOff val="0"/>
              <a:lumOff val="-9935"/>
              <a:alphaOff val="0"/>
            </a:schemeClr>
          </a:solidFill>
          <a:prstDash val="solid"/>
        </a:ln>
        <a:effectLst/>
      </dsp:spPr>
      <dsp:style>
        <a:lnRef idx="2">
          <a:scrgbClr r="0" g="0" b="0"/>
        </a:lnRef>
        <a:fillRef idx="1">
          <a:scrgbClr r="0" g="0" b="0"/>
        </a:fillRef>
        <a:effectRef idx="0">
          <a:scrgbClr r="0" g="0" b="0"/>
        </a:effectRef>
        <a:fontRef idx="minor"/>
      </dsp:style>
    </dsp:sp>
    <dsp:sp modelId="{46F96E61-4375-4730-BBEC-96E0411F43CD}">
      <dsp:nvSpPr>
        <dsp:cNvPr id="0" name=""/>
        <dsp:cNvSpPr/>
      </dsp:nvSpPr>
      <dsp:spPr>
        <a:xfrm>
          <a:off x="425668" y="892851"/>
          <a:ext cx="6568948" cy="67055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70" tIns="0" rIns="225470" bIns="0" numCol="1" spcCol="1270" anchor="ctr" anchorCtr="0">
          <a:noAutofit/>
        </a:bodyPr>
        <a:lstStyle/>
        <a:p>
          <a:pPr lvl="0" algn="l" defTabSz="889000">
            <a:lnSpc>
              <a:spcPct val="90000"/>
            </a:lnSpc>
            <a:spcBef>
              <a:spcPct val="0"/>
            </a:spcBef>
            <a:spcAft>
              <a:spcPct val="35000"/>
            </a:spcAft>
          </a:pPr>
          <a:r>
            <a:rPr lang="en-US" sz="2000" b="1" kern="1200" dirty="0" smtClean="0">
              <a:latin typeface="Open Sans"/>
            </a:rPr>
            <a:t>Acceleration/Modularization Strategies </a:t>
          </a:r>
          <a:br>
            <a:rPr lang="en-US" sz="2000" b="1" kern="1200" dirty="0" smtClean="0">
              <a:latin typeface="Open Sans"/>
            </a:rPr>
          </a:br>
          <a:r>
            <a:rPr lang="en-US" sz="1200" b="1" kern="1200" dirty="0" smtClean="0">
              <a:latin typeface="Open Sans"/>
            </a:rPr>
            <a:t>(Prior Learning Assessment, Competency-Based Education, Remediation)</a:t>
          </a:r>
          <a:endParaRPr lang="en-US" sz="1200" b="1" kern="1200" dirty="0">
            <a:latin typeface="Open Sans"/>
          </a:endParaRPr>
        </a:p>
      </dsp:txBody>
      <dsp:txXfrm>
        <a:off x="458402" y="925585"/>
        <a:ext cx="6503480" cy="605091"/>
      </dsp:txXfrm>
    </dsp:sp>
    <dsp:sp modelId="{88784C78-6CD1-4E68-9BDF-AAFD89420654}">
      <dsp:nvSpPr>
        <dsp:cNvPr id="0" name=""/>
        <dsp:cNvSpPr/>
      </dsp:nvSpPr>
      <dsp:spPr>
        <a:xfrm>
          <a:off x="0" y="2245851"/>
          <a:ext cx="8521700" cy="277200"/>
        </a:xfrm>
        <a:prstGeom prst="rect">
          <a:avLst/>
        </a:prstGeom>
        <a:solidFill>
          <a:schemeClr val="lt1">
            <a:alpha val="90000"/>
            <a:hueOff val="0"/>
            <a:satOff val="0"/>
            <a:lumOff val="0"/>
            <a:alphaOff val="0"/>
          </a:schemeClr>
        </a:solidFill>
        <a:ln w="25400" cap="flat" cmpd="sng" algn="ctr">
          <a:solidFill>
            <a:schemeClr val="accent4">
              <a:hueOff val="6085439"/>
              <a:satOff val="0"/>
              <a:lumOff val="-19869"/>
              <a:alphaOff val="0"/>
            </a:schemeClr>
          </a:solidFill>
          <a:prstDash val="solid"/>
        </a:ln>
        <a:effectLst/>
      </dsp:spPr>
      <dsp:style>
        <a:lnRef idx="2">
          <a:scrgbClr r="0" g="0" b="0"/>
        </a:lnRef>
        <a:fillRef idx="1">
          <a:scrgbClr r="0" g="0" b="0"/>
        </a:fillRef>
        <a:effectRef idx="0">
          <a:scrgbClr r="0" g="0" b="0"/>
        </a:effectRef>
        <a:fontRef idx="minor"/>
      </dsp:style>
    </dsp:sp>
    <dsp:sp modelId="{D9BDE766-E5EE-40FF-8E3F-8E596204C32D}">
      <dsp:nvSpPr>
        <dsp:cNvPr id="0" name=""/>
        <dsp:cNvSpPr/>
      </dsp:nvSpPr>
      <dsp:spPr>
        <a:xfrm>
          <a:off x="425668" y="1737651"/>
          <a:ext cx="5959364" cy="67055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70" tIns="0" rIns="225470" bIns="0" numCol="1" spcCol="1270" anchor="ctr" anchorCtr="0">
          <a:noAutofit/>
        </a:bodyPr>
        <a:lstStyle/>
        <a:p>
          <a:pPr lvl="0" algn="l" defTabSz="889000">
            <a:lnSpc>
              <a:spcPct val="90000"/>
            </a:lnSpc>
            <a:spcBef>
              <a:spcPct val="0"/>
            </a:spcBef>
            <a:spcAft>
              <a:spcPct val="35000"/>
            </a:spcAft>
          </a:pPr>
          <a:r>
            <a:rPr lang="en-US" sz="2000" b="1" kern="1200" dirty="0" smtClean="0">
              <a:latin typeface="Open Sans"/>
            </a:rPr>
            <a:t>Work-Based Learning Models</a:t>
          </a:r>
          <a:r>
            <a:rPr lang="en-US" sz="1600" b="1" kern="1200" dirty="0" smtClean="0">
              <a:latin typeface="Open Sans"/>
            </a:rPr>
            <a:t/>
          </a:r>
          <a:br>
            <a:rPr lang="en-US" sz="1600" b="1" kern="1200" dirty="0" smtClean="0">
              <a:latin typeface="Open Sans"/>
            </a:rPr>
          </a:br>
          <a:r>
            <a:rPr lang="en-US" sz="1200" b="1" kern="1200" dirty="0" smtClean="0">
              <a:latin typeface="Open Sans"/>
            </a:rPr>
            <a:t>(Apprenticeship, Earn/Learn Programs)</a:t>
          </a:r>
          <a:endParaRPr lang="en-US" sz="1200" b="1" kern="1200" dirty="0">
            <a:latin typeface="Open Sans"/>
          </a:endParaRPr>
        </a:p>
      </dsp:txBody>
      <dsp:txXfrm>
        <a:off x="458402" y="1770385"/>
        <a:ext cx="5893896" cy="605091"/>
      </dsp:txXfrm>
    </dsp:sp>
    <dsp:sp modelId="{0E2EF4F7-25FD-43FD-A929-E899113F2BA2}">
      <dsp:nvSpPr>
        <dsp:cNvPr id="0" name=""/>
        <dsp:cNvSpPr/>
      </dsp:nvSpPr>
      <dsp:spPr>
        <a:xfrm>
          <a:off x="0" y="3090651"/>
          <a:ext cx="8521700" cy="277200"/>
        </a:xfrm>
        <a:prstGeom prst="rect">
          <a:avLst/>
        </a:prstGeom>
        <a:solidFill>
          <a:schemeClr val="lt1">
            <a:alpha val="90000"/>
            <a:hueOff val="0"/>
            <a:satOff val="0"/>
            <a:lumOff val="0"/>
            <a:alphaOff val="0"/>
          </a:schemeClr>
        </a:solidFill>
        <a:ln w="25400" cap="flat" cmpd="sng" algn="ctr">
          <a:solidFill>
            <a:schemeClr val="accent4">
              <a:hueOff val="9128158"/>
              <a:satOff val="0"/>
              <a:lumOff val="-29804"/>
              <a:alphaOff val="0"/>
            </a:schemeClr>
          </a:solidFill>
          <a:prstDash val="solid"/>
        </a:ln>
        <a:effectLst/>
      </dsp:spPr>
      <dsp:style>
        <a:lnRef idx="2">
          <a:scrgbClr r="0" g="0" b="0"/>
        </a:lnRef>
        <a:fillRef idx="1">
          <a:scrgbClr r="0" g="0" b="0"/>
        </a:fillRef>
        <a:effectRef idx="0">
          <a:scrgbClr r="0" g="0" b="0"/>
        </a:effectRef>
        <a:fontRef idx="minor"/>
      </dsp:style>
    </dsp:sp>
    <dsp:sp modelId="{8F40807A-42E1-4D22-81A6-14DBF98201F4}">
      <dsp:nvSpPr>
        <dsp:cNvPr id="0" name=""/>
        <dsp:cNvSpPr/>
      </dsp:nvSpPr>
      <dsp:spPr>
        <a:xfrm>
          <a:off x="425668" y="2582451"/>
          <a:ext cx="5959364" cy="670559"/>
        </a:xfrm>
        <a:prstGeom prst="roundRect">
          <a:avLst/>
        </a:prstGeom>
        <a:solidFill>
          <a:schemeClr val="accent4">
            <a:hueOff val="9128158"/>
            <a:satOff val="0"/>
            <a:lumOff val="-2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470" tIns="0" rIns="225470" bIns="0" numCol="1" spcCol="1270" anchor="ctr" anchorCtr="0">
          <a:noAutofit/>
        </a:bodyPr>
        <a:lstStyle/>
        <a:p>
          <a:pPr lvl="0" algn="l" defTabSz="889000">
            <a:lnSpc>
              <a:spcPct val="90000"/>
            </a:lnSpc>
            <a:spcBef>
              <a:spcPct val="0"/>
            </a:spcBef>
            <a:spcAft>
              <a:spcPct val="35000"/>
            </a:spcAft>
          </a:pPr>
          <a:r>
            <a:rPr lang="en-US" sz="2000" b="1" kern="1200" dirty="0" smtClean="0">
              <a:latin typeface="Open Sans"/>
            </a:rPr>
            <a:t>Supportive Services</a:t>
          </a:r>
          <a:endParaRPr lang="en-US" sz="2000" b="1" kern="1200" dirty="0">
            <a:latin typeface="Open Sans"/>
          </a:endParaRPr>
        </a:p>
      </dsp:txBody>
      <dsp:txXfrm>
        <a:off x="458402" y="2615185"/>
        <a:ext cx="5893896" cy="605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6437D-6C46-4940-BDBD-48E25880C37F}">
      <dsp:nvSpPr>
        <dsp:cNvPr id="0" name=""/>
        <dsp:cNvSpPr/>
      </dsp:nvSpPr>
      <dsp:spPr>
        <a:xfrm>
          <a:off x="2026870" y="608261"/>
          <a:ext cx="435268" cy="91440"/>
        </a:xfrm>
        <a:custGeom>
          <a:avLst/>
          <a:gdLst/>
          <a:ahLst/>
          <a:cxnLst/>
          <a:rect l="0" t="0" r="0" b="0"/>
          <a:pathLst>
            <a:path>
              <a:moveTo>
                <a:pt x="0" y="45720"/>
              </a:moveTo>
              <a:lnTo>
                <a:pt x="43526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2857" y="651649"/>
        <a:ext cx="23293" cy="4663"/>
      </dsp:txXfrm>
    </dsp:sp>
    <dsp:sp modelId="{B8115550-B168-4C07-A1BE-369103367E1E}">
      <dsp:nvSpPr>
        <dsp:cNvPr id="0" name=""/>
        <dsp:cNvSpPr/>
      </dsp:nvSpPr>
      <dsp:spPr>
        <a:xfrm>
          <a:off x="3157" y="46327"/>
          <a:ext cx="2025513" cy="1215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panose="020B0604020202020204"/>
              <a:ea typeface="+mn-ea"/>
              <a:cs typeface="+mn-cs"/>
            </a:rPr>
            <a:t>OMA's Approach</a:t>
          </a:r>
          <a:endParaRPr lang="en-US" sz="2000" kern="1200" dirty="0">
            <a:latin typeface="Arial" panose="020B0604020202020204"/>
            <a:ea typeface="+mn-ea"/>
            <a:cs typeface="+mn-cs"/>
          </a:endParaRPr>
        </a:p>
      </dsp:txBody>
      <dsp:txXfrm>
        <a:off x="3157" y="46327"/>
        <a:ext cx="2025513" cy="1215307"/>
      </dsp:txXfrm>
    </dsp:sp>
    <dsp:sp modelId="{70A19C49-CF64-4834-99E4-93386B6E562B}">
      <dsp:nvSpPr>
        <dsp:cNvPr id="0" name=""/>
        <dsp:cNvSpPr/>
      </dsp:nvSpPr>
      <dsp:spPr>
        <a:xfrm>
          <a:off x="1015913" y="1259835"/>
          <a:ext cx="2491381" cy="435268"/>
        </a:xfrm>
        <a:custGeom>
          <a:avLst/>
          <a:gdLst/>
          <a:ahLst/>
          <a:cxnLst/>
          <a:rect l="0" t="0" r="0" b="0"/>
          <a:pathLst>
            <a:path>
              <a:moveTo>
                <a:pt x="2491381" y="0"/>
              </a:moveTo>
              <a:lnTo>
                <a:pt x="2491381" y="234734"/>
              </a:lnTo>
              <a:lnTo>
                <a:pt x="0" y="234734"/>
              </a:lnTo>
              <a:lnTo>
                <a:pt x="0" y="43526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8240" y="1475137"/>
        <a:ext cx="126728" cy="4663"/>
      </dsp:txXfrm>
    </dsp:sp>
    <dsp:sp modelId="{4356FC7C-DD57-46F4-A457-6F74DFEB7048}">
      <dsp:nvSpPr>
        <dsp:cNvPr id="0" name=""/>
        <dsp:cNvSpPr/>
      </dsp:nvSpPr>
      <dsp:spPr>
        <a:xfrm>
          <a:off x="2494538" y="46327"/>
          <a:ext cx="2025513" cy="1215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a:ea typeface="+mn-ea"/>
              <a:cs typeface="+mn-cs"/>
            </a:rPr>
            <a:t>Take stock of the work being done in the state of Ohio</a:t>
          </a:r>
          <a:endParaRPr lang="en-US" sz="1800" kern="1200" dirty="0">
            <a:latin typeface="Arial" panose="020B0604020202020204"/>
            <a:ea typeface="+mn-ea"/>
            <a:cs typeface="+mn-cs"/>
          </a:endParaRPr>
        </a:p>
      </dsp:txBody>
      <dsp:txXfrm>
        <a:off x="2494538" y="46327"/>
        <a:ext cx="2025513" cy="1215307"/>
      </dsp:txXfrm>
    </dsp:sp>
    <dsp:sp modelId="{8BA02542-0342-42A1-BE02-24BEF586D2F2}">
      <dsp:nvSpPr>
        <dsp:cNvPr id="0" name=""/>
        <dsp:cNvSpPr/>
      </dsp:nvSpPr>
      <dsp:spPr>
        <a:xfrm>
          <a:off x="2026870" y="2289437"/>
          <a:ext cx="435268" cy="91440"/>
        </a:xfrm>
        <a:custGeom>
          <a:avLst/>
          <a:gdLst/>
          <a:ahLst/>
          <a:cxnLst/>
          <a:rect l="0" t="0" r="0" b="0"/>
          <a:pathLst>
            <a:path>
              <a:moveTo>
                <a:pt x="0" y="45720"/>
              </a:moveTo>
              <a:lnTo>
                <a:pt x="43526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2857" y="2332825"/>
        <a:ext cx="23293" cy="4663"/>
      </dsp:txXfrm>
    </dsp:sp>
    <dsp:sp modelId="{2072A994-75CE-47C1-BA9C-C78785106E5C}">
      <dsp:nvSpPr>
        <dsp:cNvPr id="0" name=""/>
        <dsp:cNvSpPr/>
      </dsp:nvSpPr>
      <dsp:spPr>
        <a:xfrm>
          <a:off x="3157" y="1727503"/>
          <a:ext cx="2025513" cy="1215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panose="020B0604020202020204"/>
              <a:ea typeface="+mn-ea"/>
              <a:cs typeface="+mn-cs"/>
            </a:rPr>
            <a:t>Create a network to share best practices</a:t>
          </a:r>
          <a:endParaRPr lang="en-US" sz="2000" kern="1200" dirty="0">
            <a:latin typeface="Arial" panose="020B0604020202020204"/>
            <a:ea typeface="+mn-ea"/>
            <a:cs typeface="+mn-cs"/>
          </a:endParaRPr>
        </a:p>
      </dsp:txBody>
      <dsp:txXfrm>
        <a:off x="3157" y="1727503"/>
        <a:ext cx="2025513" cy="1215307"/>
      </dsp:txXfrm>
    </dsp:sp>
    <dsp:sp modelId="{E346ABE7-E2C1-4266-AD48-23A0EF7D60C3}">
      <dsp:nvSpPr>
        <dsp:cNvPr id="0" name=""/>
        <dsp:cNvSpPr/>
      </dsp:nvSpPr>
      <dsp:spPr>
        <a:xfrm>
          <a:off x="1015913" y="2941011"/>
          <a:ext cx="2491381" cy="435268"/>
        </a:xfrm>
        <a:custGeom>
          <a:avLst/>
          <a:gdLst/>
          <a:ahLst/>
          <a:cxnLst/>
          <a:rect l="0" t="0" r="0" b="0"/>
          <a:pathLst>
            <a:path>
              <a:moveTo>
                <a:pt x="2491381" y="0"/>
              </a:moveTo>
              <a:lnTo>
                <a:pt x="2491381" y="234734"/>
              </a:lnTo>
              <a:lnTo>
                <a:pt x="0" y="234734"/>
              </a:lnTo>
              <a:lnTo>
                <a:pt x="0" y="43526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8240" y="3156313"/>
        <a:ext cx="126728" cy="4663"/>
      </dsp:txXfrm>
    </dsp:sp>
    <dsp:sp modelId="{C2AA96C3-DBC8-4B0A-8492-25FC994F28DA}">
      <dsp:nvSpPr>
        <dsp:cNvPr id="0" name=""/>
        <dsp:cNvSpPr/>
      </dsp:nvSpPr>
      <dsp:spPr>
        <a:xfrm>
          <a:off x="2494538" y="1727503"/>
          <a:ext cx="2025513" cy="1215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a:ea typeface="+mn-ea"/>
              <a:cs typeface="+mn-cs"/>
            </a:rPr>
            <a:t>Advocate for policies that advance local and regional work</a:t>
          </a:r>
          <a:endParaRPr lang="en-US" sz="1800" kern="1200" dirty="0">
            <a:latin typeface="Arial" panose="020B0604020202020204"/>
            <a:ea typeface="+mn-ea"/>
            <a:cs typeface="+mn-cs"/>
          </a:endParaRPr>
        </a:p>
      </dsp:txBody>
      <dsp:txXfrm>
        <a:off x="2494538" y="1727503"/>
        <a:ext cx="2025513" cy="1215307"/>
      </dsp:txXfrm>
    </dsp:sp>
    <dsp:sp modelId="{C5CBC72E-6AEF-416E-B3E4-05AB01D804E6}">
      <dsp:nvSpPr>
        <dsp:cNvPr id="0" name=""/>
        <dsp:cNvSpPr/>
      </dsp:nvSpPr>
      <dsp:spPr>
        <a:xfrm>
          <a:off x="2026870" y="3970613"/>
          <a:ext cx="435268" cy="91440"/>
        </a:xfrm>
        <a:custGeom>
          <a:avLst/>
          <a:gdLst/>
          <a:ahLst/>
          <a:cxnLst/>
          <a:rect l="0" t="0" r="0" b="0"/>
          <a:pathLst>
            <a:path>
              <a:moveTo>
                <a:pt x="0" y="45720"/>
              </a:moveTo>
              <a:lnTo>
                <a:pt x="43526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2857" y="4014001"/>
        <a:ext cx="23293" cy="4663"/>
      </dsp:txXfrm>
    </dsp:sp>
    <dsp:sp modelId="{42749D8C-AFED-4595-A93F-80F6951D007F}">
      <dsp:nvSpPr>
        <dsp:cNvPr id="0" name=""/>
        <dsp:cNvSpPr/>
      </dsp:nvSpPr>
      <dsp:spPr>
        <a:xfrm>
          <a:off x="3157" y="3408679"/>
          <a:ext cx="2025513" cy="1215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panose="020B0604020202020204"/>
              <a:ea typeface="+mn-ea"/>
              <a:cs typeface="+mn-cs"/>
            </a:rPr>
            <a:t>Ensure industry leadership drives priorities</a:t>
          </a:r>
          <a:endParaRPr lang="en-US" sz="2000" kern="1200" dirty="0">
            <a:latin typeface="Arial" panose="020B0604020202020204"/>
            <a:ea typeface="+mn-ea"/>
            <a:cs typeface="+mn-cs"/>
          </a:endParaRPr>
        </a:p>
      </dsp:txBody>
      <dsp:txXfrm>
        <a:off x="3157" y="3408679"/>
        <a:ext cx="2025513" cy="1215307"/>
      </dsp:txXfrm>
    </dsp:sp>
    <dsp:sp modelId="{B68A2615-9B71-4FDE-ABBF-5F1FE07D7831}">
      <dsp:nvSpPr>
        <dsp:cNvPr id="0" name=""/>
        <dsp:cNvSpPr/>
      </dsp:nvSpPr>
      <dsp:spPr>
        <a:xfrm>
          <a:off x="2494538" y="3408679"/>
          <a:ext cx="2025513" cy="12153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a:ea typeface="+mn-ea"/>
              <a:cs typeface="+mn-cs"/>
            </a:rPr>
            <a:t>Collaborate with OTN and others to increase alignment</a:t>
          </a:r>
          <a:endParaRPr lang="en-US" sz="1800" kern="1200" dirty="0">
            <a:latin typeface="Arial" panose="020B0604020202020204"/>
            <a:ea typeface="+mn-ea"/>
            <a:cs typeface="+mn-cs"/>
          </a:endParaRPr>
        </a:p>
      </dsp:txBody>
      <dsp:txXfrm>
        <a:off x="2494538" y="3408679"/>
        <a:ext cx="2025513" cy="12153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F7A3B5-C071-4EDF-9483-D4CFBDBC5ACC}" type="datetimeFigureOut">
              <a:rPr lang="en-US" smtClean="0"/>
              <a:t>11/30/2017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BBB47E-2686-4DC2-A997-A97F43BE28BC}" type="slidenum">
              <a:rPr lang="en-US" smtClean="0"/>
              <a:t>‹#›</a:t>
            </a:fld>
            <a:endParaRPr lang="en-US"/>
          </a:p>
        </p:txBody>
      </p:sp>
    </p:spTree>
    <p:extLst>
      <p:ext uri="{BB962C8B-B14F-4D97-AF65-F5344CB8AC3E}">
        <p14:creationId xmlns:p14="http://schemas.microsoft.com/office/powerpoint/2010/main" val="179909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735297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hiohighered.org/attain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r>
              <a:rPr lang="en-US" dirty="0">
                <a:solidFill>
                  <a:srgbClr val="000000"/>
                </a:solidFill>
                <a:latin typeface="Arial Black" panose="020B0A04020102020204" pitchFamily="34" charset="0"/>
              </a:rPr>
              <a:t>Bernie </a:t>
            </a:r>
            <a:r>
              <a:rPr lang="en-US" dirty="0" smtClean="0">
                <a:solidFill>
                  <a:srgbClr val="000000"/>
                </a:solidFill>
                <a:latin typeface="Arial Black" panose="020B0A04020102020204" pitchFamily="34" charset="0"/>
              </a:rPr>
              <a:t>– brief into to OTN</a:t>
            </a:r>
            <a:r>
              <a:rPr lang="en-US" baseline="0" dirty="0" smtClean="0">
                <a:solidFill>
                  <a:srgbClr val="000000"/>
                </a:solidFill>
                <a:latin typeface="Arial Black" panose="020B0A04020102020204" pitchFamily="34" charset="0"/>
              </a:rPr>
              <a:t> and </a:t>
            </a:r>
            <a:r>
              <a:rPr lang="en-US" baseline="0" dirty="0" smtClean="0"/>
              <a:t>intro song. OTN is the “rock and roll consortium”</a:t>
            </a:r>
            <a:endParaRPr lang="en-US" dirty="0" smtClean="0"/>
          </a:p>
          <a:p>
            <a:endParaRPr lang="en-US" dirty="0">
              <a:solidFill>
                <a:srgbClr val="000000"/>
              </a:solidFill>
              <a:latin typeface="Arial Black" panose="020B0A04020102020204" pitchFamily="34" charset="0"/>
            </a:endParaRPr>
          </a:p>
          <a:p>
            <a:r>
              <a:rPr lang="en-US" dirty="0">
                <a:solidFill>
                  <a:srgbClr val="000000"/>
                </a:solidFill>
                <a:latin typeface="Arial Black" panose="020B0A04020102020204" pitchFamily="34" charset="0"/>
              </a:rPr>
              <a:t>Ohio TechNet </a:t>
            </a:r>
            <a:r>
              <a:rPr lang="en-US" dirty="0" smtClean="0">
                <a:solidFill>
                  <a:srgbClr val="000000"/>
                </a:solidFill>
                <a:latin typeface="Arial Black" panose="020B0A04020102020204" pitchFamily="34" charset="0"/>
              </a:rPr>
              <a:t>is a partnership  of 11 community colleges that serve 71 of Ohio’s 88 counties.</a:t>
            </a:r>
            <a:r>
              <a:rPr lang="en-US" baseline="0" dirty="0" smtClean="0">
                <a:solidFill>
                  <a:srgbClr val="000000"/>
                </a:solidFill>
                <a:latin typeface="Arial Black" panose="020B0A04020102020204" pitchFamily="34" charset="0"/>
              </a:rPr>
              <a:t> </a:t>
            </a:r>
            <a:endParaRPr lang="en-US" dirty="0" smtClean="0">
              <a:solidFill>
                <a:srgbClr val="000000"/>
              </a:solidFill>
              <a:latin typeface="Arial Black" panose="020B0A04020102020204" pitchFamily="34" charset="0"/>
            </a:endParaRPr>
          </a:p>
          <a:p>
            <a:r>
              <a:rPr lang="en-US" dirty="0" smtClean="0">
                <a:latin typeface="Arial Black" panose="020B0A04020102020204" pitchFamily="34" charset="0"/>
              </a:rPr>
              <a:t>ADDRESSES </a:t>
            </a:r>
            <a:r>
              <a:rPr lang="en-US" dirty="0">
                <a:latin typeface="Arial Black" panose="020B0A04020102020204" pitchFamily="34" charset="0"/>
              </a:rPr>
              <a:t>THE SKILLS GAP </a:t>
            </a:r>
            <a:r>
              <a:rPr lang="en-US" dirty="0">
                <a:solidFill>
                  <a:srgbClr val="000000"/>
                </a:solidFill>
                <a:latin typeface="Arial Black" panose="020B0A04020102020204" pitchFamily="34" charset="0"/>
              </a:rPr>
              <a:t>by developing </a:t>
            </a:r>
            <a:r>
              <a:rPr lang="en-US" dirty="0">
                <a:latin typeface="Arial Black" panose="020B0A04020102020204" pitchFamily="34" charset="0"/>
              </a:rPr>
              <a:t>TARGETED MANUFACTURING TRAINING PROGRAMS </a:t>
            </a:r>
            <a:r>
              <a:rPr lang="en-US" dirty="0">
                <a:solidFill>
                  <a:srgbClr val="000000"/>
                </a:solidFill>
                <a:latin typeface="Arial Black" panose="020B0A04020102020204" pitchFamily="34" charset="0"/>
              </a:rPr>
              <a:t>for transitioning adults.</a:t>
            </a:r>
            <a:br>
              <a:rPr lang="en-US" dirty="0">
                <a:solidFill>
                  <a:srgbClr val="000000"/>
                </a:solidFill>
                <a:latin typeface="Arial Black" panose="020B0A04020102020204" pitchFamily="34" charset="0"/>
              </a:rPr>
            </a:br>
            <a:endParaRPr lang="en-US" dirty="0">
              <a:solidFill>
                <a:srgbClr val="000000"/>
              </a:solidFill>
              <a:latin typeface="Arial Black" panose="020B0A04020102020204" pitchFamily="34" charset="0"/>
            </a:endParaRPr>
          </a:p>
          <a:p>
            <a:r>
              <a:rPr lang="en-US" dirty="0">
                <a:solidFill>
                  <a:srgbClr val="000000"/>
                </a:solidFill>
                <a:latin typeface="Arial Black" panose="020B0A04020102020204" pitchFamily="34" charset="0"/>
              </a:rPr>
              <a:t>Welding</a:t>
            </a:r>
          </a:p>
          <a:p>
            <a:r>
              <a:rPr lang="en-US" dirty="0">
                <a:solidFill>
                  <a:srgbClr val="000000"/>
                </a:solidFill>
                <a:latin typeface="Arial Black" panose="020B0A04020102020204" pitchFamily="34" charset="0"/>
              </a:rPr>
              <a:t>Digital </a:t>
            </a:r>
            <a:r>
              <a:rPr lang="en-US" dirty="0" smtClean="0">
                <a:solidFill>
                  <a:srgbClr val="000000"/>
                </a:solidFill>
                <a:latin typeface="Arial Black" panose="020B0A04020102020204" pitchFamily="34" charset="0"/>
              </a:rPr>
              <a:t>Fabrication/Industrial</a:t>
            </a:r>
            <a:r>
              <a:rPr lang="en-US" baseline="0" dirty="0" smtClean="0">
                <a:solidFill>
                  <a:srgbClr val="000000"/>
                </a:solidFill>
                <a:latin typeface="Arial Black" panose="020B0A04020102020204" pitchFamily="34" charset="0"/>
              </a:rPr>
              <a:t> Automation</a:t>
            </a:r>
            <a:endParaRPr lang="en-US" dirty="0">
              <a:solidFill>
                <a:srgbClr val="000000"/>
              </a:solidFill>
              <a:latin typeface="Arial Black" panose="020B0A04020102020204" pitchFamily="34" charset="0"/>
            </a:endParaRPr>
          </a:p>
          <a:p>
            <a:r>
              <a:rPr lang="en-US" dirty="0" smtClean="0">
                <a:solidFill>
                  <a:srgbClr val="000000"/>
                </a:solidFill>
                <a:latin typeface="Arial Black" panose="020B0A04020102020204" pitchFamily="34" charset="0"/>
              </a:rPr>
              <a:t>CNC/Machining</a:t>
            </a:r>
            <a:endParaRPr lang="en-US" dirty="0">
              <a:solidFill>
                <a:srgbClr val="000000"/>
              </a:solidFill>
              <a:latin typeface="Arial Black" panose="020B0A04020102020204" pitchFamily="34" charset="0"/>
            </a:endParaRPr>
          </a:p>
          <a:p>
            <a:r>
              <a:rPr lang="en-US" dirty="0">
                <a:solidFill>
                  <a:srgbClr val="000000"/>
                </a:solidFill>
                <a:latin typeface="Arial Black" panose="020B0A04020102020204" pitchFamily="34" charset="0"/>
              </a:rPr>
              <a:t>Industrial Safety</a:t>
            </a:r>
          </a:p>
          <a:p>
            <a:r>
              <a:rPr lang="en-US" dirty="0">
                <a:solidFill>
                  <a:srgbClr val="000000"/>
                </a:solidFill>
                <a:latin typeface="Arial Black" panose="020B0A04020102020204" pitchFamily="34" charset="0"/>
              </a:rPr>
              <a:t>Industrial Maintenance</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084DFA36-752C-4C39-A4C6-E2C4D9EE4A34}" type="slidenum">
              <a:rPr lang="en-US" smtClean="0"/>
              <a:t>4</a:t>
            </a:fld>
            <a:endParaRPr lang="en-US"/>
          </a:p>
        </p:txBody>
      </p:sp>
    </p:spTree>
    <p:extLst>
      <p:ext uri="{BB962C8B-B14F-4D97-AF65-F5344CB8AC3E}">
        <p14:creationId xmlns:p14="http://schemas.microsoft.com/office/powerpoint/2010/main" val="212921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could never afford this equipment without a grant.”</a:t>
            </a:r>
          </a:p>
          <a:p>
            <a:r>
              <a:rPr lang="en-US" dirty="0"/>
              <a:t>“We are pretty confident that our programs are good, but we struggle to get butts in seats.”</a:t>
            </a:r>
          </a:p>
          <a:p>
            <a:r>
              <a:rPr lang="en-US" dirty="0"/>
              <a:t>“It would be an uphill battle if we tried to take something like that on” </a:t>
            </a:r>
          </a:p>
          <a:p>
            <a:r>
              <a:rPr lang="en-US" dirty="0"/>
              <a:t>“Employers generally call us or we see them at meetings. We don’t do a lot of direct outreach because it’s hard to find the time.”</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16</a:t>
            </a:fld>
            <a:endParaRPr lang="en-US"/>
          </a:p>
        </p:txBody>
      </p:sp>
    </p:spTree>
    <p:extLst>
      <p:ext uri="{BB962C8B-B14F-4D97-AF65-F5344CB8AC3E}">
        <p14:creationId xmlns:p14="http://schemas.microsoft.com/office/powerpoint/2010/main" val="275731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the emerging priorities that I have heard articulated by project leaders. They line up well with the gaps articulated by the colleges.</a:t>
            </a:r>
          </a:p>
          <a:p>
            <a:endParaRPr lang="en-US" dirty="0"/>
          </a:p>
          <a:p>
            <a:r>
              <a:rPr lang="en-US" dirty="0"/>
              <a:t>We’re in the middle of an inquiry with state and national workforce leaders that have collaborated with TechNet asking about these emerging priorities. We’re getting a lot of great feedback and we’re not quite done, but two signals are coming through…</a:t>
            </a:r>
          </a:p>
          <a:p>
            <a:pPr marL="224325" indent="-224325">
              <a:buAutoNum type="arabicPeriod"/>
            </a:pPr>
            <a:r>
              <a:rPr lang="en-US" dirty="0"/>
              <a:t>These are on point, and well aligned with what’s anticipated from federal and philanthropic funders.</a:t>
            </a:r>
          </a:p>
          <a:p>
            <a:pPr marL="224325" indent="-224325">
              <a:buAutoNum type="arabicPeriod"/>
            </a:pPr>
            <a:r>
              <a:rPr lang="en-US" dirty="0"/>
              <a:t>They need to be made more concrete. Interpretation is pretty wide of what these topical areas could be. Including one person who interpreted that they are all actually the same thing stated in different words.</a:t>
            </a:r>
          </a:p>
          <a:p>
            <a:pPr marL="224325" indent="-224325">
              <a:buAutoNum type="arabicPeriod"/>
            </a:pPr>
            <a:endParaRPr lang="en-US" dirty="0"/>
          </a:p>
          <a:p>
            <a:r>
              <a:rPr lang="en-US" dirty="0"/>
              <a:t>So with that, I will end</a:t>
            </a:r>
            <a:r>
              <a:rPr lang="en-US"/>
              <a:t>. </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17</a:t>
            </a:fld>
            <a:endParaRPr lang="en-US"/>
          </a:p>
        </p:txBody>
      </p:sp>
    </p:spTree>
    <p:extLst>
      <p:ext uri="{BB962C8B-B14F-4D97-AF65-F5344CB8AC3E}">
        <p14:creationId xmlns:p14="http://schemas.microsoft.com/office/powerpoint/2010/main" val="391121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r>
              <a:rPr lang="en-US" sz="1200" dirty="0"/>
              <a:t>Support for the Ohio Manufacturers’ Association Workforce Strategy </a:t>
            </a:r>
            <a:endParaRPr lang="en-US" dirty="0"/>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4CDCE04E-FB65-4311-BB03-3AF18620BA73}"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400997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2F9677-EB54-480C-81BC-3E8DB7AD6348}"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41749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2F9677-EB54-480C-81BC-3E8DB7AD6348}"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59777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Bernie</a:t>
            </a:r>
          </a:p>
          <a:p>
            <a:endParaRPr lang="en-US" dirty="0" smtClean="0"/>
          </a:p>
          <a:p>
            <a:r>
              <a:rPr lang="en-US" dirty="0" smtClean="0"/>
              <a:t>What problem</a:t>
            </a:r>
            <a:r>
              <a:rPr lang="en-US" baseline="0" dirty="0" smtClean="0"/>
              <a:t> are we solving for Ohio? </a:t>
            </a:r>
            <a:endParaRPr lang="en-US" dirty="0" smtClean="0"/>
          </a:p>
          <a:p>
            <a:endParaRPr lang="en-US" dirty="0" smtClean="0"/>
          </a:p>
          <a:p>
            <a:r>
              <a:rPr lang="en-US" dirty="0" smtClean="0"/>
              <a:t>Ohio 65%</a:t>
            </a:r>
            <a:r>
              <a:rPr lang="en-US" baseline="0" dirty="0" smtClean="0"/>
              <a:t> attainment goal statistic</a:t>
            </a:r>
          </a:p>
          <a:p>
            <a:r>
              <a:rPr lang="en-US" dirty="0" smtClean="0"/>
              <a:t>3mill</a:t>
            </a:r>
            <a:r>
              <a:rPr lang="en-US" baseline="0" dirty="0" smtClean="0"/>
              <a:t> adults in Ohio w/ some college no degree statistic</a:t>
            </a:r>
          </a:p>
          <a:p>
            <a:endParaRPr lang="en-US" baseline="0" dirty="0" smtClean="0"/>
          </a:p>
          <a:p>
            <a:pPr defTabSz="914350">
              <a:defRPr/>
            </a:pPr>
            <a:r>
              <a:rPr lang="en-US" dirty="0" smtClean="0"/>
              <a:t>Source: </a:t>
            </a:r>
            <a:r>
              <a:rPr lang="en-US" dirty="0" smtClean="0">
                <a:hlinkClick r:id="rId3"/>
              </a:rPr>
              <a:t>https://www.ohiohighered.org/attainment</a:t>
            </a:r>
            <a:endParaRPr lang="en-US" dirty="0" smtClean="0"/>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084DFA36-752C-4C39-A4C6-E2C4D9EE4A34}" type="slidenum">
              <a:rPr lang="en-US" smtClean="0"/>
              <a:t>5</a:t>
            </a:fld>
            <a:endParaRPr lang="en-US"/>
          </a:p>
        </p:txBody>
      </p:sp>
    </p:spTree>
    <p:extLst>
      <p:ext uri="{BB962C8B-B14F-4D97-AF65-F5344CB8AC3E}">
        <p14:creationId xmlns:p14="http://schemas.microsoft.com/office/powerpoint/2010/main" val="3574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Bernie</a:t>
            </a:r>
            <a:r>
              <a:rPr lang="en-US" baseline="0" dirty="0" smtClean="0"/>
              <a:t> </a:t>
            </a:r>
            <a:endParaRPr lang="en-US" dirty="0" smtClean="0"/>
          </a:p>
          <a:p>
            <a:endParaRPr lang="en-US" dirty="0" smtClean="0"/>
          </a:p>
          <a:p>
            <a:r>
              <a:rPr lang="en-US" dirty="0" smtClean="0"/>
              <a:t>380+ employers partnering at the</a:t>
            </a:r>
            <a:r>
              <a:rPr lang="en-US" baseline="0" dirty="0" smtClean="0"/>
              <a:t> local level</a:t>
            </a:r>
          </a:p>
          <a:p>
            <a:r>
              <a:rPr lang="en-US" baseline="0" dirty="0" smtClean="0"/>
              <a:t>Ohio Manufacturers’ Association providing critical state level leadership that you’ll hear more about today</a:t>
            </a:r>
          </a:p>
          <a:p>
            <a:endParaRPr lang="en-US" dirty="0" smtClean="0"/>
          </a:p>
          <a:p>
            <a:r>
              <a:rPr lang="en-US" dirty="0" smtClean="0"/>
              <a:t>Terri</a:t>
            </a:r>
          </a:p>
          <a:p>
            <a:endParaRPr lang="en-US" dirty="0" smtClean="0"/>
          </a:p>
          <a:p>
            <a:r>
              <a:rPr lang="en-US" dirty="0" smtClean="0"/>
              <a:t>Specific strategy of OTN has also been</a:t>
            </a:r>
            <a:r>
              <a:rPr lang="en-US" baseline="0" dirty="0" smtClean="0"/>
              <a:t> to serve as resource to facilitate connections between community colleges and employers/workforce leads within Manufacturing USA network.  In particular, we’ve seen some of the greatest impact with LIFT, America Makes and </a:t>
            </a:r>
            <a:r>
              <a:rPr lang="en-US" baseline="0" dirty="0" err="1" smtClean="0"/>
              <a:t>NextFlex</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084DFA36-752C-4C39-A4C6-E2C4D9EE4A34}" type="slidenum">
              <a:rPr lang="en-US" smtClean="0"/>
              <a:t>6</a:t>
            </a:fld>
            <a:endParaRPr lang="en-US"/>
          </a:p>
        </p:txBody>
      </p:sp>
    </p:spTree>
    <p:extLst>
      <p:ext uri="{BB962C8B-B14F-4D97-AF65-F5344CB8AC3E}">
        <p14:creationId xmlns:p14="http://schemas.microsoft.com/office/powerpoint/2010/main" val="361558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Terri – as</a:t>
            </a:r>
            <a:r>
              <a:rPr lang="en-US" baseline="0" dirty="0" smtClean="0"/>
              <a:t> we work to summarize the impact and what we’re working to sustain, we’ve captured the big buckets here.  #1 among them, and key to the success is employer engagement.  We need their voice to inform innovation and design in content and delivery, to confirm what works, and to  recruit/retain diverse talent.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OTN has enabled acceleration</a:t>
            </a:r>
            <a:r>
              <a:rPr lang="en-US" baseline="0" dirty="0" smtClean="0"/>
              <a:t> of state efforts, working closely with ODHE leaders, to implement new online tools to manage PLA. Sinclair students are accelerating completion thanks to the CBE delivery model created under this grant. These are a few of the important legacies of this grant that should expand post-TAACCCT.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state consortium, have also had opportunity to align our efforts with state led efforts to expand apprenticeship.  Leading the way for OTN as a technical assistance provider and thought leader has been Rhodes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Technology  companies are key to maintaining Ohio’s competitive position in manufacturing.  TRAIN Ohio is an earn and learn pilot launched with TAACCCT funding that is focused on engagement of these companies, drawing on lessons of places like KY.   This is an area of focus for sustainability  and scaling, working with partners at Columbus State and industry leaders.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TRAIN OH Graduate, Bill MacKeigan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Bill, a veteran and retired postal service letter carrier, found achievement in MEMS through TRAIN OH. Bill was looking for a new trade when he entered into the program. He completed two semesters of an internship at RBB, a TRAIN OH industry partner, where he is able to work in surface mount technology and printed circuit boards. Bill graduated in May of 2017 with an Associate Degree in MEMS and earned a full-time position with RBB. </a:t>
            </a:r>
          </a:p>
          <a:p>
            <a:endParaRPr lang="en-US" b="1" baseline="0" dirty="0" smtClean="0"/>
          </a:p>
          <a:p>
            <a:r>
              <a:rPr lang="en-US" b="1" baseline="0" dirty="0" smtClean="0"/>
              <a:t>Introduce Cheryl Martin</a:t>
            </a:r>
            <a:endParaRPr lang="en-US" b="1"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084DFA36-752C-4C39-A4C6-E2C4D9EE4A34}" type="slidenum">
              <a:rPr lang="en-US" smtClean="0"/>
              <a:t>7</a:t>
            </a:fld>
            <a:endParaRPr lang="en-US"/>
          </a:p>
        </p:txBody>
      </p:sp>
    </p:spTree>
    <p:extLst>
      <p:ext uri="{BB962C8B-B14F-4D97-AF65-F5344CB8AC3E}">
        <p14:creationId xmlns:p14="http://schemas.microsoft.com/office/powerpoint/2010/main" val="124574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10</a:t>
            </a:fld>
            <a:endParaRPr lang="en-US"/>
          </a:p>
        </p:txBody>
      </p:sp>
    </p:spTree>
    <p:extLst>
      <p:ext uri="{BB962C8B-B14F-4D97-AF65-F5344CB8AC3E}">
        <p14:creationId xmlns:p14="http://schemas.microsoft.com/office/powerpoint/2010/main" val="65442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11</a:t>
            </a:fld>
            <a:endParaRPr lang="en-US"/>
          </a:p>
        </p:txBody>
      </p:sp>
    </p:spTree>
    <p:extLst>
      <p:ext uri="{BB962C8B-B14F-4D97-AF65-F5344CB8AC3E}">
        <p14:creationId xmlns:p14="http://schemas.microsoft.com/office/powerpoint/2010/main" val="65442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13</a:t>
            </a:fld>
            <a:endParaRPr lang="en-US"/>
          </a:p>
        </p:txBody>
      </p:sp>
    </p:spTree>
    <p:extLst>
      <p:ext uri="{BB962C8B-B14F-4D97-AF65-F5344CB8AC3E}">
        <p14:creationId xmlns:p14="http://schemas.microsoft.com/office/powerpoint/2010/main" val="304682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14</a:t>
            </a:fld>
            <a:endParaRPr lang="en-US"/>
          </a:p>
        </p:txBody>
      </p:sp>
    </p:spTree>
    <p:extLst>
      <p:ext uri="{BB962C8B-B14F-4D97-AF65-F5344CB8AC3E}">
        <p14:creationId xmlns:p14="http://schemas.microsoft.com/office/powerpoint/2010/main" val="106610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 working on my storylines about what is emerging from this effort. Not just what parts of it will be sustained, but how is it surfacing and supporting the priorities and agenda items of governmental leaders and other organizations… in other words is it surfacing new projects or work on the issues. Here are a few quotes that have something to do with whatever storylines we settle on in this evaluation…</a:t>
            </a:r>
          </a:p>
          <a:p>
            <a:pPr marL="168244" indent="-168244">
              <a:buFont typeface="Arial" panose="020B0604020202020204" pitchFamily="34" charset="0"/>
              <a:buChar char="•"/>
            </a:pPr>
            <a:r>
              <a:rPr lang="en-US" dirty="0"/>
              <a:t>“There have been so many opportunities for us to be more efficient because we learned something from another college.”</a:t>
            </a:r>
          </a:p>
          <a:p>
            <a:pPr marL="168244" indent="-168244">
              <a:buFont typeface="Arial" panose="020B0604020202020204" pitchFamily="34" charset="0"/>
              <a:buChar char="•"/>
            </a:pPr>
            <a:r>
              <a:rPr lang="en-US" dirty="0"/>
              <a:t>“This project has a way of attracting others to it.”</a:t>
            </a:r>
          </a:p>
          <a:p>
            <a:pPr marL="168244" indent="-168244">
              <a:buFont typeface="Arial" panose="020B0604020202020204" pitchFamily="34" charset="0"/>
              <a:buChar char="•"/>
            </a:pPr>
            <a:r>
              <a:rPr lang="en-US" dirty="0"/>
              <a:t>“We would not be funding in Ohio to the extent we are if it weren’t for Ohio TechNet. Without OTN I would be running around trying to line up colleges one at a time. TechNet makes larger projects possible.”</a:t>
            </a:r>
          </a:p>
          <a:p>
            <a:pPr marL="168244" indent="-168244">
              <a:buFont typeface="Arial" panose="020B0604020202020204" pitchFamily="34" charset="0"/>
              <a:buChar char="•"/>
            </a:pPr>
            <a:r>
              <a:rPr lang="en-US" dirty="0"/>
              <a:t>In fact, I counted 4 initiatives whose leaders said something similar… we could not have done this without TechNet. In all 4 cases, the communication platform (sometimes called “access to partners”) is cited as a highly valuable asset built in this initiative, alongside the money.</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5249156-85FD-4672-A109-E9F6D4B0D1E7}" type="slidenum">
              <a:rPr lang="en-US" smtClean="0"/>
              <a:t>15</a:t>
            </a:fld>
            <a:endParaRPr lang="en-US"/>
          </a:p>
        </p:txBody>
      </p:sp>
    </p:spTree>
    <p:extLst>
      <p:ext uri="{BB962C8B-B14F-4D97-AF65-F5344CB8AC3E}">
        <p14:creationId xmlns:p14="http://schemas.microsoft.com/office/powerpoint/2010/main" val="283784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ection Break">
    <p:spTree>
      <p:nvGrpSpPr>
        <p:cNvPr id="1" name=""/>
        <p:cNvGrpSpPr/>
        <p:nvPr/>
      </p:nvGrpSpPr>
      <p:grpSpPr>
        <a:xfrm>
          <a:off x="0" y="0"/>
          <a:ext cx="0" cy="0"/>
          <a:chOff x="0" y="0"/>
          <a:chExt cx="0" cy="0"/>
        </a:xfrm>
      </p:grpSpPr>
      <p:pic>
        <p:nvPicPr>
          <p:cNvPr id="5" name="Shape 96"/>
          <p:cNvPicPr preferRelativeResize="0"/>
          <p:nvPr userDrawn="1"/>
        </p:nvPicPr>
        <p:blipFill>
          <a:blip r:embed="rId2">
            <a:alphaModFix/>
          </a:blip>
          <a:stretch>
            <a:fillRect/>
          </a:stretch>
        </p:blipFill>
        <p:spPr>
          <a:xfrm>
            <a:off x="-6176" y="-201950"/>
            <a:ext cx="9156348" cy="6100800"/>
          </a:xfrm>
          <a:prstGeom prst="rect">
            <a:avLst/>
          </a:prstGeom>
          <a:noFill/>
          <a:ln>
            <a:noFill/>
          </a:ln>
        </p:spPr>
      </p:pic>
      <p:sp>
        <p:nvSpPr>
          <p:cNvPr id="6" name="Shape 97"/>
          <p:cNvSpPr/>
          <p:nvPr userDrawn="1"/>
        </p:nvSpPr>
        <p:spPr>
          <a:xfrm>
            <a:off x="1193700" y="1240750"/>
            <a:ext cx="6756600" cy="3215400"/>
          </a:xfrm>
          <a:prstGeom prst="rect">
            <a:avLst/>
          </a:prstGeom>
          <a:solidFill>
            <a:srgbClr val="CF0A2C">
              <a:alpha val="8769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Text Placeholder 7"/>
          <p:cNvSpPr>
            <a:spLocks noGrp="1"/>
          </p:cNvSpPr>
          <p:nvPr>
            <p:ph type="body" sz="quarter" idx="10" hasCustomPrompt="1"/>
          </p:nvPr>
        </p:nvSpPr>
        <p:spPr>
          <a:xfrm>
            <a:off x="1193700" y="1240750"/>
            <a:ext cx="6756600" cy="3215400"/>
          </a:xfrm>
        </p:spPr>
        <p:txBody>
          <a:bodyPr anchor="ctr"/>
          <a:lstStyle>
            <a:lvl1pPr algn="ctr">
              <a:defRPr sz="3200" b="1">
                <a:solidFill>
                  <a:schemeClr val="bg1"/>
                </a:solidFill>
              </a:defRPr>
            </a:lvl1pPr>
            <a:lvl2pPr algn="ctr">
              <a:defRPr sz="2400">
                <a:solidFill>
                  <a:schemeClr val="bg1"/>
                </a:solidFill>
                <a:latin typeface="Open Sans" panose="020B0604020202020204" charset="0"/>
                <a:ea typeface="Open Sans" panose="020B0604020202020204" charset="0"/>
                <a:cs typeface="Open Sans" panose="020B0604020202020204" charset="0"/>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310605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Introduction">
    <p:spTree>
      <p:nvGrpSpPr>
        <p:cNvPr id="1" name=""/>
        <p:cNvGrpSpPr/>
        <p:nvPr/>
      </p:nvGrpSpPr>
      <p:grpSpPr>
        <a:xfrm>
          <a:off x="0" y="0"/>
          <a:ext cx="0" cy="0"/>
          <a:chOff x="0" y="0"/>
          <a:chExt cx="0" cy="0"/>
        </a:xfrm>
      </p:grpSpPr>
      <p:sp>
        <p:nvSpPr>
          <p:cNvPr id="3" name="Shape 62"/>
          <p:cNvSpPr/>
          <p:nvPr/>
        </p:nvSpPr>
        <p:spPr>
          <a:xfrm>
            <a:off x="-9650" y="1677150"/>
            <a:ext cx="9144000" cy="2875800"/>
          </a:xfrm>
          <a:prstGeom prst="rect">
            <a:avLst/>
          </a:prstGeom>
          <a:solidFill>
            <a:srgbClr val="CF0A2C"/>
          </a:solidFill>
          <a:ln>
            <a:noFill/>
          </a:ln>
        </p:spPr>
        <p:txBody>
          <a:bodyPr lIns="91425" tIns="91425" rIns="91425" bIns="91425" anchor="b" anchorCtr="0">
            <a:noAutofit/>
          </a:bodyPr>
          <a:lstStyle/>
          <a:p>
            <a:endParaRPr sz="1800" kern="1200">
              <a:ea typeface="+mn-ea"/>
              <a:cs typeface="+mn-cs"/>
            </a:endParaRPr>
          </a:p>
        </p:txBody>
      </p:sp>
      <p:sp>
        <p:nvSpPr>
          <p:cNvPr id="6" name="Shape 61"/>
          <p:cNvSpPr txBox="1">
            <a:spLocks/>
          </p:cNvSpPr>
          <p:nvPr/>
        </p:nvSpPr>
        <p:spPr>
          <a:xfrm>
            <a:off x="311700" y="445025"/>
            <a:ext cx="8520600" cy="12438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Open Sans" panose="020B0604020202020204" charset="0"/>
                <a:ea typeface="Open Sans" panose="020B0604020202020204" charset="0"/>
                <a:cs typeface="Open Sans" panose="020B0604020202020204" charset="0"/>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buClr>
                <a:srgbClr val="000000"/>
              </a:buClr>
            </a:pPr>
            <a:endParaRPr lang="en" sz="1800" kern="1200" dirty="0">
              <a:solidFill>
                <a:srgbClr val="000000"/>
              </a:solidFill>
            </a:endParaRPr>
          </a:p>
        </p:txBody>
      </p:sp>
      <p:sp>
        <p:nvSpPr>
          <p:cNvPr id="8" name="Text Placeholder 7"/>
          <p:cNvSpPr>
            <a:spLocks noGrp="1"/>
          </p:cNvSpPr>
          <p:nvPr>
            <p:ph type="body" sz="quarter" idx="10"/>
          </p:nvPr>
        </p:nvSpPr>
        <p:spPr>
          <a:xfrm>
            <a:off x="311150" y="654825"/>
            <a:ext cx="8521152" cy="914400"/>
          </a:xfrm>
        </p:spPr>
        <p:txBody>
          <a:bodyPr/>
          <a:lstStyle>
            <a:lvl1pPr algn="ctr">
              <a:spcAft>
                <a:spcPts val="0"/>
              </a:spcAft>
              <a:defRPr sz="3200" b="1">
                <a:solidFill>
                  <a:srgbClr val="C00000"/>
                </a:solidFill>
              </a:defRPr>
            </a:lvl1pPr>
            <a:lvl2pPr algn="ctr">
              <a:defRPr sz="1800" b="1">
                <a:solidFill>
                  <a:srgbClr val="C00000"/>
                </a:solidFill>
                <a:latin typeface="Open Sans" panose="020B0604020202020204" charset="0"/>
                <a:ea typeface="Open Sans" panose="020B0604020202020204" charset="0"/>
                <a:cs typeface="Open Sans" panose="020B0604020202020204" charset="0"/>
              </a:defRPr>
            </a:lvl2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11702" y="1841226"/>
            <a:ext cx="8520601" cy="2483125"/>
          </a:xfrm>
        </p:spPr>
        <p:txBody>
          <a:bodyPr/>
          <a:lstStyle/>
          <a:p>
            <a:pPr lvl="0"/>
            <a:r>
              <a:rPr lang="en-US" smtClean="0"/>
              <a:t>Click to edit Master text styles</a:t>
            </a:r>
          </a:p>
        </p:txBody>
      </p:sp>
      <p:sp>
        <p:nvSpPr>
          <p:cNvPr id="12" name="Shape 65"/>
          <p:cNvSpPr/>
          <p:nvPr/>
        </p:nvSpPr>
        <p:spPr>
          <a:xfrm>
            <a:off x="-9650" y="0"/>
            <a:ext cx="7553450" cy="445025"/>
          </a:xfrm>
          <a:prstGeom prst="rect">
            <a:avLst/>
          </a:prstGeom>
          <a:solidFill>
            <a:srgbClr val="CF0A2C">
              <a:alpha val="87451"/>
            </a:srgbClr>
          </a:solidFill>
          <a:ln>
            <a:noFill/>
          </a:ln>
        </p:spPr>
        <p:txBody>
          <a:bodyPr lIns="91425" tIns="91425" rIns="91425" bIns="91425" anchor="ctr" anchorCtr="0">
            <a:noAutofit/>
          </a:bodyPr>
          <a:lstStyle/>
          <a:p>
            <a:endParaRPr sz="1800" kern="1200">
              <a:ea typeface="+mn-ea"/>
              <a:cs typeface="+mn-cs"/>
            </a:endParaRPr>
          </a:p>
        </p:txBody>
      </p:sp>
      <p:sp>
        <p:nvSpPr>
          <p:cNvPr id="13" name="Shape 66"/>
          <p:cNvSpPr/>
          <p:nvPr/>
        </p:nvSpPr>
        <p:spPr>
          <a:xfrm>
            <a:off x="7615159"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4" name="Shape 67"/>
          <p:cNvSpPr/>
          <p:nvPr/>
        </p:nvSpPr>
        <p:spPr>
          <a:xfrm>
            <a:off x="776473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5" name="Shape 68"/>
          <p:cNvSpPr/>
          <p:nvPr/>
        </p:nvSpPr>
        <p:spPr>
          <a:xfrm>
            <a:off x="791430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99" y="11077"/>
            <a:ext cx="1061503" cy="485258"/>
          </a:xfrm>
          <a:prstGeom prst="rect">
            <a:avLst/>
          </a:prstGeom>
        </p:spPr>
      </p:pic>
    </p:spTree>
    <p:extLst>
      <p:ext uri="{BB962C8B-B14F-4D97-AF65-F5344CB8AC3E}">
        <p14:creationId xmlns:p14="http://schemas.microsoft.com/office/powerpoint/2010/main" val="3021040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7425"/>
            <a:ext cx="8520600" cy="572700"/>
          </a:xfrm>
          <a:prstGeom prst="rect">
            <a:avLst/>
          </a:prstGeom>
        </p:spPr>
        <p:txBody>
          <a:bodyPr lIns="91425" tIns="91425" rIns="91425" bIns="91425" anchor="t" anchorCtr="0"/>
          <a:lstStyle>
            <a:lvl1pPr lvl="0">
              <a:spcBef>
                <a:spcPts val="0"/>
              </a:spcBef>
              <a:defRPr b="1">
                <a:solidFill>
                  <a:srgbClr val="C00000"/>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dirty="0"/>
          </a:p>
        </p:txBody>
      </p:sp>
      <p:sp>
        <p:nvSpPr>
          <p:cNvPr id="12" name="Content Placeholder 2"/>
          <p:cNvSpPr>
            <a:spLocks noGrp="1"/>
          </p:cNvSpPr>
          <p:nvPr>
            <p:ph sz="quarter" idx="10"/>
          </p:nvPr>
        </p:nvSpPr>
        <p:spPr>
          <a:xfrm>
            <a:off x="304800" y="1276350"/>
            <a:ext cx="8527502" cy="3429000"/>
          </a:xfrm>
        </p:spPr>
        <p:txBody>
          <a:bodyPr/>
          <a:lstStyle/>
          <a:p>
            <a:pPr lvl="0"/>
            <a:r>
              <a:rPr lang="en-US" smtClean="0"/>
              <a:t>Click to edit Master text styles</a:t>
            </a:r>
          </a:p>
        </p:txBody>
      </p:sp>
      <p:sp>
        <p:nvSpPr>
          <p:cNvPr id="10" name="Shape 65"/>
          <p:cNvSpPr/>
          <p:nvPr/>
        </p:nvSpPr>
        <p:spPr>
          <a:xfrm>
            <a:off x="-9650" y="0"/>
            <a:ext cx="755345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1" name="Shape 66"/>
          <p:cNvSpPr/>
          <p:nvPr/>
        </p:nvSpPr>
        <p:spPr>
          <a:xfrm>
            <a:off x="7615159"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3" name="Shape 67"/>
          <p:cNvSpPr/>
          <p:nvPr/>
        </p:nvSpPr>
        <p:spPr>
          <a:xfrm>
            <a:off x="776473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4" name="Shape 68"/>
          <p:cNvSpPr/>
          <p:nvPr/>
        </p:nvSpPr>
        <p:spPr>
          <a:xfrm>
            <a:off x="791430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99" y="11077"/>
            <a:ext cx="1061503" cy="485258"/>
          </a:xfrm>
          <a:prstGeom prst="rect">
            <a:avLst/>
          </a:prstGeom>
        </p:spPr>
      </p:pic>
    </p:spTree>
    <p:extLst>
      <p:ext uri="{BB962C8B-B14F-4D97-AF65-F5344CB8AC3E}">
        <p14:creationId xmlns:p14="http://schemas.microsoft.com/office/powerpoint/2010/main" val="23012263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90551"/>
            <a:ext cx="3008313" cy="871537"/>
          </a:xfrm>
        </p:spPr>
        <p:txBody>
          <a:bodyPr anchor="b"/>
          <a:lstStyle>
            <a:lvl1pPr algn="l">
              <a:defRPr sz="20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59055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62088"/>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hape 65"/>
          <p:cNvSpPr/>
          <p:nvPr/>
        </p:nvSpPr>
        <p:spPr>
          <a:xfrm>
            <a:off x="-9650" y="0"/>
            <a:ext cx="755345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9" name="Shape 66"/>
          <p:cNvSpPr/>
          <p:nvPr/>
        </p:nvSpPr>
        <p:spPr>
          <a:xfrm>
            <a:off x="7615159"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0" name="Shape 67"/>
          <p:cNvSpPr/>
          <p:nvPr/>
        </p:nvSpPr>
        <p:spPr>
          <a:xfrm>
            <a:off x="776473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1" name="Shape 68"/>
          <p:cNvSpPr/>
          <p:nvPr/>
        </p:nvSpPr>
        <p:spPr>
          <a:xfrm>
            <a:off x="791430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99" y="11077"/>
            <a:ext cx="1061503" cy="485258"/>
          </a:xfrm>
          <a:prstGeom prst="rect">
            <a:avLst/>
          </a:prstGeom>
        </p:spPr>
      </p:pic>
    </p:spTree>
    <p:extLst>
      <p:ext uri="{BB962C8B-B14F-4D97-AF65-F5344CB8AC3E}">
        <p14:creationId xmlns:p14="http://schemas.microsoft.com/office/powerpoint/2010/main" val="4075568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83026"/>
            <a:ext cx="5486400" cy="425450"/>
          </a:xfrm>
        </p:spPr>
        <p:txBody>
          <a:bodyPr anchor="b"/>
          <a:lstStyle>
            <a:lvl1pPr algn="l">
              <a:defRPr sz="2000" b="1">
                <a:solidFill>
                  <a:srgbClr val="C000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429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308476"/>
            <a:ext cx="5486400" cy="60325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hape 65"/>
          <p:cNvSpPr/>
          <p:nvPr/>
        </p:nvSpPr>
        <p:spPr>
          <a:xfrm>
            <a:off x="-9650" y="0"/>
            <a:ext cx="755345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9" name="Shape 66"/>
          <p:cNvSpPr/>
          <p:nvPr/>
        </p:nvSpPr>
        <p:spPr>
          <a:xfrm>
            <a:off x="7615159"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0" name="Shape 67"/>
          <p:cNvSpPr/>
          <p:nvPr/>
        </p:nvSpPr>
        <p:spPr>
          <a:xfrm>
            <a:off x="776473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1" name="Shape 68"/>
          <p:cNvSpPr/>
          <p:nvPr/>
        </p:nvSpPr>
        <p:spPr>
          <a:xfrm>
            <a:off x="791430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99" y="11077"/>
            <a:ext cx="1061503" cy="485258"/>
          </a:xfrm>
          <a:prstGeom prst="rect">
            <a:avLst/>
          </a:prstGeom>
        </p:spPr>
      </p:pic>
    </p:spTree>
    <p:extLst>
      <p:ext uri="{BB962C8B-B14F-4D97-AF65-F5344CB8AC3E}">
        <p14:creationId xmlns:p14="http://schemas.microsoft.com/office/powerpoint/2010/main" val="24252072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79" y="-631403"/>
            <a:ext cx="10025270" cy="7746800"/>
          </a:xfrm>
          <a:prstGeom prst="rect">
            <a:avLst/>
          </a:prstGeom>
        </p:spPr>
      </p:pic>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100" b="1" i="0" cap="all" spc="-113" baseline="0">
                <a:solidFill>
                  <a:srgbClr val="FFFE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400" b="0">
                <a:solidFill>
                  <a:srgbClr val="FFFEFF"/>
                </a:solidFill>
              </a:defRPr>
            </a:lvl1pPr>
            <a:lvl2pPr marL="342900" indent="0" algn="ctr">
              <a:buNone/>
              <a:defRPr sz="14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68580" tIns="34290" rIns="68580" bIns="34290" rtlCol="0" anchor="ctr"/>
          <a:lstStyle>
            <a:lvl1pPr>
              <a:defRPr lang="en-US"/>
            </a:lvl1pPr>
          </a:lstStyle>
          <a:p>
            <a:fld id="{48A87A34-81AB-432B-8DAE-1953F412C126}" type="datetimeFigureOut">
              <a:rPr lang="en-US" dirty="0">
                <a:solidFill>
                  <a:prstClr val="black">
                    <a:tint val="75000"/>
                  </a:prstClr>
                </a:solidFill>
              </a:rPr>
              <a:pPr/>
              <a:t>11/30/2017</a:t>
            </a:fld>
            <a:endParaRPr dirty="0">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4905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247" y="164724"/>
            <a:ext cx="6991649" cy="5402639"/>
          </a:xfrm>
          <a:prstGeom prst="rect">
            <a:avLst/>
          </a:prstGeom>
        </p:spPr>
      </p:pic>
      <p:sp>
        <p:nvSpPr>
          <p:cNvPr id="2" name="Title 1"/>
          <p:cNvSpPr>
            <a:spLocks noGrp="1"/>
          </p:cNvSpPr>
          <p:nvPr>
            <p:ph type="title"/>
          </p:nvPr>
        </p:nvSpPr>
        <p:spPr>
          <a:xfrm>
            <a:off x="811363" y="1646533"/>
            <a:ext cx="2624234" cy="1842332"/>
          </a:xfrm>
        </p:spPr>
        <p:txBody>
          <a:bodyPr/>
          <a:lstStyle>
            <a:lvl1pPr>
              <a:defRPr cap="all" baseline="0">
                <a:solidFill>
                  <a:srgbClr val="FFFE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8657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48" y="-743309"/>
            <a:ext cx="9839324" cy="7603115"/>
          </a:xfrm>
          <a:prstGeom prst="rect">
            <a:avLst/>
          </a:prstGeom>
        </p:spPr>
      </p:pic>
      <p:sp>
        <p:nvSpPr>
          <p:cNvPr id="2" name="Title 1"/>
          <p:cNvSpPr>
            <a:spLocks noGrp="1"/>
          </p:cNvSpPr>
          <p:nvPr>
            <p:ph type="title"/>
          </p:nvPr>
        </p:nvSpPr>
        <p:spPr>
          <a:xfrm>
            <a:off x="2508162" y="1556047"/>
            <a:ext cx="4117668" cy="1267043"/>
          </a:xfrm>
        </p:spPr>
        <p:txBody>
          <a:bodyPr bIns="0" anchor="b">
            <a:normAutofit/>
          </a:bodyPr>
          <a:lstStyle>
            <a:lvl1pPr algn="ctr">
              <a:defRPr sz="3300" cap="all" baseline="0">
                <a:solidFill>
                  <a:srgbClr val="FFFE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400">
                <a:solidFill>
                  <a:srgbClr val="FFFEFF"/>
                </a:solidFill>
              </a:defRPr>
            </a:lvl1pPr>
            <a:lvl2pPr marL="342900" indent="0">
              <a:buNone/>
              <a:defRPr sz="14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03504" y="240030"/>
            <a:ext cx="2743200" cy="240030"/>
          </a:xfrm>
        </p:spPr>
        <p:txBody>
          <a:bodyPr/>
          <a:lstStyle/>
          <a:p>
            <a:fld id="{48A87A34-81AB-432B-8DAE-1953F412C126}" type="datetimeFigureOut">
              <a:rPr lang="en-US" dirty="0">
                <a:solidFill>
                  <a:prstClr val="black">
                    <a:tint val="75000"/>
                  </a:prstClr>
                </a:solidFill>
              </a:rPr>
              <a:pPr/>
              <a:t>11/30/2017</a:t>
            </a:fld>
            <a:endParaRPr lang="en-US" dirty="0">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00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22" y="423863"/>
            <a:ext cx="6656294" cy="5143500"/>
          </a:xfrm>
          <a:prstGeom prst="rect">
            <a:avLst/>
          </a:prstGeom>
        </p:spPr>
      </p:pic>
      <p:sp>
        <p:nvSpPr>
          <p:cNvPr id="2" name="Title 1"/>
          <p:cNvSpPr>
            <a:spLocks noGrp="1"/>
          </p:cNvSpPr>
          <p:nvPr>
            <p:ph type="title"/>
          </p:nvPr>
        </p:nvSpPr>
        <p:spPr>
          <a:xfrm>
            <a:off x="666750" y="1754752"/>
            <a:ext cx="2625621" cy="1852549"/>
          </a:xfrm>
        </p:spPr>
        <p:txBody>
          <a:bodyPr lIns="68580" tIns="68580" rIns="68580" bIns="68580"/>
          <a:lstStyle>
            <a:lvl1pPr>
              <a:defRPr cap="all" baseline="0">
                <a:solidFill>
                  <a:srgbClr val="FFFE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03504" y="240030"/>
            <a:ext cx="2743200" cy="240030"/>
          </a:xfrm>
        </p:spPr>
        <p:txBody>
          <a:bodyPr/>
          <a:lstStyle/>
          <a:p>
            <a:fld id="{48A87A34-81AB-432B-8DAE-1953F412C126}" type="datetimeFigureOut">
              <a:rPr lang="en-US" dirty="0">
                <a:solidFill>
                  <a:prstClr val="black">
                    <a:tint val="75000"/>
                  </a:prstClr>
                </a:solidFill>
              </a:rPr>
              <a:pPr/>
              <a:t>11/30/2017</a:t>
            </a:fld>
            <a:endParaRPr lang="en-US" dirty="0">
              <a:solidFill>
                <a:prstClr val="black">
                  <a:tint val="75000"/>
                </a:prstClr>
              </a:solidFill>
            </a:endParaRPr>
          </a:p>
        </p:txBody>
      </p:sp>
      <p:sp>
        <p:nvSpPr>
          <p:cNvPr id="6" name="Footer Placeholder 5"/>
          <p:cNvSpPr>
            <a:spLocks noGrp="1"/>
          </p:cNvSpPr>
          <p:nvPr>
            <p:ph type="ftr" sz="quarter" idx="11"/>
          </p:nvPr>
        </p:nvSpPr>
        <p:spPr>
          <a:xfrm>
            <a:off x="603504" y="4670298"/>
            <a:ext cx="7941564" cy="240030"/>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7852410" y="240030"/>
            <a:ext cx="685800" cy="240030"/>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67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22" y="452437"/>
            <a:ext cx="6656294" cy="5143500"/>
          </a:xfrm>
          <a:prstGeom prst="rect">
            <a:avLst/>
          </a:prstGeom>
        </p:spPr>
      </p:pic>
      <p:sp>
        <p:nvSpPr>
          <p:cNvPr id="2" name="Title 1"/>
          <p:cNvSpPr>
            <a:spLocks noGrp="1"/>
          </p:cNvSpPr>
          <p:nvPr>
            <p:ph type="title"/>
          </p:nvPr>
        </p:nvSpPr>
        <p:spPr>
          <a:xfrm>
            <a:off x="666751" y="1772937"/>
            <a:ext cx="2625621" cy="1845373"/>
          </a:xfrm>
        </p:spPr>
        <p:txBody>
          <a:bodyPr lIns="68580" tIns="68580" rIns="68580" bIns="68580"/>
          <a:lstStyle>
            <a:lvl1pPr>
              <a:defRPr cap="all" baseline="0">
                <a:solidFill>
                  <a:srgbClr val="FFFE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700" b="0" cap="all" baseline="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3843979" y="1116739"/>
            <a:ext cx="4698263" cy="1272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700" b="0" cap="all" baseline="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38835" y="3263765"/>
            <a:ext cx="4699191" cy="12780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03504" y="240030"/>
            <a:ext cx="2743200" cy="240030"/>
          </a:xfrm>
        </p:spPr>
        <p:txBody>
          <a:bodyPr/>
          <a:lstStyle/>
          <a:p>
            <a:fld id="{48A87A34-81AB-432B-8DAE-1953F412C126}" type="datetimeFigureOut">
              <a:rPr lang="en-US" dirty="0">
                <a:solidFill>
                  <a:prstClr val="black">
                    <a:tint val="75000"/>
                  </a:prstClr>
                </a:solidFill>
              </a:rPr>
              <a:pPr/>
              <a:t>11/30/2017</a:t>
            </a:fld>
            <a:endParaRPr lang="en-US" dirty="0">
              <a:solidFill>
                <a:prstClr val="black">
                  <a:tint val="75000"/>
                </a:prstClr>
              </a:solidFill>
            </a:endParaRPr>
          </a:p>
        </p:txBody>
      </p:sp>
      <p:sp>
        <p:nvSpPr>
          <p:cNvPr id="8" name="Footer Placeholder 7"/>
          <p:cNvSpPr>
            <a:spLocks noGrp="1"/>
          </p:cNvSpPr>
          <p:nvPr>
            <p:ph type="ftr" sz="quarter" idx="11"/>
          </p:nvPr>
        </p:nvSpPr>
        <p:spPr>
          <a:xfrm>
            <a:off x="603504" y="4670298"/>
            <a:ext cx="7941564" cy="240030"/>
          </a:xfr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852410" y="240030"/>
            <a:ext cx="685800" cy="240030"/>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85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duction">
    <p:spTree>
      <p:nvGrpSpPr>
        <p:cNvPr id="1" name=""/>
        <p:cNvGrpSpPr/>
        <p:nvPr/>
      </p:nvGrpSpPr>
      <p:grpSpPr>
        <a:xfrm>
          <a:off x="0" y="0"/>
          <a:ext cx="0" cy="0"/>
          <a:chOff x="0" y="0"/>
          <a:chExt cx="0" cy="0"/>
        </a:xfrm>
      </p:grpSpPr>
      <p:sp>
        <p:nvSpPr>
          <p:cNvPr id="3" name="Shape 62"/>
          <p:cNvSpPr/>
          <p:nvPr userDrawn="1"/>
        </p:nvSpPr>
        <p:spPr>
          <a:xfrm>
            <a:off x="-9650" y="1524750"/>
            <a:ext cx="9144000" cy="2875800"/>
          </a:xfrm>
          <a:prstGeom prst="rect">
            <a:avLst/>
          </a:prstGeom>
          <a:solidFill>
            <a:srgbClr val="CC0000"/>
          </a:solidFill>
          <a:ln>
            <a:noFill/>
          </a:ln>
        </p:spPr>
        <p:txBody>
          <a:bodyPr lIns="91425" tIns="91425" rIns="91425" bIns="91425" anchor="b" anchorCtr="0">
            <a:noAutofit/>
          </a:bodyPr>
          <a:lstStyle/>
          <a:p>
            <a:pPr lvl="0">
              <a:spcBef>
                <a:spcPts val="0"/>
              </a:spcBef>
              <a:buNone/>
            </a:pPr>
            <a:endParaRPr/>
          </a:p>
        </p:txBody>
      </p:sp>
      <p:sp>
        <p:nvSpPr>
          <p:cNvPr id="8" name="Text Placeholder 7"/>
          <p:cNvSpPr>
            <a:spLocks noGrp="1"/>
          </p:cNvSpPr>
          <p:nvPr>
            <p:ph type="body" sz="quarter" idx="10"/>
          </p:nvPr>
        </p:nvSpPr>
        <p:spPr>
          <a:xfrm>
            <a:off x="311150" y="514350"/>
            <a:ext cx="8521152" cy="914400"/>
          </a:xfrm>
        </p:spPr>
        <p:txBody>
          <a:bodyPr/>
          <a:lstStyle>
            <a:lvl1pPr algn="ctr">
              <a:spcAft>
                <a:spcPts val="0"/>
              </a:spcAft>
              <a:defRPr sz="3200" b="1">
                <a:solidFill>
                  <a:srgbClr val="0070C0"/>
                </a:solidFill>
              </a:defRPr>
            </a:lvl1pPr>
            <a:lvl2pPr algn="ctr">
              <a:defRPr sz="1800" b="1">
                <a:solidFill>
                  <a:srgbClr val="0070C0"/>
                </a:solidFill>
                <a:latin typeface="Open Sans" panose="020B0604020202020204" charset="0"/>
                <a:ea typeface="Open Sans" panose="020B0604020202020204" charset="0"/>
                <a:cs typeface="Open Sans" panose="020B0604020202020204" charset="0"/>
              </a:defRPr>
            </a:lvl2pPr>
          </a:lstStyle>
          <a:p>
            <a:pPr lvl="0"/>
            <a:r>
              <a:rPr lang="en-US" dirty="0" smtClean="0"/>
              <a:t>Click to edit Master text styles</a:t>
            </a:r>
          </a:p>
          <a:p>
            <a:pPr lvl="1"/>
            <a:r>
              <a:rPr lang="en-US" dirty="0" smtClean="0"/>
              <a:t>Second level</a:t>
            </a:r>
          </a:p>
        </p:txBody>
      </p:sp>
      <p:sp>
        <p:nvSpPr>
          <p:cNvPr id="10" name="Text Placeholder 9"/>
          <p:cNvSpPr>
            <a:spLocks noGrp="1"/>
          </p:cNvSpPr>
          <p:nvPr>
            <p:ph type="body" sz="quarter" idx="11"/>
          </p:nvPr>
        </p:nvSpPr>
        <p:spPr>
          <a:xfrm>
            <a:off x="311700" y="1688825"/>
            <a:ext cx="8520601" cy="2483125"/>
          </a:xfrm>
        </p:spPr>
        <p:txBody>
          <a:bodyPr/>
          <a:lstStyle>
            <a:lvl1pPr marL="285750" indent="-285750">
              <a:buFontTx/>
              <a:buBlip>
                <a:blip r:embed="rId2"/>
              </a:buBlip>
              <a:defRPr/>
            </a:lvl1pPr>
          </a:lstStyle>
          <a:p>
            <a:pPr lvl="0"/>
            <a:r>
              <a:rPr lang="en-US" dirty="0" smtClean="0"/>
              <a:t>Click to edit Master text styles</a:t>
            </a:r>
          </a:p>
        </p:txBody>
      </p:sp>
      <p:pic>
        <p:nvPicPr>
          <p:cNvPr id="16" name="Shape 6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1728"/>
            <a:ext cx="1027608" cy="492660"/>
          </a:xfrm>
          <a:prstGeom prst="rect">
            <a:avLst/>
          </a:prstGeom>
          <a:noFill/>
          <a:ln>
            <a:noFill/>
          </a:ln>
        </p:spPr>
      </p:pic>
      <p:sp>
        <p:nvSpPr>
          <p:cNvPr id="17" name="Shape 65"/>
          <p:cNvSpPr/>
          <p:nvPr userDrawn="1"/>
        </p:nvSpPr>
        <p:spPr>
          <a:xfrm>
            <a:off x="-9650" y="-1"/>
            <a:ext cx="755345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8" name="Shape 66"/>
          <p:cNvSpPr/>
          <p:nvPr userDrawn="1"/>
        </p:nvSpPr>
        <p:spPr>
          <a:xfrm>
            <a:off x="7615159"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9" name="Shape 67"/>
          <p:cNvSpPr/>
          <p:nvPr userDrawn="1"/>
        </p:nvSpPr>
        <p:spPr>
          <a:xfrm>
            <a:off x="776473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20" name="Shape 68"/>
          <p:cNvSpPr/>
          <p:nvPr userDrawn="1"/>
        </p:nvSpPr>
        <p:spPr>
          <a:xfrm>
            <a:off x="791430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485455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632350"/>
            <a:ext cx="8520600" cy="572700"/>
          </a:xfrm>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87475"/>
            <a:ext cx="4038600" cy="3394075"/>
          </a:xfrm>
        </p:spPr>
        <p:txBody>
          <a:bodyPr/>
          <a:lstStyle>
            <a:lvl1pPr marL="457200" indent="-457200">
              <a:buFontTx/>
              <a:buBlip>
                <a:blip r:embed="rId2"/>
              </a:buBlip>
              <a:defRPr sz="2800"/>
            </a:lvl1pPr>
            <a:lvl2pPr marL="342900" indent="-342900">
              <a:buFontTx/>
              <a:buBlip>
                <a:blip r:embed="rId2"/>
              </a:buBlip>
              <a:defRPr sz="2400"/>
            </a:lvl2pPr>
            <a:lvl3pPr marL="342900" indent="-342900">
              <a:buFontTx/>
              <a:buBlip>
                <a:blip r:embed="rId2"/>
              </a:buBlip>
              <a:defRPr sz="2000"/>
            </a:lvl3pPr>
            <a:lvl4pPr marL="285750" indent="-285750">
              <a:buFontTx/>
              <a:buBlip>
                <a:blip r:embed="rId2"/>
              </a:buBlip>
              <a:defRPr sz="1800"/>
            </a:lvl4pPr>
            <a:lvl5pPr marL="285750" indent="-285750">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87475"/>
            <a:ext cx="4038600" cy="3394075"/>
          </a:xfrm>
        </p:spPr>
        <p:txBody>
          <a:bodyPr/>
          <a:lstStyle>
            <a:lvl1pPr marL="457200" indent="-457200">
              <a:buFontTx/>
              <a:buBlip>
                <a:blip r:embed="rId2"/>
              </a:buBlip>
              <a:defRPr sz="2800"/>
            </a:lvl1pPr>
            <a:lvl2pPr marL="342900" indent="-342900">
              <a:buFontTx/>
              <a:buBlip>
                <a:blip r:embed="rId2"/>
              </a:buBlip>
              <a:defRPr sz="2400"/>
            </a:lvl2pPr>
            <a:lvl3pPr marL="342900" indent="-342900">
              <a:buFontTx/>
              <a:buBlip>
                <a:blip r:embed="rId2"/>
              </a:buBlip>
              <a:defRPr sz="2000"/>
            </a:lvl3pPr>
            <a:lvl4pPr marL="285750" indent="-285750">
              <a:buFontTx/>
              <a:buBlip>
                <a:blip r:embed="rId2"/>
              </a:buBlip>
              <a:defRPr sz="1800"/>
            </a:lvl4pPr>
            <a:lvl5pPr marL="285750" indent="-285750">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hape 65"/>
          <p:cNvSpPr/>
          <p:nvPr userDrawn="1"/>
        </p:nvSpPr>
        <p:spPr>
          <a:xfrm>
            <a:off x="-9650" y="-1"/>
            <a:ext cx="755345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0" name="Shape 66"/>
          <p:cNvSpPr/>
          <p:nvPr userDrawn="1"/>
        </p:nvSpPr>
        <p:spPr>
          <a:xfrm>
            <a:off x="7615159"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1" name="Shape 67"/>
          <p:cNvSpPr/>
          <p:nvPr userDrawn="1"/>
        </p:nvSpPr>
        <p:spPr>
          <a:xfrm>
            <a:off x="776473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2" name="Shape 68"/>
          <p:cNvSpPr/>
          <p:nvPr userDrawn="1"/>
        </p:nvSpPr>
        <p:spPr>
          <a:xfrm>
            <a:off x="791430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pic>
        <p:nvPicPr>
          <p:cNvPr id="13" name="Shape 6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1728"/>
            <a:ext cx="1027608" cy="492660"/>
          </a:xfrm>
          <a:prstGeom prst="rect">
            <a:avLst/>
          </a:prstGeom>
          <a:noFill/>
          <a:ln>
            <a:noFill/>
          </a:ln>
        </p:spPr>
      </p:pic>
    </p:spTree>
    <p:extLst>
      <p:ext uri="{BB962C8B-B14F-4D97-AF65-F5344CB8AC3E}">
        <p14:creationId xmlns:p14="http://schemas.microsoft.com/office/powerpoint/2010/main" val="1512244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52850"/>
            <a:ext cx="5486400" cy="425450"/>
          </a:xfrm>
        </p:spPr>
        <p:txBody>
          <a:bodyPr anchor="b"/>
          <a:lstStyle>
            <a:lvl1pPr algn="l">
              <a:defRPr sz="2000" b="1">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1783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hape 65"/>
          <p:cNvSpPr/>
          <p:nvPr userDrawn="1"/>
        </p:nvSpPr>
        <p:spPr>
          <a:xfrm>
            <a:off x="-9650" y="-1"/>
            <a:ext cx="755345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0" name="Shape 66"/>
          <p:cNvSpPr/>
          <p:nvPr userDrawn="1"/>
        </p:nvSpPr>
        <p:spPr>
          <a:xfrm>
            <a:off x="7615159"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1" name="Shape 67"/>
          <p:cNvSpPr/>
          <p:nvPr userDrawn="1"/>
        </p:nvSpPr>
        <p:spPr>
          <a:xfrm>
            <a:off x="776473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2" name="Shape 68"/>
          <p:cNvSpPr/>
          <p:nvPr userDrawn="1"/>
        </p:nvSpPr>
        <p:spPr>
          <a:xfrm>
            <a:off x="791430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pic>
        <p:nvPicPr>
          <p:cNvPr id="14" name="Shape 6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1728"/>
            <a:ext cx="1027608" cy="492660"/>
          </a:xfrm>
          <a:prstGeom prst="rect">
            <a:avLst/>
          </a:prstGeom>
          <a:noFill/>
          <a:ln>
            <a:noFill/>
          </a:ln>
        </p:spPr>
      </p:pic>
    </p:spTree>
    <p:extLst>
      <p:ext uri="{BB962C8B-B14F-4D97-AF65-F5344CB8AC3E}">
        <p14:creationId xmlns:p14="http://schemas.microsoft.com/office/powerpoint/2010/main" val="25354222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581500"/>
            <a:ext cx="8520600" cy="572700"/>
          </a:xfrm>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1700" y="1288950"/>
            <a:ext cx="8520600" cy="3416400"/>
          </a:xfrm>
        </p:spPr>
        <p:txBody>
          <a:bodyPr/>
          <a:lstStyle>
            <a:lvl1pPr marL="285750" indent="-285750">
              <a:buFontTx/>
              <a:buBlip>
                <a:blip r:embed="rId2"/>
              </a:buBlip>
              <a:defRPr/>
            </a:lvl1pPr>
            <a:lvl2pPr marL="285750" indent="-285750">
              <a:buFontTx/>
              <a:buBlip>
                <a:blip r:embed="rId2"/>
              </a:buBlip>
              <a:defRPr/>
            </a:lvl2pPr>
            <a:lvl3pPr marL="285750" indent="-285750">
              <a:buFontTx/>
              <a:buBlip>
                <a:blip r:embed="rId2"/>
              </a:buBlip>
              <a:defRPr/>
            </a:lvl3pPr>
            <a:lvl4pPr marL="285750" indent="-285750">
              <a:buFontTx/>
              <a:buBlip>
                <a:blip r:embed="rId2"/>
              </a:buBlip>
              <a:defRPr/>
            </a:lvl4pPr>
            <a:lvl5pPr marL="285750" indent="-28575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hape 65"/>
          <p:cNvSpPr/>
          <p:nvPr userDrawn="1"/>
        </p:nvSpPr>
        <p:spPr>
          <a:xfrm>
            <a:off x="-9650" y="-1"/>
            <a:ext cx="755345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9" name="Shape 66"/>
          <p:cNvSpPr/>
          <p:nvPr userDrawn="1"/>
        </p:nvSpPr>
        <p:spPr>
          <a:xfrm>
            <a:off x="7615159"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0" name="Shape 67"/>
          <p:cNvSpPr/>
          <p:nvPr userDrawn="1"/>
        </p:nvSpPr>
        <p:spPr>
          <a:xfrm>
            <a:off x="776473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1" name="Shape 68"/>
          <p:cNvSpPr/>
          <p:nvPr userDrawn="1"/>
        </p:nvSpPr>
        <p:spPr>
          <a:xfrm>
            <a:off x="7914300" y="-1"/>
            <a:ext cx="86700" cy="457200"/>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pic>
        <p:nvPicPr>
          <p:cNvPr id="12" name="Shape 6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1728"/>
            <a:ext cx="1027608" cy="492660"/>
          </a:xfrm>
          <a:prstGeom prst="rect">
            <a:avLst/>
          </a:prstGeom>
          <a:noFill/>
          <a:ln>
            <a:noFill/>
          </a:ln>
        </p:spPr>
      </p:pic>
    </p:spTree>
    <p:extLst>
      <p:ext uri="{BB962C8B-B14F-4D97-AF65-F5344CB8AC3E}">
        <p14:creationId xmlns:p14="http://schemas.microsoft.com/office/powerpoint/2010/main" val="8283813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lvl1pPr>
              <a:defRPr sz="4000" b="1">
                <a:solidFill>
                  <a:srgbClr val="0070C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57860"/>
            <a:ext cx="1408878" cy="675449"/>
          </a:xfrm>
          <a:prstGeom prst="rect">
            <a:avLst/>
          </a:prstGeom>
        </p:spPr>
      </p:pic>
    </p:spTree>
    <p:extLst>
      <p:ext uri="{BB962C8B-B14F-4D97-AF65-F5344CB8AC3E}">
        <p14:creationId xmlns:p14="http://schemas.microsoft.com/office/powerpoint/2010/main" val="209553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7425"/>
            <a:ext cx="8520600" cy="572700"/>
          </a:xfrm>
          <a:prstGeom prst="rect">
            <a:avLst/>
          </a:prstGeom>
        </p:spPr>
        <p:txBody>
          <a:bodyPr lIns="91425" tIns="91425" rIns="91425" bIns="91425" anchor="t" anchorCtr="0"/>
          <a:lstStyle>
            <a:lvl1pPr lvl="0">
              <a:spcBef>
                <a:spcPts val="0"/>
              </a:spcBef>
              <a:defRPr b="1">
                <a:solidFill>
                  <a:srgbClr val="0070C0"/>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dirty="0"/>
          </a:p>
        </p:txBody>
      </p:sp>
      <p:sp>
        <p:nvSpPr>
          <p:cNvPr id="12" name="Content Placeholder 2"/>
          <p:cNvSpPr>
            <a:spLocks noGrp="1"/>
          </p:cNvSpPr>
          <p:nvPr>
            <p:ph sz="quarter" idx="10"/>
          </p:nvPr>
        </p:nvSpPr>
        <p:spPr>
          <a:xfrm>
            <a:off x="304800" y="1276350"/>
            <a:ext cx="8527502" cy="3429000"/>
          </a:xfrm>
        </p:spPr>
        <p:txBody>
          <a:bodyPr/>
          <a:lstStyle>
            <a:lvl1pPr marL="285750" indent="-285750">
              <a:buFontTx/>
              <a:buBlip>
                <a:blip r:embed="rId2"/>
              </a:buBlip>
              <a:defRPr/>
            </a:lvl1pPr>
          </a:lstStyle>
          <a:p>
            <a:pPr lvl="0"/>
            <a:r>
              <a:rPr lang="en-US" smtClean="0"/>
              <a:t>Click to edit Master text styles</a:t>
            </a:r>
          </a:p>
        </p:txBody>
      </p:sp>
      <p:sp>
        <p:nvSpPr>
          <p:cNvPr id="9" name="Shape 65"/>
          <p:cNvSpPr/>
          <p:nvPr userDrawn="1"/>
        </p:nvSpPr>
        <p:spPr>
          <a:xfrm>
            <a:off x="-9650" y="-1"/>
            <a:ext cx="7324850" cy="414514"/>
          </a:xfrm>
          <a:prstGeom prst="rect">
            <a:avLst/>
          </a:prstGeom>
          <a:solidFill>
            <a:srgbClr val="C00000">
              <a:alpha val="87690"/>
            </a:srgbClr>
          </a:solidFill>
          <a:ln>
            <a:noFill/>
          </a:ln>
        </p:spPr>
        <p:txBody>
          <a:bodyPr lIns="91425" tIns="91425" rIns="91425" bIns="91425" anchor="ctr" anchorCtr="0">
            <a:noAutofit/>
          </a:bodyPr>
          <a:lstStyle/>
          <a:p>
            <a:pPr lvl="0">
              <a:spcBef>
                <a:spcPts val="0"/>
              </a:spcBef>
              <a:buNone/>
            </a:pPr>
            <a:endParaRPr/>
          </a:p>
        </p:txBody>
      </p:sp>
      <p:sp>
        <p:nvSpPr>
          <p:cNvPr id="16" name="Shape 66"/>
          <p:cNvSpPr/>
          <p:nvPr userDrawn="1"/>
        </p:nvSpPr>
        <p:spPr>
          <a:xfrm>
            <a:off x="7386559" y="-1"/>
            <a:ext cx="86700" cy="414514"/>
          </a:xfrm>
          <a:prstGeom prst="rect">
            <a:avLst/>
          </a:prstGeom>
          <a:solidFill>
            <a:srgbClr val="C00000">
              <a:alpha val="87690"/>
            </a:srgbClr>
          </a:solidFill>
          <a:ln>
            <a:noFill/>
          </a:ln>
        </p:spPr>
        <p:txBody>
          <a:bodyPr lIns="91425" tIns="91425" rIns="91425" bIns="91425" anchor="ctr" anchorCtr="0">
            <a:noAutofit/>
          </a:bodyPr>
          <a:lstStyle/>
          <a:p>
            <a:pPr lvl="0">
              <a:spcBef>
                <a:spcPts val="0"/>
              </a:spcBef>
              <a:buNone/>
            </a:pPr>
            <a:endParaRPr/>
          </a:p>
        </p:txBody>
      </p:sp>
      <p:sp>
        <p:nvSpPr>
          <p:cNvPr id="18" name="Shape 67"/>
          <p:cNvSpPr/>
          <p:nvPr userDrawn="1"/>
        </p:nvSpPr>
        <p:spPr>
          <a:xfrm>
            <a:off x="7536130" y="-1"/>
            <a:ext cx="86700" cy="414514"/>
          </a:xfrm>
          <a:prstGeom prst="rect">
            <a:avLst/>
          </a:prstGeom>
          <a:solidFill>
            <a:srgbClr val="C00000">
              <a:alpha val="87690"/>
            </a:srgbClr>
          </a:solidFill>
          <a:ln>
            <a:noFill/>
          </a:ln>
        </p:spPr>
        <p:txBody>
          <a:bodyPr lIns="91425" tIns="91425" rIns="91425" bIns="91425" anchor="ctr" anchorCtr="0">
            <a:noAutofit/>
          </a:bodyPr>
          <a:lstStyle/>
          <a:p>
            <a:pPr lvl="0">
              <a:spcBef>
                <a:spcPts val="0"/>
              </a:spcBef>
              <a:buNone/>
            </a:pPr>
            <a:endParaRPr/>
          </a:p>
        </p:txBody>
      </p:sp>
      <p:sp>
        <p:nvSpPr>
          <p:cNvPr id="19" name="Shape 68"/>
          <p:cNvSpPr/>
          <p:nvPr userDrawn="1"/>
        </p:nvSpPr>
        <p:spPr>
          <a:xfrm>
            <a:off x="7685700" y="-1"/>
            <a:ext cx="86700" cy="414514"/>
          </a:xfrm>
          <a:prstGeom prst="rect">
            <a:avLst/>
          </a:prstGeom>
          <a:solidFill>
            <a:srgbClr val="C00000">
              <a:alpha val="87690"/>
            </a:srgbClr>
          </a:solidFill>
          <a:ln>
            <a:noFill/>
          </a:ln>
        </p:spPr>
        <p:txBody>
          <a:bodyPr lIns="91425" tIns="91425" rIns="91425" bIns="91425" anchor="ctr" anchorCtr="0">
            <a:noAutofit/>
          </a:bodyPr>
          <a:lstStyle/>
          <a:p>
            <a:pPr lvl="0">
              <a:spcBef>
                <a:spcPts val="0"/>
              </a:spcBef>
              <a:buNone/>
            </a:pPr>
            <a:endParaRP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5880" y="-1"/>
            <a:ext cx="1368122" cy="414514"/>
          </a:xfrm>
          <a:prstGeom prst="rect">
            <a:avLst/>
          </a:prstGeom>
        </p:spPr>
      </p:pic>
    </p:spTree>
    <p:extLst>
      <p:ext uri="{BB962C8B-B14F-4D97-AF65-F5344CB8AC3E}">
        <p14:creationId xmlns:p14="http://schemas.microsoft.com/office/powerpoint/2010/main" val="13372844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590550"/>
            <a:ext cx="8520600" cy="572700"/>
          </a:xfrm>
        </p:spPr>
        <p:txBody>
          <a:bodyPr/>
          <a:lstStyle>
            <a:lvl1pPr>
              <a:defRPr b="1">
                <a:solidFill>
                  <a:srgbClr val="C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8747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747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hape 65"/>
          <p:cNvSpPr/>
          <p:nvPr/>
        </p:nvSpPr>
        <p:spPr>
          <a:xfrm>
            <a:off x="-9650" y="0"/>
            <a:ext cx="755345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9" name="Shape 66"/>
          <p:cNvSpPr/>
          <p:nvPr/>
        </p:nvSpPr>
        <p:spPr>
          <a:xfrm>
            <a:off x="7615159"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0" name="Shape 67"/>
          <p:cNvSpPr/>
          <p:nvPr/>
        </p:nvSpPr>
        <p:spPr>
          <a:xfrm>
            <a:off x="776473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sp>
        <p:nvSpPr>
          <p:cNvPr id="11" name="Shape 68"/>
          <p:cNvSpPr/>
          <p:nvPr/>
        </p:nvSpPr>
        <p:spPr>
          <a:xfrm>
            <a:off x="7914300" y="0"/>
            <a:ext cx="86700" cy="445025"/>
          </a:xfrm>
          <a:prstGeom prst="rect">
            <a:avLst/>
          </a:prstGeom>
          <a:solidFill>
            <a:srgbClr val="CF0A2C">
              <a:alpha val="87690"/>
            </a:srgbClr>
          </a:solidFill>
          <a:ln>
            <a:noFill/>
          </a:ln>
        </p:spPr>
        <p:txBody>
          <a:bodyPr lIns="91425" tIns="91425" rIns="91425" bIns="91425" anchor="ctr" anchorCtr="0">
            <a:noAutofit/>
          </a:bodyPr>
          <a:lstStyle/>
          <a:p>
            <a:endParaRPr sz="1800" kern="1200">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99" y="11077"/>
            <a:ext cx="1061503" cy="485258"/>
          </a:xfrm>
          <a:prstGeom prst="rect">
            <a:avLst/>
          </a:prstGeom>
        </p:spPr>
      </p:pic>
    </p:spTree>
    <p:extLst>
      <p:ext uri="{BB962C8B-B14F-4D97-AF65-F5344CB8AC3E}">
        <p14:creationId xmlns:p14="http://schemas.microsoft.com/office/powerpoint/2010/main" val="24477963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in Section Break">
    <p:spTree>
      <p:nvGrpSpPr>
        <p:cNvPr id="1" name=""/>
        <p:cNvGrpSpPr/>
        <p:nvPr/>
      </p:nvGrpSpPr>
      <p:grpSpPr>
        <a:xfrm>
          <a:off x="0" y="0"/>
          <a:ext cx="0" cy="0"/>
          <a:chOff x="0" y="0"/>
          <a:chExt cx="0" cy="0"/>
        </a:xfrm>
      </p:grpSpPr>
      <p:pic>
        <p:nvPicPr>
          <p:cNvPr id="5" name="Shape 96"/>
          <p:cNvPicPr preferRelativeResize="0"/>
          <p:nvPr/>
        </p:nvPicPr>
        <p:blipFill>
          <a:blip r:embed="rId2">
            <a:alphaModFix/>
          </a:blip>
          <a:stretch>
            <a:fillRect/>
          </a:stretch>
        </p:blipFill>
        <p:spPr>
          <a:xfrm>
            <a:off x="-6176" y="-201950"/>
            <a:ext cx="9156348" cy="6100800"/>
          </a:xfrm>
          <a:prstGeom prst="rect">
            <a:avLst/>
          </a:prstGeom>
          <a:noFill/>
          <a:ln>
            <a:noFill/>
          </a:ln>
        </p:spPr>
      </p:pic>
      <p:sp>
        <p:nvSpPr>
          <p:cNvPr id="6" name="Shape 97"/>
          <p:cNvSpPr/>
          <p:nvPr/>
        </p:nvSpPr>
        <p:spPr>
          <a:xfrm>
            <a:off x="1193700" y="1240750"/>
            <a:ext cx="6756600" cy="3215400"/>
          </a:xfrm>
          <a:prstGeom prst="rect">
            <a:avLst/>
          </a:prstGeom>
          <a:solidFill>
            <a:srgbClr val="CF0A2C">
              <a:alpha val="8769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800" kern="1200">
              <a:ea typeface="+mn-ea"/>
              <a:cs typeface="+mn-cs"/>
            </a:endParaRPr>
          </a:p>
        </p:txBody>
      </p:sp>
      <p:sp>
        <p:nvSpPr>
          <p:cNvPr id="8" name="Text Placeholder 7"/>
          <p:cNvSpPr>
            <a:spLocks noGrp="1"/>
          </p:cNvSpPr>
          <p:nvPr>
            <p:ph type="body" sz="quarter" idx="10" hasCustomPrompt="1"/>
          </p:nvPr>
        </p:nvSpPr>
        <p:spPr>
          <a:xfrm>
            <a:off x="1193700" y="1240750"/>
            <a:ext cx="6756600" cy="3215400"/>
          </a:xfrm>
        </p:spPr>
        <p:txBody>
          <a:bodyPr anchor="ctr"/>
          <a:lstStyle>
            <a:lvl1pPr algn="ctr">
              <a:defRPr sz="3200" b="1"/>
            </a:lvl1pPr>
            <a:lvl2pPr algn="ctr">
              <a:defRPr sz="2400">
                <a:latin typeface="Open Sans" panose="020B0604020202020204" charset="0"/>
                <a:ea typeface="Open Sans" panose="020B0604020202020204" charset="0"/>
                <a:cs typeface="Open Sans" panose="020B0604020202020204" charset="0"/>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56064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lang="en-US" dirty="0"/>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 id="2147483660" r:id="rId2"/>
    <p:sldLayoutId id="2147483667" r:id="rId3"/>
    <p:sldLayoutId id="2147483672" r:id="rId4"/>
    <p:sldLayoutId id="2147483675" r:id="rId5"/>
    <p:sldLayoutId id="2147483677" r:id="rId6"/>
    <p:sldLayoutId id="2147483678"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None/>
        <a:defRPr sz="1400" b="0" i="0" u="none" strike="noStrike" cap="none">
          <a:solidFill>
            <a:srgbClr val="000000"/>
          </a:solidFill>
          <a:latin typeface="Open Sans" panose="020B0604020202020204" charset="0"/>
          <a:ea typeface="Open Sans" panose="020B0604020202020204" charset="0"/>
          <a:cs typeface="Open Sans" panose="020B060402020202020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Open Sans" panose="020B0604020202020204" charset="0"/>
          <a:ea typeface="Open Sans" panose="020B0604020202020204" charset="0"/>
          <a:cs typeface="Open Sans" panose="020B060402020202020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lang="en-US" dirty="0"/>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dirty="0"/>
          </a:p>
        </p:txBody>
      </p:sp>
    </p:spTree>
    <p:extLst>
      <p:ext uri="{BB962C8B-B14F-4D97-AF65-F5344CB8AC3E}">
        <p14:creationId xmlns:p14="http://schemas.microsoft.com/office/powerpoint/2010/main" val="1872797845"/>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iming>
    <p:tnLst>
      <p:par>
        <p:cTn id="1" dur="indefinite" restart="never" nodeType="tmRoot"/>
      </p:par>
    </p:tnLst>
  </p:timing>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None/>
        <a:defRPr sz="1400" b="0" i="0" u="none" strike="noStrike" cap="none">
          <a:solidFill>
            <a:srgbClr val="000000"/>
          </a:solidFill>
          <a:latin typeface="Open Sans" panose="020B0604020202020204" charset="0"/>
          <a:ea typeface="Open Sans" panose="020B0604020202020204" charset="0"/>
          <a:cs typeface="Open Sans" panose="020B0604020202020204" charset="0"/>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Open Sans" panose="020B0604020202020204" charset="0"/>
          <a:ea typeface="Open Sans" panose="020B0604020202020204" charset="0"/>
          <a:cs typeface="Open Sans" panose="020B0604020202020204"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171450" tIns="171450" rIns="171450" bIns="17145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68580" tIns="34290" rIns="68580" bIns="34290" rtlCol="0" anchor="ctr"/>
          <a:lstStyle>
            <a:lvl1pPr algn="l">
              <a:defRPr sz="800">
                <a:solidFill>
                  <a:schemeClr val="tx1">
                    <a:tint val="75000"/>
                  </a:schemeClr>
                </a:solidFill>
              </a:defRPr>
            </a:lvl1pPr>
          </a:lstStyle>
          <a:p>
            <a:pPr defTabSz="342900"/>
            <a:fld id="{48A87A34-81AB-432B-8DAE-1953F412C126}" type="datetimeFigureOut">
              <a:rPr lang="en-US" kern="1200" dirty="0">
                <a:solidFill>
                  <a:prstClr val="black">
                    <a:tint val="75000"/>
                  </a:prstClr>
                </a:solidFill>
                <a:latin typeface="Century Gothic" panose="020F0302020204030204"/>
                <a:ea typeface="+mn-ea"/>
                <a:cs typeface="+mn-cs"/>
              </a:rPr>
              <a:pPr defTabSz="342900"/>
              <a:t>11/30/2017</a:t>
            </a:fld>
            <a:endParaRPr lang="en-US" kern="1200" dirty="0">
              <a:solidFill>
                <a:prstClr val="black">
                  <a:tint val="75000"/>
                </a:prstClr>
              </a:solidFill>
              <a:latin typeface="Century Gothic" panose="020F0302020204030204"/>
              <a:ea typeface="+mn-ea"/>
              <a:cs typeface="+mn-cs"/>
            </a:endParaRP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68580" tIns="34290" rIns="68580" bIns="34290" rtlCol="0" anchor="ctr"/>
          <a:lstStyle>
            <a:lvl1pPr algn="r">
              <a:defRPr sz="800">
                <a:solidFill>
                  <a:schemeClr val="tx1">
                    <a:tint val="75000"/>
                  </a:schemeClr>
                </a:solidFill>
              </a:defRPr>
            </a:lvl1pPr>
          </a:lstStyle>
          <a:p>
            <a:pPr defTabSz="342900"/>
            <a:endParaRPr lang="en-US" kern="1200" dirty="0">
              <a:solidFill>
                <a:prstClr val="black">
                  <a:tint val="75000"/>
                </a:prstClr>
              </a:solidFill>
              <a:latin typeface="Century Gothic" panose="020F0302020204030204"/>
              <a:ea typeface="+mn-ea"/>
              <a:cs typeface="+mn-cs"/>
            </a:endParaRPr>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68580" tIns="34290" rIns="68580" bIns="34290" rtlCol="0" anchor="ctr"/>
          <a:lstStyle>
            <a:lvl1pPr algn="r">
              <a:defRPr sz="800">
                <a:solidFill>
                  <a:schemeClr val="tx1">
                    <a:tint val="75000"/>
                  </a:schemeClr>
                </a:solidFill>
              </a:defRPr>
            </a:lvl1pPr>
          </a:lstStyle>
          <a:p>
            <a:pPr defTabSz="342900"/>
            <a:fld id="{6D22F896-40B5-4ADD-8801-0D06FADFA095}" type="slidenum">
              <a:rPr lang="en-US" kern="1200" dirty="0">
                <a:solidFill>
                  <a:prstClr val="black">
                    <a:tint val="75000"/>
                  </a:prstClr>
                </a:solidFill>
                <a:latin typeface="Century Gothic" panose="020F0302020204030204"/>
                <a:ea typeface="+mn-ea"/>
                <a:cs typeface="+mn-cs"/>
              </a:rPr>
              <a:pPr defTabSz="342900"/>
              <a:t>‹#›</a:t>
            </a:fld>
            <a:endParaRPr lang="en-US" kern="1200" dirty="0">
              <a:solidFill>
                <a:prstClr val="black">
                  <a:tint val="75000"/>
                </a:prstClr>
              </a:solidFill>
              <a:latin typeface="Century Gothic" panose="020F0302020204030204"/>
              <a:ea typeface="+mn-ea"/>
              <a:cs typeface="+mn-cs"/>
            </a:endParaRPr>
          </a:p>
        </p:txBody>
      </p:sp>
    </p:spTree>
    <p:extLst>
      <p:ext uri="{BB962C8B-B14F-4D97-AF65-F5344CB8AC3E}">
        <p14:creationId xmlns:p14="http://schemas.microsoft.com/office/powerpoint/2010/main" val="26781921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ctr" defTabSz="685800" rtl="0" eaLnBrk="1" latinLnBrk="0" hangingPunct="1">
        <a:lnSpc>
          <a:spcPct val="85000"/>
        </a:lnSpc>
        <a:spcBef>
          <a:spcPct val="0"/>
        </a:spcBef>
        <a:buNone/>
        <a:defRPr sz="3000" b="0" i="0" kern="1200" cap="all" spc="-113" baseline="0">
          <a:solidFill>
            <a:schemeClr val="tx1"/>
          </a:solidFill>
          <a:effectLst/>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400" kern="1200">
          <a:solidFill>
            <a:schemeClr val="tx1"/>
          </a:solidFill>
          <a:effectLst/>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100" kern="1200">
          <a:solidFill>
            <a:schemeClr val="tx1"/>
          </a:solidFill>
          <a:effectLst/>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Arial" panose="020B0604020202020204" pitchFamily="34" charset="0"/>
          <a:ea typeface="+mn-ea"/>
          <a:cs typeface="Arial" panose="020B0604020202020204" pitchFamily="34" charset="0"/>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Arial" panose="020B0604020202020204" pitchFamily="34" charset="0"/>
          <a:ea typeface="+mn-ea"/>
          <a:cs typeface="Arial" panose="020B0604020202020204" pitchFamily="34" charset="0"/>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Arial" panose="020B0604020202020204" pitchFamily="34" charset="0"/>
          <a:ea typeface="+mn-ea"/>
          <a:cs typeface="Arial" panose="020B0604020202020204" pitchFamily="34" charset="0"/>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Arial" panose="020B0604020202020204" pitchFamily="34" charset="0"/>
          <a:ea typeface="+mn-ea"/>
          <a:cs typeface="Arial" panose="020B0604020202020204" pitchFamily="34" charset="0"/>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9.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ohiohighered.org/attainme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60425"/>
            <a:ext cx="8839200" cy="1101725"/>
          </a:xfrm>
        </p:spPr>
        <p:txBody>
          <a:bodyPr/>
          <a:lstStyle/>
          <a:p>
            <a:r>
              <a:rPr lang="en-US" dirty="0" smtClean="0"/>
              <a:t>Ohio TechNet </a:t>
            </a:r>
            <a:br>
              <a:rPr lang="en-US" dirty="0" smtClean="0"/>
            </a:br>
            <a:r>
              <a:rPr lang="en-US" dirty="0"/>
              <a:t/>
            </a:r>
            <a:br>
              <a:rPr lang="en-US" dirty="0"/>
            </a:br>
            <a:r>
              <a:rPr lang="en-US" sz="3600" b="0" dirty="0"/>
              <a:t>Scaling Impact for Ohio’s </a:t>
            </a:r>
            <a:r>
              <a:rPr lang="en-US" sz="3600" b="0" dirty="0" smtClean="0"/>
              <a:t/>
            </a:r>
            <a:br>
              <a:rPr lang="en-US" sz="3600" b="0" dirty="0" smtClean="0"/>
            </a:br>
            <a:r>
              <a:rPr lang="en-US" sz="3600" b="0" dirty="0" smtClean="0"/>
              <a:t>Manufacturing </a:t>
            </a:r>
            <a:r>
              <a:rPr lang="en-US" sz="3600" b="0" dirty="0"/>
              <a:t>Workforce</a:t>
            </a:r>
          </a:p>
        </p:txBody>
      </p:sp>
      <p:sp>
        <p:nvSpPr>
          <p:cNvPr id="3" name="Subtitle 2"/>
          <p:cNvSpPr>
            <a:spLocks noGrp="1"/>
          </p:cNvSpPr>
          <p:nvPr>
            <p:ph type="subTitle" idx="1"/>
          </p:nvPr>
        </p:nvSpPr>
        <p:spPr>
          <a:xfrm>
            <a:off x="1371600" y="3543300"/>
            <a:ext cx="6400800" cy="1314450"/>
          </a:xfrm>
        </p:spPr>
        <p:txBody>
          <a:bodyPr/>
          <a:lstStyle/>
          <a:p>
            <a:r>
              <a:rPr lang="en-US" sz="2400" dirty="0" smtClean="0"/>
              <a:t>November 30, 2017</a:t>
            </a:r>
          </a:p>
          <a:p>
            <a:r>
              <a:rPr lang="en-US" dirty="0" smtClean="0"/>
              <a:t>Sheraton at Capital Square</a:t>
            </a:r>
          </a:p>
        </p:txBody>
      </p:sp>
    </p:spTree>
    <p:extLst>
      <p:ext uri="{BB962C8B-B14F-4D97-AF65-F5344CB8AC3E}">
        <p14:creationId xmlns:p14="http://schemas.microsoft.com/office/powerpoint/2010/main" val="569565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375" b="5625"/>
          <a:stretch/>
        </p:blipFill>
        <p:spPr>
          <a:xfrm>
            <a:off x="0" y="1528763"/>
            <a:ext cx="9144000" cy="2057400"/>
          </a:xfrm>
          <a:prstGeom prst="rect">
            <a:avLst/>
          </a:prstGeom>
        </p:spPr>
      </p:pic>
      <p:sp>
        <p:nvSpPr>
          <p:cNvPr id="9" name="Title 6"/>
          <p:cNvSpPr txBox="1">
            <a:spLocks/>
          </p:cNvSpPr>
          <p:nvPr/>
        </p:nvSpPr>
        <p:spPr>
          <a:xfrm>
            <a:off x="685800" y="1662113"/>
            <a:ext cx="7772400" cy="17907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2800" b="1" i="0" u="none" strike="noStrike" cap="none">
                <a:solidFill>
                  <a:srgbClr val="0070C0"/>
                </a:solidFill>
                <a:latin typeface="Open Sans" panose="020B0604020202020204" charset="0"/>
                <a:ea typeface="Open Sans" panose="020B0604020202020204" charset="0"/>
                <a:cs typeface="Open Sans" panose="020B0604020202020204" charset="0"/>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4000" smtClean="0">
                <a:solidFill>
                  <a:schemeClr val="tx1"/>
                </a:solidFill>
              </a:rPr>
              <a:t>Ohio TechNet Evaluation</a:t>
            </a:r>
            <a:endParaRPr lang="en-US" sz="4000" dirty="0">
              <a:solidFill>
                <a:schemeClr val="tx1"/>
              </a:solidFill>
            </a:endParaRPr>
          </a:p>
        </p:txBody>
      </p:sp>
      <p:sp>
        <p:nvSpPr>
          <p:cNvPr id="11" name="TextBox 10">
            <a:extLst>
              <a:ext uri="{FF2B5EF4-FFF2-40B4-BE49-F238E27FC236}">
                <a16:creationId xmlns:a16="http://schemas.microsoft.com/office/drawing/2014/main" xmlns="" id="{3264D2C7-A1E7-4669-A105-916B8075BC48}"/>
              </a:ext>
            </a:extLst>
          </p:cNvPr>
          <p:cNvSpPr txBox="1"/>
          <p:nvPr/>
        </p:nvSpPr>
        <p:spPr>
          <a:xfrm>
            <a:off x="3694197" y="3884696"/>
            <a:ext cx="1755609" cy="523220"/>
          </a:xfrm>
          <a:prstGeom prst="rect">
            <a:avLst/>
          </a:prstGeom>
          <a:noFill/>
        </p:spPr>
        <p:txBody>
          <a:bodyPr wrap="none" rtlCol="0">
            <a:spAutoFit/>
          </a:bodyPr>
          <a:lstStyle/>
          <a:p>
            <a:pPr algn="ctr"/>
            <a:r>
              <a:rPr lang="en-US" dirty="0"/>
              <a:t> </a:t>
            </a:r>
          </a:p>
          <a:p>
            <a:pPr algn="ctr"/>
            <a:r>
              <a:rPr lang="en-US" dirty="0"/>
              <a:t>November 30, 2017</a:t>
            </a:r>
          </a:p>
        </p:txBody>
      </p:sp>
    </p:spTree>
    <p:extLst>
      <p:ext uri="{BB962C8B-B14F-4D97-AF65-F5344CB8AC3E}">
        <p14:creationId xmlns:p14="http://schemas.microsoft.com/office/powerpoint/2010/main" val="330805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3529" y="372210"/>
            <a:ext cx="8451542" cy="398639"/>
          </a:xfrm>
          <a:prstGeom prst="rect">
            <a:avLst/>
          </a:prstGeom>
          <a:noFill/>
          <a:ln>
            <a:noFill/>
          </a:ln>
        </p:spPr>
        <p:txBody>
          <a:bodyPr/>
          <a:lstStyle>
            <a:lvl1pPr marL="0" marR="0" indent="0" algn="l" defTabSz="914400" rtl="0" eaLnBrk="1" fontAlgn="auto" latinLnBrk="0" hangingPunct="1">
              <a:lnSpc>
                <a:spcPct val="90000"/>
              </a:lnSpc>
              <a:spcBef>
                <a:spcPct val="0"/>
              </a:spcBef>
              <a:spcAft>
                <a:spcPts val="0"/>
              </a:spcAft>
              <a:buClrTx/>
              <a:buSzTx/>
              <a:buFontTx/>
              <a:buNone/>
              <a:tabLst/>
              <a:defRPr sz="2800" kern="1200" baseline="0">
                <a:solidFill>
                  <a:schemeClr val="tx2">
                    <a:lumMod val="50000"/>
                  </a:schemeClr>
                </a:solidFill>
                <a:latin typeface="Arial" panose="020B0604020202020204" pitchFamily="34" charset="0"/>
                <a:ea typeface="+mj-ea"/>
                <a:cs typeface="Arial" panose="020B0604020202020204" pitchFamily="34" charset="0"/>
              </a:defRPr>
            </a:lvl1pPr>
          </a:lstStyle>
          <a:p>
            <a:r>
              <a:rPr lang="en-US" dirty="0"/>
              <a:t>Evaluation Overview</a:t>
            </a:r>
          </a:p>
        </p:txBody>
      </p:sp>
      <p:pic>
        <p:nvPicPr>
          <p:cNvPr id="7" name="Picture 2" descr="https://ci3.googleusercontent.com/proxy/GGTYaKWDAK6OIpaEKhvtH-J7WUd3gmOnPfbif9n7Gt11slXu3grRvniVpavaXHENDTnRVsCHw1hh11nNS-fdqz4TxelZYB8YHt-nTOVTcDc=s0-d-e1-ft#https://cdn2.hubspot.net/hubfs/2580795/Icons_no%20text.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74" b="73460" l="0" r="100000">
                        <a14:foregroundMark x1="10914" y1="4739" x2="10533" y2="69668"/>
                        <a14:foregroundMark x1="63579" y1="4739" x2="63579" y2="69194"/>
                        <a14:foregroundMark x1="89467" y1="6161" x2="89340" y2="69668"/>
                      </a14:backgroundRemoval>
                    </a14:imgEffect>
                  </a14:imgLayer>
                </a14:imgProps>
              </a:ext>
              <a:ext uri="{28A0092B-C50C-407E-A947-70E740481C1C}">
                <a14:useLocalDpi xmlns:a14="http://schemas.microsoft.com/office/drawing/2010/main" val="0"/>
              </a:ext>
            </a:extLst>
          </a:blip>
          <a:srcRect l="1287" r="78865" b="25859"/>
          <a:stretch/>
        </p:blipFill>
        <p:spPr bwMode="auto">
          <a:xfrm>
            <a:off x="495946" y="891724"/>
            <a:ext cx="1254650" cy="9411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i3.googleusercontent.com/proxy/GGTYaKWDAK6OIpaEKhvtH-J7WUd3gmOnPfbif9n7Gt11slXu3grRvniVpavaXHENDTnRVsCHw1hh11nNS-fdqz4TxelZYB8YHt-nTOVTcDc=s0-d-e1-ft#https://cdn2.hubspot.net/hubfs/2580795/Icons_no%20text.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74" b="73460" l="0" r="100000">
                        <a14:foregroundMark x1="10914" y1="4739" x2="10533" y2="69668"/>
                        <a14:foregroundMark x1="63579" y1="4739" x2="63579" y2="69194"/>
                        <a14:foregroundMark x1="89467" y1="6161" x2="89340" y2="69668"/>
                      </a14:backgroundRemoval>
                    </a14:imgEffect>
                  </a14:imgLayer>
                </a14:imgProps>
              </a:ext>
              <a:ext uri="{28A0092B-C50C-407E-A947-70E740481C1C}">
                <a14:useLocalDpi xmlns:a14="http://schemas.microsoft.com/office/drawing/2010/main" val="0"/>
              </a:ext>
            </a:extLst>
          </a:blip>
          <a:srcRect l="79885" t="1" b="29309"/>
          <a:stretch/>
        </p:blipFill>
        <p:spPr bwMode="auto">
          <a:xfrm>
            <a:off x="495947" y="2055621"/>
            <a:ext cx="1306111" cy="9217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6095" y="895350"/>
            <a:ext cx="7096467" cy="1384995"/>
          </a:xfrm>
          <a:prstGeom prst="rect">
            <a:avLst/>
          </a:prstGeom>
          <a:noFill/>
        </p:spPr>
        <p:txBody>
          <a:bodyPr wrap="square" rtlCol="0">
            <a:spAutoFit/>
          </a:bodyPr>
          <a:lstStyle/>
          <a:p>
            <a:pPr algn="just"/>
            <a:r>
              <a:rPr lang="en-US" dirty="0">
                <a:solidFill>
                  <a:srgbClr val="000000"/>
                </a:solidFill>
                <a:latin typeface="+mj-lt"/>
              </a:rPr>
              <a:t>Implementation Evaluation</a:t>
            </a:r>
          </a:p>
          <a:p>
            <a:pPr algn="just"/>
            <a:r>
              <a:rPr lang="en-US" sz="1400" dirty="0">
                <a:solidFill>
                  <a:srgbClr val="57892E"/>
                </a:solidFill>
                <a:latin typeface="+mj-lt"/>
              </a:rPr>
              <a:t>Documents aspects of on-the-ground implementation. Inquiries include:</a:t>
            </a:r>
          </a:p>
          <a:p>
            <a:pPr algn="just"/>
            <a:r>
              <a:rPr lang="en-US" sz="1400" dirty="0">
                <a:solidFill>
                  <a:srgbClr val="57892E"/>
                </a:solidFill>
                <a:latin typeface="+mj-lt"/>
              </a:rPr>
              <a:t>Planning stage reflections (Fall ‘15), Inventory of new activities and improved capacity, included a survey (Spring ‘16), Participant pipeline/ site visits (Fall ‘16), State collaboration/ site visits (Spring ‘17), Employer engagement/ state and national collaboration (Fall’17), Post completion participant survey</a:t>
            </a:r>
            <a:endParaRPr lang="en-US" sz="1400" baseline="30000" dirty="0">
              <a:solidFill>
                <a:srgbClr val="57892E"/>
              </a:solidFill>
              <a:latin typeface="+mj-lt"/>
            </a:endParaRPr>
          </a:p>
        </p:txBody>
      </p:sp>
      <p:sp>
        <p:nvSpPr>
          <p:cNvPr id="13" name="TextBox 12"/>
          <p:cNvSpPr txBox="1"/>
          <p:nvPr/>
        </p:nvSpPr>
        <p:spPr>
          <a:xfrm>
            <a:off x="1828800" y="2353330"/>
            <a:ext cx="7096467" cy="523220"/>
          </a:xfrm>
          <a:prstGeom prst="rect">
            <a:avLst/>
          </a:prstGeom>
          <a:noFill/>
        </p:spPr>
        <p:txBody>
          <a:bodyPr wrap="square" rtlCol="0">
            <a:spAutoFit/>
          </a:bodyPr>
          <a:lstStyle/>
          <a:p>
            <a:pPr algn="just"/>
            <a:r>
              <a:rPr lang="en-US" dirty="0">
                <a:solidFill>
                  <a:srgbClr val="000000"/>
                </a:solidFill>
                <a:latin typeface="+mj-lt"/>
              </a:rPr>
              <a:t>Impact Evaluation</a:t>
            </a:r>
          </a:p>
          <a:p>
            <a:pPr algn="just"/>
            <a:r>
              <a:rPr lang="en-US" sz="1400" dirty="0">
                <a:solidFill>
                  <a:srgbClr val="57892E"/>
                </a:solidFill>
                <a:latin typeface="+mj-lt"/>
              </a:rPr>
              <a:t>Quantitative assessment of grant performance; incorporates a comparative approach.</a:t>
            </a:r>
          </a:p>
        </p:txBody>
      </p:sp>
      <p:pic>
        <p:nvPicPr>
          <p:cNvPr id="14" name="Picture 13">
            <a:extLst>
              <a:ext uri="{FF2B5EF4-FFF2-40B4-BE49-F238E27FC236}">
                <a16:creationId xmlns:a16="http://schemas.microsoft.com/office/drawing/2014/main" xmlns="" id="{47F6F50F-A5FA-40E7-8DE4-4B32CB897BCD}"/>
              </a:ext>
            </a:extLst>
          </p:cNvPr>
          <p:cNvPicPr/>
          <p:nvPr/>
        </p:nvPicPr>
        <p:blipFill rotWithShape="1">
          <a:blip r:embed="rId5">
            <a:extLst>
              <a:ext uri="{28A0092B-C50C-407E-A947-70E740481C1C}">
                <a14:useLocalDpi xmlns:a14="http://schemas.microsoft.com/office/drawing/2010/main" val="0"/>
              </a:ext>
            </a:extLst>
          </a:blip>
          <a:srcRect l="8120" t="37322" r="13247" b="19943"/>
          <a:stretch/>
        </p:blipFill>
        <p:spPr bwMode="auto">
          <a:xfrm>
            <a:off x="1766094" y="2962275"/>
            <a:ext cx="6200140" cy="1895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941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4FBE4-C6CC-4A6B-B47D-CA26484D8C2B}"/>
              </a:ext>
            </a:extLst>
          </p:cNvPr>
          <p:cNvSpPr>
            <a:spLocks noGrp="1"/>
          </p:cNvSpPr>
          <p:nvPr>
            <p:ph type="title"/>
          </p:nvPr>
        </p:nvSpPr>
        <p:spPr>
          <a:xfrm>
            <a:off x="325372" y="395324"/>
            <a:ext cx="8451542" cy="398639"/>
          </a:xfrm>
        </p:spPr>
        <p:txBody>
          <a:bodyPr/>
          <a:lstStyle/>
          <a:p>
            <a:r>
              <a:rPr lang="en-US" dirty="0"/>
              <a:t>Review of Grant Progress</a:t>
            </a:r>
          </a:p>
        </p:txBody>
      </p:sp>
      <p:graphicFrame>
        <p:nvGraphicFramePr>
          <p:cNvPr id="4" name="Content Placeholder 3">
            <a:extLst>
              <a:ext uri="{FF2B5EF4-FFF2-40B4-BE49-F238E27FC236}">
                <a16:creationId xmlns:a16="http://schemas.microsoft.com/office/drawing/2014/main" xmlns="" id="{9565C6D8-BA23-48A5-BA55-986213FB5121}"/>
              </a:ext>
            </a:extLst>
          </p:cNvPr>
          <p:cNvGraphicFramePr>
            <a:graphicFrameLocks noGrp="1"/>
          </p:cNvGraphicFramePr>
          <p:nvPr>
            <p:ph idx="1"/>
            <p:extLst>
              <p:ext uri="{D42A27DB-BD31-4B8C-83A1-F6EECF244321}">
                <p14:modId xmlns:p14="http://schemas.microsoft.com/office/powerpoint/2010/main" val="1097758715"/>
              </p:ext>
            </p:extLst>
          </p:nvPr>
        </p:nvGraphicFramePr>
        <p:xfrm>
          <a:off x="408431" y="1974599"/>
          <a:ext cx="8285424" cy="2297430"/>
        </p:xfrm>
        <a:graphic>
          <a:graphicData uri="http://schemas.openxmlformats.org/drawingml/2006/table">
            <a:tbl>
              <a:tblPr firstRow="1" bandRow="1">
                <a:tableStyleId>{5C22544A-7EE6-4342-B048-85BDC9FD1C3A}</a:tableStyleId>
              </a:tblPr>
              <a:tblGrid>
                <a:gridCol w="6000750">
                  <a:extLst>
                    <a:ext uri="{9D8B030D-6E8A-4147-A177-3AD203B41FA5}">
                      <a16:colId xmlns:a16="http://schemas.microsoft.com/office/drawing/2014/main" xmlns="" val="4276247233"/>
                    </a:ext>
                  </a:extLst>
                </a:gridCol>
                <a:gridCol w="2284674">
                  <a:extLst>
                    <a:ext uri="{9D8B030D-6E8A-4147-A177-3AD203B41FA5}">
                      <a16:colId xmlns:a16="http://schemas.microsoft.com/office/drawing/2014/main" xmlns="" val="1800862648"/>
                    </a:ext>
                  </a:extLst>
                </a:gridCol>
              </a:tblGrid>
              <a:tr h="278130">
                <a:tc>
                  <a:txBody>
                    <a:bodyPr/>
                    <a:lstStyle/>
                    <a:p>
                      <a:r>
                        <a:rPr lang="en-US" sz="1100" dirty="0"/>
                        <a:t>Strategies</a:t>
                      </a:r>
                    </a:p>
                  </a:txBody>
                  <a:tcPr marT="34290" marB="34290"/>
                </a:tc>
                <a:tc>
                  <a:txBody>
                    <a:bodyPr/>
                    <a:lstStyle/>
                    <a:p>
                      <a:r>
                        <a:rPr lang="en-US" sz="1100" dirty="0"/>
                        <a:t>Status</a:t>
                      </a:r>
                    </a:p>
                  </a:txBody>
                  <a:tcPr marT="34290" marB="34290"/>
                </a:tc>
                <a:extLst>
                  <a:ext uri="{0D108BD9-81ED-4DB2-BD59-A6C34878D82A}">
                    <a16:rowId xmlns:a16="http://schemas.microsoft.com/office/drawing/2014/main" xmlns="" val="2213975663"/>
                  </a:ext>
                </a:extLst>
              </a:tr>
              <a:tr h="708660">
                <a:tc>
                  <a:txBody>
                    <a:bodyPr/>
                    <a:lstStyle/>
                    <a:p>
                      <a:r>
                        <a:rPr lang="en-US" sz="1100" b="1" dirty="0"/>
                        <a:t>Create mechanisms for statewide collaboration</a:t>
                      </a:r>
                    </a:p>
                    <a:p>
                      <a:r>
                        <a:rPr lang="en-US" sz="1100" dirty="0"/>
                        <a:t>Project org structure, communications infrastructure, data management, professional development and tools, leverage and align state initiatives, support and connect sector partnerships</a:t>
                      </a:r>
                    </a:p>
                  </a:txBody>
                  <a:tcPr marT="34290" marB="34290"/>
                </a:tc>
                <a:tc>
                  <a:txBody>
                    <a:bodyPr/>
                    <a:lstStyle/>
                    <a:p>
                      <a:r>
                        <a:rPr lang="en-US" sz="1100" dirty="0"/>
                        <a:t>Complete</a:t>
                      </a:r>
                    </a:p>
                  </a:txBody>
                  <a:tcPr marT="34290" marB="34290">
                    <a:solidFill>
                      <a:srgbClr val="92D050"/>
                    </a:solidFill>
                  </a:tcPr>
                </a:tc>
                <a:extLst>
                  <a:ext uri="{0D108BD9-81ED-4DB2-BD59-A6C34878D82A}">
                    <a16:rowId xmlns:a16="http://schemas.microsoft.com/office/drawing/2014/main" xmlns="" val="2448914257"/>
                  </a:ext>
                </a:extLst>
              </a:tr>
              <a:tr h="708660">
                <a:tc>
                  <a:txBody>
                    <a:bodyPr/>
                    <a:lstStyle/>
                    <a:p>
                      <a:r>
                        <a:rPr lang="en-US" sz="1100" b="1" dirty="0"/>
                        <a:t>Transform instructional design and delivery</a:t>
                      </a:r>
                    </a:p>
                    <a:p>
                      <a:r>
                        <a:rPr lang="en-US" sz="1100" dirty="0"/>
                        <a:t>Strengthen pathways, industry credentials, enhance technology in curricula, design innovations (acceleration, CBE, etc.), incorporate veteran’s focus</a:t>
                      </a:r>
                    </a:p>
                  </a:txBody>
                  <a:tcPr marT="34290" marB="34290"/>
                </a:tc>
                <a:tc>
                  <a:txBody>
                    <a:bodyPr/>
                    <a:lstStyle/>
                    <a:p>
                      <a:r>
                        <a:rPr lang="en-US" sz="1100" dirty="0"/>
                        <a:t>Complete</a:t>
                      </a:r>
                    </a:p>
                  </a:txBody>
                  <a:tcPr marT="34290" marB="34290">
                    <a:solidFill>
                      <a:srgbClr val="92D050"/>
                    </a:solidFill>
                  </a:tcPr>
                </a:tc>
                <a:extLst>
                  <a:ext uri="{0D108BD9-81ED-4DB2-BD59-A6C34878D82A}">
                    <a16:rowId xmlns:a16="http://schemas.microsoft.com/office/drawing/2014/main" xmlns="" val="457301556"/>
                  </a:ext>
                </a:extLst>
              </a:tr>
              <a:tr h="548640">
                <a:tc>
                  <a:txBody>
                    <a:bodyPr/>
                    <a:lstStyle/>
                    <a:p>
                      <a:r>
                        <a:rPr lang="en-US" sz="1100" b="1" dirty="0"/>
                        <a:t>Expand best practices for student intake, success, and placement</a:t>
                      </a:r>
                    </a:p>
                    <a:p>
                      <a:r>
                        <a:rPr lang="en-US" sz="1100" dirty="0"/>
                        <a:t>Workforce agency partnerships, PLA, deepen employer partnerships, entrepreneurship programming, incorporate Completion By Design tenets</a:t>
                      </a:r>
                    </a:p>
                  </a:txBody>
                  <a:tcPr marT="34290" marB="34290"/>
                </a:tc>
                <a:tc>
                  <a:txBody>
                    <a:bodyPr/>
                    <a:lstStyle/>
                    <a:p>
                      <a:r>
                        <a:rPr lang="en-US" sz="1100" dirty="0"/>
                        <a:t>Complete</a:t>
                      </a:r>
                    </a:p>
                  </a:txBody>
                  <a:tcPr marT="34290" marB="34290">
                    <a:solidFill>
                      <a:srgbClr val="92D050"/>
                    </a:solidFill>
                  </a:tcPr>
                </a:tc>
                <a:extLst>
                  <a:ext uri="{0D108BD9-81ED-4DB2-BD59-A6C34878D82A}">
                    <a16:rowId xmlns:a16="http://schemas.microsoft.com/office/drawing/2014/main" xmlns="" val="2272251951"/>
                  </a:ext>
                </a:extLst>
              </a:tr>
            </a:tbl>
          </a:graphicData>
        </a:graphic>
      </p:graphicFrame>
      <p:sp>
        <p:nvSpPr>
          <p:cNvPr id="3" name="TextBox 2">
            <a:extLst>
              <a:ext uri="{FF2B5EF4-FFF2-40B4-BE49-F238E27FC236}">
                <a16:creationId xmlns:a16="http://schemas.microsoft.com/office/drawing/2014/main" xmlns="" id="{51E4A89D-9DAC-46C7-A980-D3FB49317D8D}"/>
              </a:ext>
            </a:extLst>
          </p:cNvPr>
          <p:cNvSpPr txBox="1"/>
          <p:nvPr/>
        </p:nvSpPr>
        <p:spPr>
          <a:xfrm>
            <a:off x="408432" y="1062508"/>
            <a:ext cx="8236001" cy="523220"/>
          </a:xfrm>
          <a:prstGeom prst="rect">
            <a:avLst/>
          </a:prstGeom>
          <a:noFill/>
        </p:spPr>
        <p:txBody>
          <a:bodyPr wrap="square" rtlCol="0">
            <a:spAutoFit/>
          </a:bodyPr>
          <a:lstStyle/>
          <a:p>
            <a:r>
              <a:rPr lang="en-US" dirty="0"/>
              <a:t>The first half of the project was focused on delivering on the grant’s scope of work. In summary, the consortium has delivered the scope of work.</a:t>
            </a:r>
          </a:p>
        </p:txBody>
      </p:sp>
    </p:spTree>
    <p:extLst>
      <p:ext uri="{BB962C8B-B14F-4D97-AF65-F5344CB8AC3E}">
        <p14:creationId xmlns:p14="http://schemas.microsoft.com/office/powerpoint/2010/main" val="412355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xmlns="" id="{D09B5DE2-5193-4263-9E9C-C55C1697C903}"/>
              </a:ext>
            </a:extLst>
          </p:cNvPr>
          <p:cNvCxnSpPr/>
          <p:nvPr/>
        </p:nvCxnSpPr>
        <p:spPr>
          <a:xfrm>
            <a:off x="4584059" y="3097403"/>
            <a:ext cx="964342" cy="144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2EFDB1D5-63F2-4619-BF07-EFD76D6341AC}"/>
              </a:ext>
            </a:extLst>
          </p:cNvPr>
          <p:cNvCxnSpPr>
            <a:cxnSpLocks/>
          </p:cNvCxnSpPr>
          <p:nvPr/>
        </p:nvCxnSpPr>
        <p:spPr>
          <a:xfrm flipH="1">
            <a:off x="4572970" y="3062320"/>
            <a:ext cx="32829" cy="148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DF8CBA20-85E8-4DF2-8125-AFBA82E560BC}"/>
              </a:ext>
            </a:extLst>
          </p:cNvPr>
          <p:cNvCxnSpPr>
            <a:cxnSpLocks/>
          </p:cNvCxnSpPr>
          <p:nvPr/>
        </p:nvCxnSpPr>
        <p:spPr>
          <a:xfrm flipH="1">
            <a:off x="3660743" y="3068114"/>
            <a:ext cx="923317" cy="1491663"/>
          </a:xfrm>
          <a:prstGeom prst="line">
            <a:avLst/>
          </a:prstGeom>
        </p:spPr>
        <p:style>
          <a:lnRef idx="1">
            <a:schemeClr val="accent1"/>
          </a:lnRef>
          <a:fillRef idx="0">
            <a:schemeClr val="accent1"/>
          </a:fillRef>
          <a:effectRef idx="0">
            <a:schemeClr val="accent1"/>
          </a:effectRef>
          <a:fontRef idx="minor">
            <a:schemeClr val="tx1"/>
          </a:fontRef>
        </p:style>
      </p:cxnSp>
      <p:sp>
        <p:nvSpPr>
          <p:cNvPr id="2" name="object 2"/>
          <p:cNvSpPr txBox="1">
            <a:spLocks noGrp="1"/>
          </p:cNvSpPr>
          <p:nvPr>
            <p:ph type="title"/>
          </p:nvPr>
        </p:nvSpPr>
        <p:spPr>
          <a:xfrm>
            <a:off x="421564" y="702209"/>
            <a:ext cx="8414384" cy="1138773"/>
          </a:xfrm>
          <a:prstGeom prst="rect">
            <a:avLst/>
          </a:prstGeom>
        </p:spPr>
        <p:txBody>
          <a:bodyPr vert="horz" wrap="square" lIns="0" tIns="0" rIns="0" bIns="0" rtlCol="0">
            <a:spAutoFit/>
          </a:bodyPr>
          <a:lstStyle/>
          <a:p>
            <a:pPr marL="12700" marR="5080">
              <a:lnSpc>
                <a:spcPct val="100000"/>
              </a:lnSpc>
              <a:tabLst>
                <a:tab pos="191770" algn="l"/>
              </a:tabLst>
            </a:pPr>
            <a:r>
              <a:rPr lang="en-US" spc="-9" dirty="0"/>
              <a:t>Manufacturing is evolving and colleges have used the grant to keep pace</a:t>
            </a:r>
            <a:br>
              <a:rPr lang="en-US" spc="-9" dirty="0"/>
            </a:br>
            <a:endParaRPr lang="en-US" sz="1800" dirty="0">
              <a:latin typeface="Arial"/>
              <a:cs typeface="Arial"/>
            </a:endParaRPr>
          </a:p>
        </p:txBody>
      </p:sp>
      <p:grpSp>
        <p:nvGrpSpPr>
          <p:cNvPr id="81" name="Group 80"/>
          <p:cNvGrpSpPr/>
          <p:nvPr/>
        </p:nvGrpSpPr>
        <p:grpSpPr>
          <a:xfrm>
            <a:off x="152400" y="1556289"/>
            <a:ext cx="8793480" cy="3530061"/>
            <a:chOff x="1197460" y="1733998"/>
            <a:chExt cx="5968478" cy="3788611"/>
          </a:xfrm>
        </p:grpSpPr>
        <p:sp>
          <p:nvSpPr>
            <p:cNvPr id="4" name="object 4"/>
            <p:cNvSpPr/>
            <p:nvPr/>
          </p:nvSpPr>
          <p:spPr>
            <a:xfrm>
              <a:off x="3536576" y="1733998"/>
              <a:ext cx="1344706" cy="672353"/>
            </a:xfrm>
            <a:custGeom>
              <a:avLst/>
              <a:gdLst/>
              <a:ahLst/>
              <a:cxnLst/>
              <a:rect l="l" t="t" r="r" b="b"/>
              <a:pathLst>
                <a:path w="1524000" h="762000">
                  <a:moveTo>
                    <a:pt x="0" y="0"/>
                  </a:moveTo>
                  <a:lnTo>
                    <a:pt x="0" y="761999"/>
                  </a:lnTo>
                  <a:lnTo>
                    <a:pt x="1524000" y="761999"/>
                  </a:lnTo>
                  <a:lnTo>
                    <a:pt x="1524000" y="0"/>
                  </a:lnTo>
                  <a:lnTo>
                    <a:pt x="0" y="0"/>
                  </a:lnTo>
                  <a:close/>
                </a:path>
              </a:pathLst>
            </a:custGeom>
            <a:solidFill>
              <a:schemeClr val="accent1"/>
            </a:solidFill>
          </p:spPr>
          <p:txBody>
            <a:bodyPr wrap="square" lIns="0" tIns="0" rIns="0" bIns="0" rtlCol="0" anchor="ctr"/>
            <a:lstStyle/>
            <a:p>
              <a:pPr algn="ctr"/>
              <a:r>
                <a:rPr lang="en-US" sz="1200" dirty="0">
                  <a:solidFill>
                    <a:schemeClr val="bg1"/>
                  </a:solidFill>
                </a:rPr>
                <a:t>Keeping Pace</a:t>
              </a:r>
              <a:endParaRPr sz="1200" dirty="0">
                <a:solidFill>
                  <a:schemeClr val="bg1"/>
                </a:solidFill>
              </a:endParaRPr>
            </a:p>
          </p:txBody>
        </p:sp>
        <p:sp>
          <p:nvSpPr>
            <p:cNvPr id="6" name="object 6"/>
            <p:cNvSpPr/>
            <p:nvPr/>
          </p:nvSpPr>
          <p:spPr>
            <a:xfrm>
              <a:off x="1640541" y="2811108"/>
              <a:ext cx="942975" cy="539563"/>
            </a:xfrm>
            <a:custGeom>
              <a:avLst/>
              <a:gdLst/>
              <a:ahLst/>
              <a:cxnLst/>
              <a:rect l="l" t="t" r="r" b="b"/>
              <a:pathLst>
                <a:path w="1068705" h="611504">
                  <a:moveTo>
                    <a:pt x="0" y="0"/>
                  </a:moveTo>
                  <a:lnTo>
                    <a:pt x="0" y="611124"/>
                  </a:lnTo>
                  <a:lnTo>
                    <a:pt x="1068324" y="611124"/>
                  </a:lnTo>
                  <a:lnTo>
                    <a:pt x="1068324" y="0"/>
                  </a:lnTo>
                  <a:lnTo>
                    <a:pt x="0" y="0"/>
                  </a:lnTo>
                  <a:close/>
                </a:path>
              </a:pathLst>
            </a:custGeom>
            <a:solidFill>
              <a:schemeClr val="accent2"/>
            </a:solidFill>
          </p:spPr>
          <p:txBody>
            <a:bodyPr wrap="square" lIns="0" tIns="0" rIns="0" bIns="0" rtlCol="0" anchor="ctr"/>
            <a:lstStyle/>
            <a:p>
              <a:pPr algn="ctr"/>
              <a:r>
                <a:rPr lang="en-US" sz="1200" dirty="0">
                  <a:solidFill>
                    <a:schemeClr val="bg1"/>
                  </a:solidFill>
                </a:rPr>
                <a:t>Capacity</a:t>
              </a:r>
              <a:endParaRPr sz="1200" dirty="0">
                <a:solidFill>
                  <a:schemeClr val="bg1"/>
                </a:solidFill>
              </a:endParaRPr>
            </a:p>
          </p:txBody>
        </p:sp>
        <p:sp>
          <p:nvSpPr>
            <p:cNvPr id="7" name="object 7"/>
            <p:cNvSpPr/>
            <p:nvPr/>
          </p:nvSpPr>
          <p:spPr>
            <a:xfrm>
              <a:off x="1235784"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Equipment</a:t>
              </a:r>
              <a:endParaRPr sz="1100" dirty="0">
                <a:solidFill>
                  <a:schemeClr val="bg1"/>
                </a:solidFill>
              </a:endParaRPr>
            </a:p>
          </p:txBody>
        </p:sp>
        <p:sp>
          <p:nvSpPr>
            <p:cNvPr id="8" name="object 8"/>
            <p:cNvSpPr/>
            <p:nvPr/>
          </p:nvSpPr>
          <p:spPr>
            <a:xfrm>
              <a:off x="3736938" y="2811108"/>
              <a:ext cx="942975" cy="539563"/>
            </a:xfrm>
            <a:custGeom>
              <a:avLst/>
              <a:gdLst/>
              <a:ahLst/>
              <a:cxnLst/>
              <a:rect l="l" t="t" r="r" b="b"/>
              <a:pathLst>
                <a:path w="1068704" h="611504">
                  <a:moveTo>
                    <a:pt x="0" y="0"/>
                  </a:moveTo>
                  <a:lnTo>
                    <a:pt x="0" y="611124"/>
                  </a:lnTo>
                  <a:lnTo>
                    <a:pt x="1068324" y="611124"/>
                  </a:lnTo>
                  <a:lnTo>
                    <a:pt x="1068324" y="0"/>
                  </a:lnTo>
                  <a:lnTo>
                    <a:pt x="0" y="0"/>
                  </a:lnTo>
                  <a:close/>
                </a:path>
              </a:pathLst>
            </a:custGeom>
            <a:solidFill>
              <a:schemeClr val="accent2"/>
            </a:solidFill>
          </p:spPr>
          <p:txBody>
            <a:bodyPr wrap="square" lIns="0" tIns="0" rIns="0" bIns="0" rtlCol="0" anchor="ctr"/>
            <a:lstStyle/>
            <a:p>
              <a:pPr algn="ctr"/>
              <a:r>
                <a:rPr lang="en-US" sz="1200" dirty="0">
                  <a:solidFill>
                    <a:schemeClr val="bg1"/>
                  </a:solidFill>
                </a:rPr>
                <a:t>Pathways</a:t>
              </a:r>
              <a:endParaRPr sz="1200" dirty="0">
                <a:solidFill>
                  <a:schemeClr val="bg1"/>
                </a:solidFill>
              </a:endParaRPr>
            </a:p>
          </p:txBody>
        </p:sp>
        <p:sp>
          <p:nvSpPr>
            <p:cNvPr id="9" name="object 9"/>
            <p:cNvSpPr/>
            <p:nvPr/>
          </p:nvSpPr>
          <p:spPr>
            <a:xfrm>
              <a:off x="5766771" y="2811108"/>
              <a:ext cx="942975" cy="539563"/>
            </a:xfrm>
            <a:custGeom>
              <a:avLst/>
              <a:gdLst/>
              <a:ahLst/>
              <a:cxnLst/>
              <a:rect l="l" t="t" r="r" b="b"/>
              <a:pathLst>
                <a:path w="1068704" h="611504">
                  <a:moveTo>
                    <a:pt x="0" y="0"/>
                  </a:moveTo>
                  <a:lnTo>
                    <a:pt x="0" y="611123"/>
                  </a:lnTo>
                  <a:lnTo>
                    <a:pt x="1068324" y="611123"/>
                  </a:lnTo>
                  <a:lnTo>
                    <a:pt x="1068324" y="0"/>
                  </a:lnTo>
                  <a:lnTo>
                    <a:pt x="0" y="0"/>
                  </a:lnTo>
                  <a:close/>
                </a:path>
              </a:pathLst>
            </a:custGeom>
            <a:solidFill>
              <a:schemeClr val="accent2"/>
            </a:solidFill>
          </p:spPr>
          <p:txBody>
            <a:bodyPr wrap="square" lIns="0" tIns="0" rIns="0" bIns="0" rtlCol="0" anchor="ctr"/>
            <a:lstStyle/>
            <a:p>
              <a:pPr algn="ctr"/>
              <a:r>
                <a:rPr lang="en-US" sz="1200" dirty="0">
                  <a:solidFill>
                    <a:schemeClr val="bg1"/>
                  </a:solidFill>
                </a:rPr>
                <a:t>Local Partnerships</a:t>
              </a:r>
              <a:endParaRPr sz="1200" dirty="0">
                <a:solidFill>
                  <a:schemeClr val="bg1"/>
                </a:solidFill>
              </a:endParaRPr>
            </a:p>
          </p:txBody>
        </p:sp>
        <p:sp>
          <p:nvSpPr>
            <p:cNvPr id="10" name="object 10"/>
            <p:cNvSpPr/>
            <p:nvPr/>
          </p:nvSpPr>
          <p:spPr>
            <a:xfrm>
              <a:off x="1877209"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Space</a:t>
              </a:r>
              <a:endParaRPr sz="1200" dirty="0">
                <a:solidFill>
                  <a:schemeClr val="bg1"/>
                </a:solidFill>
              </a:endParaRPr>
            </a:p>
          </p:txBody>
        </p:sp>
        <p:sp>
          <p:nvSpPr>
            <p:cNvPr id="11" name="object 11"/>
            <p:cNvSpPr/>
            <p:nvPr/>
          </p:nvSpPr>
          <p:spPr>
            <a:xfrm>
              <a:off x="2549562" y="3769210"/>
              <a:ext cx="470647" cy="405093"/>
            </a:xfrm>
            <a:custGeom>
              <a:avLst/>
              <a:gdLst/>
              <a:ahLst/>
              <a:cxnLst/>
              <a:rect l="l" t="t" r="r" b="b"/>
              <a:pathLst>
                <a:path w="533400" h="459104">
                  <a:moveTo>
                    <a:pt x="0" y="0"/>
                  </a:moveTo>
                  <a:lnTo>
                    <a:pt x="0" y="458724"/>
                  </a:lnTo>
                  <a:lnTo>
                    <a:pt x="533399" y="458724"/>
                  </a:lnTo>
                  <a:lnTo>
                    <a:pt x="533399"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Staff</a:t>
              </a:r>
              <a:endParaRPr sz="1200" dirty="0">
                <a:solidFill>
                  <a:schemeClr val="bg1"/>
                </a:solidFill>
              </a:endParaRPr>
            </a:p>
          </p:txBody>
        </p:sp>
        <p:sp>
          <p:nvSpPr>
            <p:cNvPr id="12" name="object 12"/>
            <p:cNvSpPr/>
            <p:nvPr/>
          </p:nvSpPr>
          <p:spPr>
            <a:xfrm>
              <a:off x="3322767"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900" dirty="0">
                  <a:solidFill>
                    <a:schemeClr val="bg1"/>
                  </a:solidFill>
                </a:rPr>
                <a:t>New &amp; Updated Curricula</a:t>
              </a:r>
              <a:endParaRPr sz="900" dirty="0">
                <a:solidFill>
                  <a:schemeClr val="bg1"/>
                </a:solidFill>
              </a:endParaRPr>
            </a:p>
          </p:txBody>
        </p:sp>
        <p:sp>
          <p:nvSpPr>
            <p:cNvPr id="13" name="object 13"/>
            <p:cNvSpPr/>
            <p:nvPr/>
          </p:nvSpPr>
          <p:spPr>
            <a:xfrm>
              <a:off x="3973606"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900" dirty="0">
                  <a:solidFill>
                    <a:schemeClr val="bg1"/>
                  </a:solidFill>
                </a:rPr>
                <a:t>Program Structure &amp; Delivery</a:t>
              </a:r>
              <a:endParaRPr sz="900" dirty="0">
                <a:solidFill>
                  <a:schemeClr val="bg1"/>
                </a:solidFill>
              </a:endParaRPr>
            </a:p>
          </p:txBody>
        </p:sp>
        <p:sp>
          <p:nvSpPr>
            <p:cNvPr id="14" name="object 14"/>
            <p:cNvSpPr/>
            <p:nvPr/>
          </p:nvSpPr>
          <p:spPr>
            <a:xfrm>
              <a:off x="4602928"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900" dirty="0">
                  <a:solidFill>
                    <a:schemeClr val="bg1"/>
                  </a:solidFill>
                </a:rPr>
                <a:t>Recruitment &amp; Advisement</a:t>
              </a:r>
              <a:endParaRPr sz="900" dirty="0">
                <a:solidFill>
                  <a:schemeClr val="bg1"/>
                </a:solidFill>
              </a:endParaRPr>
            </a:p>
          </p:txBody>
        </p:sp>
        <p:sp>
          <p:nvSpPr>
            <p:cNvPr id="15" name="object 15"/>
            <p:cNvSpPr/>
            <p:nvPr/>
          </p:nvSpPr>
          <p:spPr>
            <a:xfrm>
              <a:off x="5333776"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Gov’t</a:t>
              </a:r>
              <a:endParaRPr sz="1200" dirty="0">
                <a:solidFill>
                  <a:schemeClr val="bg1"/>
                </a:solidFill>
              </a:endParaRPr>
            </a:p>
          </p:txBody>
        </p:sp>
        <p:sp>
          <p:nvSpPr>
            <p:cNvPr id="16" name="object 16"/>
            <p:cNvSpPr/>
            <p:nvPr/>
          </p:nvSpPr>
          <p:spPr>
            <a:xfrm>
              <a:off x="6003439"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Employers</a:t>
              </a:r>
              <a:endParaRPr sz="1100" dirty="0">
                <a:solidFill>
                  <a:schemeClr val="bg1"/>
                </a:solidFill>
              </a:endParaRPr>
            </a:p>
          </p:txBody>
        </p:sp>
        <p:sp>
          <p:nvSpPr>
            <p:cNvPr id="17" name="object 17"/>
            <p:cNvSpPr/>
            <p:nvPr/>
          </p:nvSpPr>
          <p:spPr>
            <a:xfrm>
              <a:off x="6648226"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Nonprofit</a:t>
              </a:r>
              <a:endParaRPr sz="1200" dirty="0">
                <a:solidFill>
                  <a:schemeClr val="bg1"/>
                </a:solidFill>
              </a:endParaRPr>
            </a:p>
          </p:txBody>
        </p:sp>
        <p:sp>
          <p:nvSpPr>
            <p:cNvPr id="18" name="object 18"/>
            <p:cNvSpPr/>
            <p:nvPr/>
          </p:nvSpPr>
          <p:spPr>
            <a:xfrm>
              <a:off x="4208929" y="2406351"/>
              <a:ext cx="0" cy="405093"/>
            </a:xfrm>
            <a:custGeom>
              <a:avLst/>
              <a:gdLst/>
              <a:ahLst/>
              <a:cxnLst/>
              <a:rect l="l" t="t" r="r" b="b"/>
              <a:pathLst>
                <a:path h="459105">
                  <a:moveTo>
                    <a:pt x="0" y="0"/>
                  </a:moveTo>
                  <a:lnTo>
                    <a:pt x="0" y="45872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19" name="object 19"/>
            <p:cNvSpPr/>
            <p:nvPr/>
          </p:nvSpPr>
          <p:spPr>
            <a:xfrm>
              <a:off x="4208930" y="2406351"/>
              <a:ext cx="2029946" cy="405093"/>
            </a:xfrm>
            <a:custGeom>
              <a:avLst/>
              <a:gdLst/>
              <a:ahLst/>
              <a:cxnLst/>
              <a:rect l="l" t="t" r="r" b="b"/>
              <a:pathLst>
                <a:path w="2300604" h="459105">
                  <a:moveTo>
                    <a:pt x="0" y="0"/>
                  </a:moveTo>
                  <a:lnTo>
                    <a:pt x="2300478" y="45872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0" name="object 20"/>
            <p:cNvSpPr/>
            <p:nvPr/>
          </p:nvSpPr>
          <p:spPr>
            <a:xfrm>
              <a:off x="2112533" y="2406351"/>
              <a:ext cx="2096621" cy="405093"/>
            </a:xfrm>
            <a:custGeom>
              <a:avLst/>
              <a:gdLst/>
              <a:ahLst/>
              <a:cxnLst/>
              <a:rect l="l" t="t" r="r" b="b"/>
              <a:pathLst>
                <a:path w="2376170" h="459105">
                  <a:moveTo>
                    <a:pt x="2375916" y="0"/>
                  </a:moveTo>
                  <a:lnTo>
                    <a:pt x="0" y="458724"/>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1" name="object 21"/>
            <p:cNvSpPr/>
            <p:nvPr/>
          </p:nvSpPr>
          <p:spPr>
            <a:xfrm>
              <a:off x="1470436" y="3350335"/>
              <a:ext cx="642097" cy="419100"/>
            </a:xfrm>
            <a:custGeom>
              <a:avLst/>
              <a:gdLst/>
              <a:ahLst/>
              <a:cxnLst/>
              <a:rect l="l" t="t" r="r" b="b"/>
              <a:pathLst>
                <a:path w="727710" h="474979">
                  <a:moveTo>
                    <a:pt x="72771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2" name="object 22"/>
            <p:cNvSpPr/>
            <p:nvPr/>
          </p:nvSpPr>
          <p:spPr>
            <a:xfrm>
              <a:off x="2112533" y="3350335"/>
              <a:ext cx="0" cy="419100"/>
            </a:xfrm>
            <a:custGeom>
              <a:avLst/>
              <a:gdLst/>
              <a:ahLst/>
              <a:cxnLst/>
              <a:rect l="l" t="t" r="r" b="b"/>
              <a:pathLst>
                <a:path h="474979">
                  <a:moveTo>
                    <a:pt x="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3" name="object 23"/>
            <p:cNvSpPr/>
            <p:nvPr/>
          </p:nvSpPr>
          <p:spPr>
            <a:xfrm>
              <a:off x="2112533" y="3350335"/>
              <a:ext cx="672353" cy="419100"/>
            </a:xfrm>
            <a:custGeom>
              <a:avLst/>
              <a:gdLst/>
              <a:ahLst/>
              <a:cxnLst/>
              <a:rect l="l" t="t" r="r" b="b"/>
              <a:pathLst>
                <a:path w="762000" h="474979">
                  <a:moveTo>
                    <a:pt x="0" y="0"/>
                  </a:moveTo>
                  <a:lnTo>
                    <a:pt x="762000" y="474725"/>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24" name="object 24"/>
            <p:cNvSpPr/>
            <p:nvPr/>
          </p:nvSpPr>
          <p:spPr>
            <a:xfrm>
              <a:off x="3558091" y="3350335"/>
              <a:ext cx="651062" cy="419100"/>
            </a:xfrm>
            <a:custGeom>
              <a:avLst/>
              <a:gdLst/>
              <a:ahLst/>
              <a:cxnLst/>
              <a:rect l="l" t="t" r="r" b="b"/>
              <a:pathLst>
                <a:path w="737870" h="474979">
                  <a:moveTo>
                    <a:pt x="737616"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5" name="object 25"/>
            <p:cNvSpPr/>
            <p:nvPr/>
          </p:nvSpPr>
          <p:spPr>
            <a:xfrm>
              <a:off x="4208929" y="3350335"/>
              <a:ext cx="0" cy="419100"/>
            </a:xfrm>
            <a:custGeom>
              <a:avLst/>
              <a:gdLst/>
              <a:ahLst/>
              <a:cxnLst/>
              <a:rect l="l" t="t" r="r" b="b"/>
              <a:pathLst>
                <a:path h="474979">
                  <a:moveTo>
                    <a:pt x="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6" name="object 26"/>
            <p:cNvSpPr/>
            <p:nvPr/>
          </p:nvSpPr>
          <p:spPr>
            <a:xfrm>
              <a:off x="4208929" y="3350335"/>
              <a:ext cx="629771" cy="419100"/>
            </a:xfrm>
            <a:custGeom>
              <a:avLst/>
              <a:gdLst/>
              <a:ahLst/>
              <a:cxnLst/>
              <a:rect l="l" t="t" r="r" b="b"/>
              <a:pathLst>
                <a:path w="713739" h="474979">
                  <a:moveTo>
                    <a:pt x="0" y="0"/>
                  </a:moveTo>
                  <a:lnTo>
                    <a:pt x="713231"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7" name="object 27"/>
            <p:cNvSpPr/>
            <p:nvPr/>
          </p:nvSpPr>
          <p:spPr>
            <a:xfrm>
              <a:off x="6238762" y="3350335"/>
              <a:ext cx="644338" cy="419100"/>
            </a:xfrm>
            <a:custGeom>
              <a:avLst/>
              <a:gdLst/>
              <a:ahLst/>
              <a:cxnLst/>
              <a:rect l="l" t="t" r="r" b="b"/>
              <a:pathLst>
                <a:path w="730250" h="474979">
                  <a:moveTo>
                    <a:pt x="0" y="0"/>
                  </a:moveTo>
                  <a:lnTo>
                    <a:pt x="729996"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8" name="object 28"/>
            <p:cNvSpPr/>
            <p:nvPr/>
          </p:nvSpPr>
          <p:spPr>
            <a:xfrm>
              <a:off x="6238762" y="3350335"/>
              <a:ext cx="0" cy="419100"/>
            </a:xfrm>
            <a:custGeom>
              <a:avLst/>
              <a:gdLst/>
              <a:ahLst/>
              <a:cxnLst/>
              <a:rect l="l" t="t" r="r" b="b"/>
              <a:pathLst>
                <a:path h="474979">
                  <a:moveTo>
                    <a:pt x="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9" name="object 29"/>
            <p:cNvSpPr/>
            <p:nvPr/>
          </p:nvSpPr>
          <p:spPr>
            <a:xfrm>
              <a:off x="5569099" y="3350335"/>
              <a:ext cx="670112" cy="419100"/>
            </a:xfrm>
            <a:custGeom>
              <a:avLst/>
              <a:gdLst/>
              <a:ahLst/>
              <a:cxnLst/>
              <a:rect l="l" t="t" r="r" b="b"/>
              <a:pathLst>
                <a:path w="759459" h="474979">
                  <a:moveTo>
                    <a:pt x="758951" y="0"/>
                  </a:moveTo>
                  <a:lnTo>
                    <a:pt x="0" y="474725"/>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30" name="object 30"/>
            <p:cNvSpPr/>
            <p:nvPr/>
          </p:nvSpPr>
          <p:spPr>
            <a:xfrm>
              <a:off x="1197460" y="4555191"/>
              <a:ext cx="243168" cy="242047"/>
            </a:xfrm>
            <a:custGeom>
              <a:avLst/>
              <a:gdLst/>
              <a:ahLst/>
              <a:cxnLst/>
              <a:rect l="l" t="t" r="r" b="b"/>
              <a:pathLst>
                <a:path w="275590"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1" name="object 31"/>
            <p:cNvSpPr/>
            <p:nvPr/>
          </p:nvSpPr>
          <p:spPr>
            <a:xfrm>
              <a:off x="1493296" y="4555191"/>
              <a:ext cx="242047" cy="242047"/>
            </a:xfrm>
            <a:custGeom>
              <a:avLst/>
              <a:gdLst/>
              <a:ahLst/>
              <a:cxnLst/>
              <a:rect l="l" t="t" r="r" b="b"/>
              <a:pathLst>
                <a:path w="274319"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2" name="object 32"/>
            <p:cNvSpPr/>
            <p:nvPr/>
          </p:nvSpPr>
          <p:spPr>
            <a:xfrm>
              <a:off x="1319157" y="4173967"/>
              <a:ext cx="151279" cy="381559"/>
            </a:xfrm>
            <a:custGeom>
              <a:avLst/>
              <a:gdLst/>
              <a:ahLst/>
              <a:cxnLst/>
              <a:rect l="l" t="t" r="r" b="b"/>
              <a:pathLst>
                <a:path w="171450" h="432435">
                  <a:moveTo>
                    <a:pt x="171450"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33" name="object 33"/>
            <p:cNvSpPr/>
            <p:nvPr/>
          </p:nvSpPr>
          <p:spPr>
            <a:xfrm>
              <a:off x="2112533" y="4173967"/>
              <a:ext cx="146797" cy="381559"/>
            </a:xfrm>
            <a:custGeom>
              <a:avLst/>
              <a:gdLst/>
              <a:ahLst/>
              <a:cxnLst/>
              <a:rect l="l" t="t" r="r" b="b"/>
              <a:pathLst>
                <a:path w="166369" h="432435">
                  <a:moveTo>
                    <a:pt x="0" y="0"/>
                  </a:moveTo>
                  <a:lnTo>
                    <a:pt x="166115"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34" name="object 34"/>
            <p:cNvSpPr/>
            <p:nvPr/>
          </p:nvSpPr>
          <p:spPr>
            <a:xfrm>
              <a:off x="1842246" y="4555191"/>
              <a:ext cx="242047" cy="242047"/>
            </a:xfrm>
            <a:custGeom>
              <a:avLst/>
              <a:gdLst/>
              <a:ahLst/>
              <a:cxnLst/>
              <a:rect l="l" t="t" r="r" b="b"/>
              <a:pathLst>
                <a:path w="274319" h="274320">
                  <a:moveTo>
                    <a:pt x="0" y="0"/>
                  </a:moveTo>
                  <a:lnTo>
                    <a:pt x="0" y="274320"/>
                  </a:lnTo>
                  <a:lnTo>
                    <a:pt x="274319" y="274320"/>
                  </a:lnTo>
                  <a:lnTo>
                    <a:pt x="274319"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5" name="object 35"/>
            <p:cNvSpPr/>
            <p:nvPr/>
          </p:nvSpPr>
          <p:spPr>
            <a:xfrm>
              <a:off x="2137410" y="4555191"/>
              <a:ext cx="243168" cy="242047"/>
            </a:xfrm>
            <a:custGeom>
              <a:avLst/>
              <a:gdLst/>
              <a:ahLst/>
              <a:cxnLst/>
              <a:rect l="l" t="t" r="r" b="b"/>
              <a:pathLst>
                <a:path w="275589"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6" name="object 36"/>
            <p:cNvSpPr/>
            <p:nvPr/>
          </p:nvSpPr>
          <p:spPr>
            <a:xfrm>
              <a:off x="2137410" y="4555191"/>
              <a:ext cx="243168" cy="242047"/>
            </a:xfrm>
            <a:custGeom>
              <a:avLst/>
              <a:gdLst/>
              <a:ahLst/>
              <a:cxnLst/>
              <a:rect l="l" t="t" r="r" b="b"/>
              <a:pathLst>
                <a:path w="275589" h="274320">
                  <a:moveTo>
                    <a:pt x="0" y="0"/>
                  </a:moveTo>
                  <a:lnTo>
                    <a:pt x="0" y="274320"/>
                  </a:lnTo>
                  <a:lnTo>
                    <a:pt x="275081" y="274320"/>
                  </a:lnTo>
                  <a:lnTo>
                    <a:pt x="275081" y="0"/>
                  </a:lnTo>
                  <a:lnTo>
                    <a:pt x="0" y="0"/>
                  </a:lnTo>
                  <a:close/>
                </a:path>
              </a:pathLst>
            </a:custGeom>
            <a:ln w="9524">
              <a:solidFill>
                <a:srgbClr val="FFFFFF"/>
              </a:solidFill>
            </a:ln>
          </p:spPr>
          <p:txBody>
            <a:bodyPr wrap="square" lIns="0" tIns="0" rIns="0" bIns="0" rtlCol="0" anchor="ctr"/>
            <a:lstStyle/>
            <a:p>
              <a:pPr algn="ctr"/>
              <a:endParaRPr sz="1200">
                <a:solidFill>
                  <a:schemeClr val="bg1"/>
                </a:solidFill>
              </a:endParaRPr>
            </a:p>
          </p:txBody>
        </p:sp>
        <p:sp>
          <p:nvSpPr>
            <p:cNvPr id="37" name="object 37"/>
            <p:cNvSpPr/>
            <p:nvPr/>
          </p:nvSpPr>
          <p:spPr>
            <a:xfrm>
              <a:off x="1963942" y="4173967"/>
              <a:ext cx="149038" cy="381559"/>
            </a:xfrm>
            <a:custGeom>
              <a:avLst/>
              <a:gdLst/>
              <a:ahLst/>
              <a:cxnLst/>
              <a:rect l="l" t="t" r="r" b="b"/>
              <a:pathLst>
                <a:path w="168910" h="432435">
                  <a:moveTo>
                    <a:pt x="168402"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38" name="object 38"/>
            <p:cNvSpPr/>
            <p:nvPr/>
          </p:nvSpPr>
          <p:spPr>
            <a:xfrm>
              <a:off x="1470436" y="4173967"/>
              <a:ext cx="144556" cy="381559"/>
            </a:xfrm>
            <a:custGeom>
              <a:avLst/>
              <a:gdLst/>
              <a:ahLst/>
              <a:cxnLst/>
              <a:rect l="l" t="t" r="r" b="b"/>
              <a:pathLst>
                <a:path w="163830" h="432435">
                  <a:moveTo>
                    <a:pt x="0" y="0"/>
                  </a:moveTo>
                  <a:lnTo>
                    <a:pt x="16383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39" name="object 39"/>
            <p:cNvSpPr/>
            <p:nvPr/>
          </p:nvSpPr>
          <p:spPr>
            <a:xfrm>
              <a:off x="2511238" y="4555191"/>
              <a:ext cx="243168" cy="242047"/>
            </a:xfrm>
            <a:custGeom>
              <a:avLst/>
              <a:gdLst/>
              <a:ahLst/>
              <a:cxnLst/>
              <a:rect l="l" t="t" r="r" b="b"/>
              <a:pathLst>
                <a:path w="275589"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0" name="object 40"/>
            <p:cNvSpPr/>
            <p:nvPr/>
          </p:nvSpPr>
          <p:spPr>
            <a:xfrm>
              <a:off x="2807074" y="4555191"/>
              <a:ext cx="242047" cy="242047"/>
            </a:xfrm>
            <a:custGeom>
              <a:avLst/>
              <a:gdLst/>
              <a:ahLst/>
              <a:cxnLst/>
              <a:rect l="l" t="t" r="r" b="b"/>
              <a:pathLst>
                <a:path w="274320" h="274320">
                  <a:moveTo>
                    <a:pt x="0" y="0"/>
                  </a:moveTo>
                  <a:lnTo>
                    <a:pt x="0" y="274320"/>
                  </a:lnTo>
                  <a:lnTo>
                    <a:pt x="274319" y="274320"/>
                  </a:lnTo>
                  <a:lnTo>
                    <a:pt x="274319"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1" name="object 41"/>
            <p:cNvSpPr/>
            <p:nvPr/>
          </p:nvSpPr>
          <p:spPr>
            <a:xfrm>
              <a:off x="3294529"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2" name="object 42"/>
            <p:cNvSpPr/>
            <p:nvPr/>
          </p:nvSpPr>
          <p:spPr>
            <a:xfrm>
              <a:off x="3590364"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3" name="object 43"/>
            <p:cNvSpPr/>
            <p:nvPr/>
          </p:nvSpPr>
          <p:spPr>
            <a:xfrm>
              <a:off x="3937298" y="4555191"/>
              <a:ext cx="243168" cy="242047"/>
            </a:xfrm>
            <a:custGeom>
              <a:avLst/>
              <a:gdLst/>
              <a:ahLst/>
              <a:cxnLst/>
              <a:rect l="l" t="t" r="r" b="b"/>
              <a:pathLst>
                <a:path w="275589" h="274320">
                  <a:moveTo>
                    <a:pt x="0" y="0"/>
                  </a:moveTo>
                  <a:lnTo>
                    <a:pt x="0" y="274320"/>
                  </a:lnTo>
                  <a:lnTo>
                    <a:pt x="275082" y="274320"/>
                  </a:lnTo>
                  <a:lnTo>
                    <a:pt x="275082"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4" name="object 44"/>
            <p:cNvSpPr/>
            <p:nvPr/>
          </p:nvSpPr>
          <p:spPr>
            <a:xfrm>
              <a:off x="4233134"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5" name="object 45"/>
            <p:cNvSpPr/>
            <p:nvPr/>
          </p:nvSpPr>
          <p:spPr>
            <a:xfrm>
              <a:off x="4586119"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6" name="object 46"/>
            <p:cNvSpPr/>
            <p:nvPr/>
          </p:nvSpPr>
          <p:spPr>
            <a:xfrm>
              <a:off x="4881282" y="4555191"/>
              <a:ext cx="243168" cy="242047"/>
            </a:xfrm>
            <a:custGeom>
              <a:avLst/>
              <a:gdLst/>
              <a:ahLst/>
              <a:cxnLst/>
              <a:rect l="l" t="t" r="r" b="b"/>
              <a:pathLst>
                <a:path w="275589" h="274320">
                  <a:moveTo>
                    <a:pt x="0" y="0"/>
                  </a:moveTo>
                  <a:lnTo>
                    <a:pt x="0" y="274320"/>
                  </a:lnTo>
                  <a:lnTo>
                    <a:pt x="275082" y="274320"/>
                  </a:lnTo>
                  <a:lnTo>
                    <a:pt x="275082"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7" name="object 47"/>
            <p:cNvSpPr/>
            <p:nvPr/>
          </p:nvSpPr>
          <p:spPr>
            <a:xfrm>
              <a:off x="5314277" y="4555191"/>
              <a:ext cx="243168" cy="242047"/>
            </a:xfrm>
            <a:custGeom>
              <a:avLst/>
              <a:gdLst/>
              <a:ahLst/>
              <a:cxnLst/>
              <a:rect l="l" t="t" r="r" b="b"/>
              <a:pathLst>
                <a:path w="275589" h="274320">
                  <a:moveTo>
                    <a:pt x="0" y="0"/>
                  </a:moveTo>
                  <a:lnTo>
                    <a:pt x="0" y="274320"/>
                  </a:lnTo>
                  <a:lnTo>
                    <a:pt x="275082" y="274320"/>
                  </a:lnTo>
                  <a:lnTo>
                    <a:pt x="275082"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8" name="object 48"/>
            <p:cNvSpPr/>
            <p:nvPr/>
          </p:nvSpPr>
          <p:spPr>
            <a:xfrm>
              <a:off x="5610113"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9" name="object 49"/>
            <p:cNvSpPr/>
            <p:nvPr/>
          </p:nvSpPr>
          <p:spPr>
            <a:xfrm>
              <a:off x="6003438" y="4555191"/>
              <a:ext cx="243168" cy="242047"/>
            </a:xfrm>
            <a:custGeom>
              <a:avLst/>
              <a:gdLst/>
              <a:ahLst/>
              <a:cxnLst/>
              <a:rect l="l" t="t" r="r" b="b"/>
              <a:pathLst>
                <a:path w="275590"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0" name="object 50"/>
            <p:cNvSpPr/>
            <p:nvPr/>
          </p:nvSpPr>
          <p:spPr>
            <a:xfrm>
              <a:off x="6299275"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1" name="object 51"/>
            <p:cNvSpPr/>
            <p:nvPr/>
          </p:nvSpPr>
          <p:spPr>
            <a:xfrm>
              <a:off x="6628054" y="4555191"/>
              <a:ext cx="243168" cy="242047"/>
            </a:xfrm>
            <a:custGeom>
              <a:avLst/>
              <a:gdLst/>
              <a:ahLst/>
              <a:cxnLst/>
              <a:rect l="l" t="t" r="r" b="b"/>
              <a:pathLst>
                <a:path w="275590"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2" name="object 52"/>
            <p:cNvSpPr/>
            <p:nvPr/>
          </p:nvSpPr>
          <p:spPr>
            <a:xfrm>
              <a:off x="6923891"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3" name="object 53"/>
            <p:cNvSpPr/>
            <p:nvPr/>
          </p:nvSpPr>
          <p:spPr>
            <a:xfrm>
              <a:off x="2784886" y="4173967"/>
              <a:ext cx="143996" cy="381559"/>
            </a:xfrm>
            <a:custGeom>
              <a:avLst/>
              <a:gdLst/>
              <a:ahLst/>
              <a:cxnLst/>
              <a:rect l="l" t="t" r="r" b="b"/>
              <a:pathLst>
                <a:path w="163194" h="432435">
                  <a:moveTo>
                    <a:pt x="0" y="0"/>
                  </a:moveTo>
                  <a:lnTo>
                    <a:pt x="163068"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4" name="object 54"/>
            <p:cNvSpPr/>
            <p:nvPr/>
          </p:nvSpPr>
          <p:spPr>
            <a:xfrm>
              <a:off x="2633607" y="4173967"/>
              <a:ext cx="151279" cy="381559"/>
            </a:xfrm>
            <a:custGeom>
              <a:avLst/>
              <a:gdLst/>
              <a:ahLst/>
              <a:cxnLst/>
              <a:rect l="l" t="t" r="r" b="b"/>
              <a:pathLst>
                <a:path w="171450" h="432435">
                  <a:moveTo>
                    <a:pt x="171450"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5" name="object 55"/>
            <p:cNvSpPr/>
            <p:nvPr/>
          </p:nvSpPr>
          <p:spPr>
            <a:xfrm>
              <a:off x="3558091" y="4173967"/>
              <a:ext cx="154081" cy="381559"/>
            </a:xfrm>
            <a:custGeom>
              <a:avLst/>
              <a:gdLst/>
              <a:ahLst/>
              <a:cxnLst/>
              <a:rect l="l" t="t" r="r" b="b"/>
              <a:pathLst>
                <a:path w="174625" h="432435">
                  <a:moveTo>
                    <a:pt x="0" y="0"/>
                  </a:moveTo>
                  <a:lnTo>
                    <a:pt x="174498"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56" name="object 56"/>
            <p:cNvSpPr/>
            <p:nvPr/>
          </p:nvSpPr>
          <p:spPr>
            <a:xfrm>
              <a:off x="3416224" y="4173967"/>
              <a:ext cx="142315" cy="381559"/>
            </a:xfrm>
            <a:custGeom>
              <a:avLst/>
              <a:gdLst/>
              <a:ahLst/>
              <a:cxnLst/>
              <a:rect l="l" t="t" r="r" b="b"/>
              <a:pathLst>
                <a:path w="161289" h="432435">
                  <a:moveTo>
                    <a:pt x="160781"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7" name="object 57"/>
            <p:cNvSpPr/>
            <p:nvPr/>
          </p:nvSpPr>
          <p:spPr>
            <a:xfrm>
              <a:off x="4208930" y="4173967"/>
              <a:ext cx="146237" cy="381559"/>
            </a:xfrm>
            <a:custGeom>
              <a:avLst/>
              <a:gdLst/>
              <a:ahLst/>
              <a:cxnLst/>
              <a:rect l="l" t="t" r="r" b="b"/>
              <a:pathLst>
                <a:path w="165735" h="432435">
                  <a:moveTo>
                    <a:pt x="0" y="0"/>
                  </a:moveTo>
                  <a:lnTo>
                    <a:pt x="165353"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8" name="object 58"/>
            <p:cNvSpPr/>
            <p:nvPr/>
          </p:nvSpPr>
          <p:spPr>
            <a:xfrm>
              <a:off x="4058995" y="4173967"/>
              <a:ext cx="150159" cy="381559"/>
            </a:xfrm>
            <a:custGeom>
              <a:avLst/>
              <a:gdLst/>
              <a:ahLst/>
              <a:cxnLst/>
              <a:rect l="l" t="t" r="r" b="b"/>
              <a:pathLst>
                <a:path w="170179" h="432435">
                  <a:moveTo>
                    <a:pt x="169925"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9" name="object 59"/>
            <p:cNvSpPr/>
            <p:nvPr/>
          </p:nvSpPr>
          <p:spPr>
            <a:xfrm>
              <a:off x="4838252" y="4173967"/>
              <a:ext cx="165847" cy="381559"/>
            </a:xfrm>
            <a:custGeom>
              <a:avLst/>
              <a:gdLst/>
              <a:ahLst/>
              <a:cxnLst/>
              <a:rect l="l" t="t" r="r" b="b"/>
              <a:pathLst>
                <a:path w="187960" h="432435">
                  <a:moveTo>
                    <a:pt x="0" y="0"/>
                  </a:moveTo>
                  <a:lnTo>
                    <a:pt x="187451"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0" name="object 60"/>
            <p:cNvSpPr/>
            <p:nvPr/>
          </p:nvSpPr>
          <p:spPr>
            <a:xfrm>
              <a:off x="4707815" y="4173967"/>
              <a:ext cx="130549" cy="381559"/>
            </a:xfrm>
            <a:custGeom>
              <a:avLst/>
              <a:gdLst/>
              <a:ahLst/>
              <a:cxnLst/>
              <a:rect l="l" t="t" r="r" b="b"/>
              <a:pathLst>
                <a:path w="147954" h="432435">
                  <a:moveTo>
                    <a:pt x="147827"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1" name="object 61"/>
            <p:cNvSpPr/>
            <p:nvPr/>
          </p:nvSpPr>
          <p:spPr>
            <a:xfrm>
              <a:off x="5435974" y="4173967"/>
              <a:ext cx="133350" cy="381559"/>
            </a:xfrm>
            <a:custGeom>
              <a:avLst/>
              <a:gdLst/>
              <a:ahLst/>
              <a:cxnLst/>
              <a:rect l="l" t="t" r="r" b="b"/>
              <a:pathLst>
                <a:path w="151129" h="432435">
                  <a:moveTo>
                    <a:pt x="150875"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2" name="object 62"/>
            <p:cNvSpPr/>
            <p:nvPr/>
          </p:nvSpPr>
          <p:spPr>
            <a:xfrm>
              <a:off x="5569100" y="4173967"/>
              <a:ext cx="163046" cy="381559"/>
            </a:xfrm>
            <a:custGeom>
              <a:avLst/>
              <a:gdLst/>
              <a:ahLst/>
              <a:cxnLst/>
              <a:rect l="l" t="t" r="r" b="b"/>
              <a:pathLst>
                <a:path w="184785" h="432435">
                  <a:moveTo>
                    <a:pt x="0" y="0"/>
                  </a:moveTo>
                  <a:lnTo>
                    <a:pt x="184403"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3" name="object 63"/>
            <p:cNvSpPr/>
            <p:nvPr/>
          </p:nvSpPr>
          <p:spPr>
            <a:xfrm>
              <a:off x="6238762" y="4173967"/>
              <a:ext cx="182656" cy="381559"/>
            </a:xfrm>
            <a:custGeom>
              <a:avLst/>
              <a:gdLst/>
              <a:ahLst/>
              <a:cxnLst/>
              <a:rect l="l" t="t" r="r" b="b"/>
              <a:pathLst>
                <a:path w="207009" h="432435">
                  <a:moveTo>
                    <a:pt x="0" y="0"/>
                  </a:moveTo>
                  <a:lnTo>
                    <a:pt x="206501"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4" name="object 64"/>
            <p:cNvSpPr/>
            <p:nvPr/>
          </p:nvSpPr>
          <p:spPr>
            <a:xfrm>
              <a:off x="6125135" y="4173967"/>
              <a:ext cx="113740" cy="381559"/>
            </a:xfrm>
            <a:custGeom>
              <a:avLst/>
              <a:gdLst/>
              <a:ahLst/>
              <a:cxnLst/>
              <a:rect l="l" t="t" r="r" b="b"/>
              <a:pathLst>
                <a:path w="128904" h="432435">
                  <a:moveTo>
                    <a:pt x="128777" y="0"/>
                  </a:moveTo>
                  <a:lnTo>
                    <a:pt x="0"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65" name="object 65"/>
            <p:cNvSpPr/>
            <p:nvPr/>
          </p:nvSpPr>
          <p:spPr>
            <a:xfrm>
              <a:off x="6882876" y="4173967"/>
              <a:ext cx="163046" cy="381559"/>
            </a:xfrm>
            <a:custGeom>
              <a:avLst/>
              <a:gdLst/>
              <a:ahLst/>
              <a:cxnLst/>
              <a:rect l="l" t="t" r="r" b="b"/>
              <a:pathLst>
                <a:path w="184784" h="432435">
                  <a:moveTo>
                    <a:pt x="0" y="0"/>
                  </a:moveTo>
                  <a:lnTo>
                    <a:pt x="184403"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6" name="object 66"/>
            <p:cNvSpPr/>
            <p:nvPr/>
          </p:nvSpPr>
          <p:spPr>
            <a:xfrm>
              <a:off x="6750424" y="4173967"/>
              <a:ext cx="132790" cy="381559"/>
            </a:xfrm>
            <a:custGeom>
              <a:avLst/>
              <a:gdLst/>
              <a:ahLst/>
              <a:cxnLst/>
              <a:rect l="l" t="t" r="r" b="b"/>
              <a:pathLst>
                <a:path w="150495" h="432435">
                  <a:moveTo>
                    <a:pt x="150114" y="0"/>
                  </a:moveTo>
                  <a:lnTo>
                    <a:pt x="0"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70" name="object 70"/>
            <p:cNvSpPr txBox="1"/>
            <p:nvPr/>
          </p:nvSpPr>
          <p:spPr>
            <a:xfrm>
              <a:off x="3684719" y="5126226"/>
              <a:ext cx="904875" cy="396383"/>
            </a:xfrm>
            <a:prstGeom prst="rect">
              <a:avLst/>
            </a:prstGeom>
          </p:spPr>
          <p:txBody>
            <a:bodyPr vert="horz" wrap="square" lIns="0" tIns="0" rIns="0" bIns="0" rtlCol="0" anchor="ctr">
              <a:spAutoFit/>
            </a:bodyPr>
            <a:lstStyle/>
            <a:p>
              <a:pPr marL="11206" marR="4483" indent="112065" algn="ctr"/>
              <a:r>
                <a:rPr sz="1200" b="1" dirty="0">
                  <a:solidFill>
                    <a:schemeClr val="bg1"/>
                  </a:solidFill>
                  <a:latin typeface="Arial"/>
                  <a:cs typeface="Arial"/>
                </a:rPr>
                <a:t>Horizontal  Relationships</a:t>
              </a:r>
              <a:endParaRPr sz="1200">
                <a:solidFill>
                  <a:schemeClr val="bg1"/>
                </a:solidFill>
                <a:latin typeface="Arial"/>
                <a:cs typeface="Arial"/>
              </a:endParaRPr>
            </a:p>
          </p:txBody>
        </p:sp>
      </p:grpSp>
      <p:sp>
        <p:nvSpPr>
          <p:cNvPr id="77" name="object 12">
            <a:extLst>
              <a:ext uri="{FF2B5EF4-FFF2-40B4-BE49-F238E27FC236}">
                <a16:creationId xmlns:a16="http://schemas.microsoft.com/office/drawing/2014/main" xmlns="" id="{DE223D7F-3DB9-409C-8EAB-9B844039CF73}"/>
              </a:ext>
            </a:extLst>
          </p:cNvPr>
          <p:cNvSpPr/>
          <p:nvPr/>
        </p:nvSpPr>
        <p:spPr>
          <a:xfrm>
            <a:off x="3321123" y="4559777"/>
            <a:ext cx="693414" cy="377448"/>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On Ramps </a:t>
            </a:r>
            <a:endParaRPr sz="1100" dirty="0">
              <a:solidFill>
                <a:schemeClr val="bg1"/>
              </a:solidFill>
            </a:endParaRPr>
          </a:p>
        </p:txBody>
      </p:sp>
      <p:sp>
        <p:nvSpPr>
          <p:cNvPr id="78" name="object 12">
            <a:extLst>
              <a:ext uri="{FF2B5EF4-FFF2-40B4-BE49-F238E27FC236}">
                <a16:creationId xmlns:a16="http://schemas.microsoft.com/office/drawing/2014/main" xmlns="" id="{96AB1283-DC53-45DB-BACB-1730826B6B78}"/>
              </a:ext>
            </a:extLst>
          </p:cNvPr>
          <p:cNvSpPr/>
          <p:nvPr/>
        </p:nvSpPr>
        <p:spPr>
          <a:xfrm>
            <a:off x="4242552" y="4551598"/>
            <a:ext cx="693414" cy="377448"/>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050" dirty="0">
                <a:solidFill>
                  <a:schemeClr val="bg1"/>
                </a:solidFill>
              </a:rPr>
              <a:t>Student Supports</a:t>
            </a:r>
            <a:endParaRPr sz="1050" dirty="0">
              <a:solidFill>
                <a:schemeClr val="bg1"/>
              </a:solidFill>
            </a:endParaRPr>
          </a:p>
        </p:txBody>
      </p:sp>
      <p:sp>
        <p:nvSpPr>
          <p:cNvPr id="89" name="object 12">
            <a:extLst>
              <a:ext uri="{FF2B5EF4-FFF2-40B4-BE49-F238E27FC236}">
                <a16:creationId xmlns:a16="http://schemas.microsoft.com/office/drawing/2014/main" xmlns="" id="{F71317F8-1C4A-4CD7-9E7F-CA96F032DFF2}"/>
              </a:ext>
            </a:extLst>
          </p:cNvPr>
          <p:cNvSpPr/>
          <p:nvPr/>
        </p:nvSpPr>
        <p:spPr>
          <a:xfrm>
            <a:off x="5189192" y="4540159"/>
            <a:ext cx="693414" cy="377448"/>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Connect to Work</a:t>
            </a:r>
            <a:endParaRPr sz="1100" dirty="0">
              <a:solidFill>
                <a:schemeClr val="bg1"/>
              </a:solidFill>
            </a:endParaRPr>
          </a:p>
        </p:txBody>
      </p:sp>
    </p:spTree>
    <p:extLst>
      <p:ext uri="{BB962C8B-B14F-4D97-AF65-F5344CB8AC3E}">
        <p14:creationId xmlns:p14="http://schemas.microsoft.com/office/powerpoint/2010/main" val="346391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564" y="778409"/>
            <a:ext cx="8414384" cy="1138773"/>
          </a:xfrm>
          <a:prstGeom prst="rect">
            <a:avLst/>
          </a:prstGeom>
        </p:spPr>
        <p:txBody>
          <a:bodyPr vert="horz" wrap="square" lIns="0" tIns="0" rIns="0" bIns="0" rtlCol="0">
            <a:spAutoFit/>
          </a:bodyPr>
          <a:lstStyle/>
          <a:p>
            <a:pPr marL="12700" marR="5080">
              <a:lnSpc>
                <a:spcPct val="100000"/>
              </a:lnSpc>
              <a:tabLst>
                <a:tab pos="191770" algn="l"/>
              </a:tabLst>
            </a:pPr>
            <a:r>
              <a:rPr lang="en-US" spc="-9" dirty="0"/>
              <a:t>The consortium is working to improve collaboration in the state</a:t>
            </a:r>
            <a:br>
              <a:rPr lang="en-US" spc="-9" dirty="0"/>
            </a:br>
            <a:endParaRPr lang="en-US" sz="1800" dirty="0">
              <a:latin typeface="Arial"/>
              <a:cs typeface="Arial"/>
            </a:endParaRPr>
          </a:p>
        </p:txBody>
      </p:sp>
      <p:grpSp>
        <p:nvGrpSpPr>
          <p:cNvPr id="81" name="Group 80"/>
          <p:cNvGrpSpPr/>
          <p:nvPr/>
        </p:nvGrpSpPr>
        <p:grpSpPr>
          <a:xfrm>
            <a:off x="152400" y="1632489"/>
            <a:ext cx="8793480" cy="3530061"/>
            <a:chOff x="1197460" y="1733998"/>
            <a:chExt cx="5968478" cy="3788611"/>
          </a:xfrm>
        </p:grpSpPr>
        <p:sp>
          <p:nvSpPr>
            <p:cNvPr id="4" name="object 4"/>
            <p:cNvSpPr/>
            <p:nvPr/>
          </p:nvSpPr>
          <p:spPr>
            <a:xfrm>
              <a:off x="3536576" y="1733998"/>
              <a:ext cx="1344706" cy="672353"/>
            </a:xfrm>
            <a:custGeom>
              <a:avLst/>
              <a:gdLst/>
              <a:ahLst/>
              <a:cxnLst/>
              <a:rect l="l" t="t" r="r" b="b"/>
              <a:pathLst>
                <a:path w="1524000" h="762000">
                  <a:moveTo>
                    <a:pt x="0" y="0"/>
                  </a:moveTo>
                  <a:lnTo>
                    <a:pt x="0" y="761999"/>
                  </a:lnTo>
                  <a:lnTo>
                    <a:pt x="1524000" y="761999"/>
                  </a:lnTo>
                  <a:lnTo>
                    <a:pt x="1524000" y="0"/>
                  </a:lnTo>
                  <a:lnTo>
                    <a:pt x="0" y="0"/>
                  </a:lnTo>
                  <a:close/>
                </a:path>
              </a:pathLst>
            </a:custGeom>
            <a:solidFill>
              <a:schemeClr val="accent1"/>
            </a:solidFill>
          </p:spPr>
          <p:txBody>
            <a:bodyPr wrap="square" lIns="0" tIns="0" rIns="0" bIns="0" rtlCol="0" anchor="ctr"/>
            <a:lstStyle/>
            <a:p>
              <a:pPr algn="ctr"/>
              <a:r>
                <a:rPr lang="en-US" sz="1200" dirty="0">
                  <a:solidFill>
                    <a:schemeClr val="bg1"/>
                  </a:solidFill>
                </a:rPr>
                <a:t>Improving collaboration</a:t>
              </a:r>
              <a:endParaRPr sz="1200" dirty="0">
                <a:solidFill>
                  <a:schemeClr val="bg1"/>
                </a:solidFill>
              </a:endParaRPr>
            </a:p>
          </p:txBody>
        </p:sp>
        <p:sp>
          <p:nvSpPr>
            <p:cNvPr id="6" name="object 6"/>
            <p:cNvSpPr/>
            <p:nvPr/>
          </p:nvSpPr>
          <p:spPr>
            <a:xfrm>
              <a:off x="1640541" y="2811108"/>
              <a:ext cx="942975" cy="539563"/>
            </a:xfrm>
            <a:custGeom>
              <a:avLst/>
              <a:gdLst/>
              <a:ahLst/>
              <a:cxnLst/>
              <a:rect l="l" t="t" r="r" b="b"/>
              <a:pathLst>
                <a:path w="1068705" h="611504">
                  <a:moveTo>
                    <a:pt x="0" y="0"/>
                  </a:moveTo>
                  <a:lnTo>
                    <a:pt x="0" y="611124"/>
                  </a:lnTo>
                  <a:lnTo>
                    <a:pt x="1068324" y="611124"/>
                  </a:lnTo>
                  <a:lnTo>
                    <a:pt x="1068324" y="0"/>
                  </a:lnTo>
                  <a:lnTo>
                    <a:pt x="0" y="0"/>
                  </a:lnTo>
                  <a:close/>
                </a:path>
              </a:pathLst>
            </a:custGeom>
            <a:solidFill>
              <a:schemeClr val="accent2"/>
            </a:solidFill>
          </p:spPr>
          <p:txBody>
            <a:bodyPr wrap="square" lIns="0" tIns="0" rIns="0" bIns="0" rtlCol="0" anchor="ctr"/>
            <a:lstStyle/>
            <a:p>
              <a:pPr algn="ctr"/>
              <a:r>
                <a:rPr lang="en-US" sz="1200" dirty="0">
                  <a:solidFill>
                    <a:schemeClr val="bg1"/>
                  </a:solidFill>
                </a:rPr>
                <a:t>Capacity</a:t>
              </a:r>
              <a:endParaRPr sz="1200" dirty="0">
                <a:solidFill>
                  <a:schemeClr val="bg1"/>
                </a:solidFill>
              </a:endParaRPr>
            </a:p>
          </p:txBody>
        </p:sp>
        <p:sp>
          <p:nvSpPr>
            <p:cNvPr id="7" name="object 7"/>
            <p:cNvSpPr/>
            <p:nvPr/>
          </p:nvSpPr>
          <p:spPr>
            <a:xfrm>
              <a:off x="1235784"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Communications</a:t>
              </a:r>
              <a:endParaRPr sz="1100" dirty="0">
                <a:solidFill>
                  <a:schemeClr val="bg1"/>
                </a:solidFill>
              </a:endParaRPr>
            </a:p>
          </p:txBody>
        </p:sp>
        <p:sp>
          <p:nvSpPr>
            <p:cNvPr id="8" name="object 8"/>
            <p:cNvSpPr/>
            <p:nvPr/>
          </p:nvSpPr>
          <p:spPr>
            <a:xfrm>
              <a:off x="3736938" y="2811108"/>
              <a:ext cx="942975" cy="539563"/>
            </a:xfrm>
            <a:custGeom>
              <a:avLst/>
              <a:gdLst/>
              <a:ahLst/>
              <a:cxnLst/>
              <a:rect l="l" t="t" r="r" b="b"/>
              <a:pathLst>
                <a:path w="1068704" h="611504">
                  <a:moveTo>
                    <a:pt x="0" y="0"/>
                  </a:moveTo>
                  <a:lnTo>
                    <a:pt x="0" y="611124"/>
                  </a:lnTo>
                  <a:lnTo>
                    <a:pt x="1068324" y="611124"/>
                  </a:lnTo>
                  <a:lnTo>
                    <a:pt x="1068324" y="0"/>
                  </a:lnTo>
                  <a:lnTo>
                    <a:pt x="0" y="0"/>
                  </a:lnTo>
                  <a:close/>
                </a:path>
              </a:pathLst>
            </a:custGeom>
            <a:solidFill>
              <a:schemeClr val="accent2"/>
            </a:solidFill>
          </p:spPr>
          <p:txBody>
            <a:bodyPr wrap="square" lIns="0" tIns="0" rIns="0" bIns="0" rtlCol="0" anchor="ctr"/>
            <a:lstStyle/>
            <a:p>
              <a:pPr algn="ctr"/>
              <a:r>
                <a:rPr lang="en-US" sz="1200" dirty="0">
                  <a:solidFill>
                    <a:schemeClr val="bg1"/>
                  </a:solidFill>
                </a:rPr>
                <a:t>Initiatives</a:t>
              </a:r>
              <a:endParaRPr sz="1200" dirty="0">
                <a:solidFill>
                  <a:schemeClr val="bg1"/>
                </a:solidFill>
              </a:endParaRPr>
            </a:p>
          </p:txBody>
        </p:sp>
        <p:sp>
          <p:nvSpPr>
            <p:cNvPr id="9" name="object 9"/>
            <p:cNvSpPr/>
            <p:nvPr/>
          </p:nvSpPr>
          <p:spPr>
            <a:xfrm>
              <a:off x="5766771" y="2811108"/>
              <a:ext cx="942975" cy="539563"/>
            </a:xfrm>
            <a:custGeom>
              <a:avLst/>
              <a:gdLst/>
              <a:ahLst/>
              <a:cxnLst/>
              <a:rect l="l" t="t" r="r" b="b"/>
              <a:pathLst>
                <a:path w="1068704" h="611504">
                  <a:moveTo>
                    <a:pt x="0" y="0"/>
                  </a:moveTo>
                  <a:lnTo>
                    <a:pt x="0" y="611123"/>
                  </a:lnTo>
                  <a:lnTo>
                    <a:pt x="1068324" y="611123"/>
                  </a:lnTo>
                  <a:lnTo>
                    <a:pt x="1068324" y="0"/>
                  </a:lnTo>
                  <a:lnTo>
                    <a:pt x="0" y="0"/>
                  </a:lnTo>
                  <a:close/>
                </a:path>
              </a:pathLst>
            </a:custGeom>
            <a:solidFill>
              <a:schemeClr val="accent2"/>
            </a:solidFill>
          </p:spPr>
          <p:txBody>
            <a:bodyPr wrap="square" lIns="0" tIns="0" rIns="0" bIns="0" rtlCol="0" anchor="ctr"/>
            <a:lstStyle/>
            <a:p>
              <a:pPr algn="ctr"/>
              <a:r>
                <a:rPr lang="en-US" sz="1200" dirty="0">
                  <a:solidFill>
                    <a:schemeClr val="bg1"/>
                  </a:solidFill>
                </a:rPr>
                <a:t>State and National  Partnerships</a:t>
              </a:r>
              <a:endParaRPr sz="1200" dirty="0">
                <a:solidFill>
                  <a:schemeClr val="bg1"/>
                </a:solidFill>
              </a:endParaRPr>
            </a:p>
          </p:txBody>
        </p:sp>
        <p:sp>
          <p:nvSpPr>
            <p:cNvPr id="10" name="object 10"/>
            <p:cNvSpPr/>
            <p:nvPr/>
          </p:nvSpPr>
          <p:spPr>
            <a:xfrm>
              <a:off x="1877209"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Prof Dev</a:t>
              </a:r>
              <a:endParaRPr sz="1200" dirty="0">
                <a:solidFill>
                  <a:schemeClr val="bg1"/>
                </a:solidFill>
              </a:endParaRPr>
            </a:p>
          </p:txBody>
        </p:sp>
        <p:sp>
          <p:nvSpPr>
            <p:cNvPr id="11" name="object 11"/>
            <p:cNvSpPr/>
            <p:nvPr/>
          </p:nvSpPr>
          <p:spPr>
            <a:xfrm>
              <a:off x="2549562" y="3769210"/>
              <a:ext cx="470647" cy="405093"/>
            </a:xfrm>
            <a:custGeom>
              <a:avLst/>
              <a:gdLst/>
              <a:ahLst/>
              <a:cxnLst/>
              <a:rect l="l" t="t" r="r" b="b"/>
              <a:pathLst>
                <a:path w="533400" h="459104">
                  <a:moveTo>
                    <a:pt x="0" y="0"/>
                  </a:moveTo>
                  <a:lnTo>
                    <a:pt x="0" y="458724"/>
                  </a:lnTo>
                  <a:lnTo>
                    <a:pt x="533399" y="458724"/>
                  </a:lnTo>
                  <a:lnTo>
                    <a:pt x="533399"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Data</a:t>
              </a:r>
              <a:endParaRPr sz="1200" dirty="0">
                <a:solidFill>
                  <a:schemeClr val="bg1"/>
                </a:solidFill>
              </a:endParaRPr>
            </a:p>
          </p:txBody>
        </p:sp>
        <p:sp>
          <p:nvSpPr>
            <p:cNvPr id="12" name="object 12"/>
            <p:cNvSpPr/>
            <p:nvPr/>
          </p:nvSpPr>
          <p:spPr>
            <a:xfrm>
              <a:off x="3322767"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PLA</a:t>
              </a:r>
              <a:endParaRPr sz="1100" dirty="0">
                <a:solidFill>
                  <a:schemeClr val="bg1"/>
                </a:solidFill>
              </a:endParaRPr>
            </a:p>
          </p:txBody>
        </p:sp>
        <p:sp>
          <p:nvSpPr>
            <p:cNvPr id="13" name="object 13"/>
            <p:cNvSpPr/>
            <p:nvPr/>
          </p:nvSpPr>
          <p:spPr>
            <a:xfrm>
              <a:off x="3973606"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Apprenticeship</a:t>
              </a:r>
              <a:endParaRPr sz="1200" dirty="0">
                <a:solidFill>
                  <a:schemeClr val="bg1"/>
                </a:solidFill>
              </a:endParaRPr>
            </a:p>
          </p:txBody>
        </p:sp>
        <p:sp>
          <p:nvSpPr>
            <p:cNvPr id="14" name="object 14"/>
            <p:cNvSpPr/>
            <p:nvPr/>
          </p:nvSpPr>
          <p:spPr>
            <a:xfrm>
              <a:off x="4602928"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Fundamentals</a:t>
              </a:r>
              <a:endParaRPr sz="1200" dirty="0">
                <a:solidFill>
                  <a:schemeClr val="bg1"/>
                </a:solidFill>
              </a:endParaRPr>
            </a:p>
          </p:txBody>
        </p:sp>
        <p:sp>
          <p:nvSpPr>
            <p:cNvPr id="15" name="object 15"/>
            <p:cNvSpPr/>
            <p:nvPr/>
          </p:nvSpPr>
          <p:spPr>
            <a:xfrm>
              <a:off x="5333776"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err="1">
                  <a:solidFill>
                    <a:schemeClr val="bg1"/>
                  </a:solidFill>
                </a:rPr>
                <a:t>Mfg</a:t>
              </a:r>
              <a:r>
                <a:rPr lang="en-US" sz="1200" dirty="0">
                  <a:solidFill>
                    <a:schemeClr val="bg1"/>
                  </a:solidFill>
                </a:rPr>
                <a:t> USA</a:t>
              </a:r>
              <a:endParaRPr sz="1200" dirty="0">
                <a:solidFill>
                  <a:schemeClr val="bg1"/>
                </a:solidFill>
              </a:endParaRPr>
            </a:p>
          </p:txBody>
        </p:sp>
        <p:sp>
          <p:nvSpPr>
            <p:cNvPr id="16" name="object 16"/>
            <p:cNvSpPr/>
            <p:nvPr/>
          </p:nvSpPr>
          <p:spPr>
            <a:xfrm>
              <a:off x="6003439"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100" dirty="0">
                  <a:solidFill>
                    <a:schemeClr val="bg1"/>
                  </a:solidFill>
                </a:rPr>
                <a:t>Employer Groups</a:t>
              </a:r>
              <a:endParaRPr sz="1100" dirty="0">
                <a:solidFill>
                  <a:schemeClr val="bg1"/>
                </a:solidFill>
              </a:endParaRPr>
            </a:p>
          </p:txBody>
        </p:sp>
        <p:sp>
          <p:nvSpPr>
            <p:cNvPr id="17" name="object 17"/>
            <p:cNvSpPr/>
            <p:nvPr/>
          </p:nvSpPr>
          <p:spPr>
            <a:xfrm>
              <a:off x="6648226" y="3769210"/>
              <a:ext cx="470647" cy="405093"/>
            </a:xfrm>
            <a:custGeom>
              <a:avLst/>
              <a:gdLst/>
              <a:ahLst/>
              <a:cxnLst/>
              <a:rect l="l" t="t" r="r" b="b"/>
              <a:pathLst>
                <a:path w="533400" h="459104">
                  <a:moveTo>
                    <a:pt x="0" y="0"/>
                  </a:moveTo>
                  <a:lnTo>
                    <a:pt x="0" y="458724"/>
                  </a:lnTo>
                  <a:lnTo>
                    <a:pt x="533400" y="458724"/>
                  </a:lnTo>
                  <a:lnTo>
                    <a:pt x="533400" y="0"/>
                  </a:lnTo>
                  <a:lnTo>
                    <a:pt x="0" y="0"/>
                  </a:lnTo>
                  <a:close/>
                </a:path>
              </a:pathLst>
            </a:custGeom>
            <a:solidFill>
              <a:srgbClr val="939393"/>
            </a:solidFill>
          </p:spPr>
          <p:txBody>
            <a:bodyPr wrap="square" lIns="0" tIns="0" rIns="0" bIns="0" rtlCol="0" anchor="ctr"/>
            <a:lstStyle/>
            <a:p>
              <a:pPr algn="ctr"/>
              <a:r>
                <a:rPr lang="en-US" sz="1200" dirty="0">
                  <a:solidFill>
                    <a:schemeClr val="bg1"/>
                  </a:solidFill>
                </a:rPr>
                <a:t>Agencies</a:t>
              </a:r>
              <a:endParaRPr sz="1200" dirty="0">
                <a:solidFill>
                  <a:schemeClr val="bg1"/>
                </a:solidFill>
              </a:endParaRPr>
            </a:p>
          </p:txBody>
        </p:sp>
        <p:sp>
          <p:nvSpPr>
            <p:cNvPr id="18" name="object 18"/>
            <p:cNvSpPr/>
            <p:nvPr/>
          </p:nvSpPr>
          <p:spPr>
            <a:xfrm>
              <a:off x="4208929" y="2406351"/>
              <a:ext cx="0" cy="405093"/>
            </a:xfrm>
            <a:custGeom>
              <a:avLst/>
              <a:gdLst/>
              <a:ahLst/>
              <a:cxnLst/>
              <a:rect l="l" t="t" r="r" b="b"/>
              <a:pathLst>
                <a:path h="459105">
                  <a:moveTo>
                    <a:pt x="0" y="0"/>
                  </a:moveTo>
                  <a:lnTo>
                    <a:pt x="0" y="45872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19" name="object 19"/>
            <p:cNvSpPr/>
            <p:nvPr/>
          </p:nvSpPr>
          <p:spPr>
            <a:xfrm>
              <a:off x="4208930" y="2406351"/>
              <a:ext cx="2029946" cy="405093"/>
            </a:xfrm>
            <a:custGeom>
              <a:avLst/>
              <a:gdLst/>
              <a:ahLst/>
              <a:cxnLst/>
              <a:rect l="l" t="t" r="r" b="b"/>
              <a:pathLst>
                <a:path w="2300604" h="459105">
                  <a:moveTo>
                    <a:pt x="0" y="0"/>
                  </a:moveTo>
                  <a:lnTo>
                    <a:pt x="2300478" y="45872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0" name="object 20"/>
            <p:cNvSpPr/>
            <p:nvPr/>
          </p:nvSpPr>
          <p:spPr>
            <a:xfrm>
              <a:off x="2112533" y="2406351"/>
              <a:ext cx="2096621" cy="405093"/>
            </a:xfrm>
            <a:custGeom>
              <a:avLst/>
              <a:gdLst/>
              <a:ahLst/>
              <a:cxnLst/>
              <a:rect l="l" t="t" r="r" b="b"/>
              <a:pathLst>
                <a:path w="2376170" h="459105">
                  <a:moveTo>
                    <a:pt x="2375916" y="0"/>
                  </a:moveTo>
                  <a:lnTo>
                    <a:pt x="0" y="458724"/>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1" name="object 21"/>
            <p:cNvSpPr/>
            <p:nvPr/>
          </p:nvSpPr>
          <p:spPr>
            <a:xfrm>
              <a:off x="1470436" y="3350335"/>
              <a:ext cx="642097" cy="419100"/>
            </a:xfrm>
            <a:custGeom>
              <a:avLst/>
              <a:gdLst/>
              <a:ahLst/>
              <a:cxnLst/>
              <a:rect l="l" t="t" r="r" b="b"/>
              <a:pathLst>
                <a:path w="727710" h="474979">
                  <a:moveTo>
                    <a:pt x="72771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2" name="object 22"/>
            <p:cNvSpPr/>
            <p:nvPr/>
          </p:nvSpPr>
          <p:spPr>
            <a:xfrm>
              <a:off x="2112533" y="3350335"/>
              <a:ext cx="0" cy="419100"/>
            </a:xfrm>
            <a:custGeom>
              <a:avLst/>
              <a:gdLst/>
              <a:ahLst/>
              <a:cxnLst/>
              <a:rect l="l" t="t" r="r" b="b"/>
              <a:pathLst>
                <a:path h="474979">
                  <a:moveTo>
                    <a:pt x="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3" name="object 23"/>
            <p:cNvSpPr/>
            <p:nvPr/>
          </p:nvSpPr>
          <p:spPr>
            <a:xfrm>
              <a:off x="2112533" y="3350335"/>
              <a:ext cx="672353" cy="419100"/>
            </a:xfrm>
            <a:custGeom>
              <a:avLst/>
              <a:gdLst/>
              <a:ahLst/>
              <a:cxnLst/>
              <a:rect l="l" t="t" r="r" b="b"/>
              <a:pathLst>
                <a:path w="762000" h="474979">
                  <a:moveTo>
                    <a:pt x="0" y="0"/>
                  </a:moveTo>
                  <a:lnTo>
                    <a:pt x="762000" y="474725"/>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24" name="object 24"/>
            <p:cNvSpPr/>
            <p:nvPr/>
          </p:nvSpPr>
          <p:spPr>
            <a:xfrm>
              <a:off x="3558091" y="3350335"/>
              <a:ext cx="651062" cy="419100"/>
            </a:xfrm>
            <a:custGeom>
              <a:avLst/>
              <a:gdLst/>
              <a:ahLst/>
              <a:cxnLst/>
              <a:rect l="l" t="t" r="r" b="b"/>
              <a:pathLst>
                <a:path w="737870" h="474979">
                  <a:moveTo>
                    <a:pt x="737616"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5" name="object 25"/>
            <p:cNvSpPr/>
            <p:nvPr/>
          </p:nvSpPr>
          <p:spPr>
            <a:xfrm>
              <a:off x="4208929" y="3350335"/>
              <a:ext cx="0" cy="419100"/>
            </a:xfrm>
            <a:custGeom>
              <a:avLst/>
              <a:gdLst/>
              <a:ahLst/>
              <a:cxnLst/>
              <a:rect l="l" t="t" r="r" b="b"/>
              <a:pathLst>
                <a:path h="474979">
                  <a:moveTo>
                    <a:pt x="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6" name="object 26"/>
            <p:cNvSpPr/>
            <p:nvPr/>
          </p:nvSpPr>
          <p:spPr>
            <a:xfrm>
              <a:off x="4208929" y="3350335"/>
              <a:ext cx="629771" cy="419100"/>
            </a:xfrm>
            <a:custGeom>
              <a:avLst/>
              <a:gdLst/>
              <a:ahLst/>
              <a:cxnLst/>
              <a:rect l="l" t="t" r="r" b="b"/>
              <a:pathLst>
                <a:path w="713739" h="474979">
                  <a:moveTo>
                    <a:pt x="0" y="0"/>
                  </a:moveTo>
                  <a:lnTo>
                    <a:pt x="713231"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7" name="object 27"/>
            <p:cNvSpPr/>
            <p:nvPr/>
          </p:nvSpPr>
          <p:spPr>
            <a:xfrm>
              <a:off x="6238762" y="3350335"/>
              <a:ext cx="644338" cy="419100"/>
            </a:xfrm>
            <a:custGeom>
              <a:avLst/>
              <a:gdLst/>
              <a:ahLst/>
              <a:cxnLst/>
              <a:rect l="l" t="t" r="r" b="b"/>
              <a:pathLst>
                <a:path w="730250" h="474979">
                  <a:moveTo>
                    <a:pt x="0" y="0"/>
                  </a:moveTo>
                  <a:lnTo>
                    <a:pt x="729996"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8" name="object 28"/>
            <p:cNvSpPr/>
            <p:nvPr/>
          </p:nvSpPr>
          <p:spPr>
            <a:xfrm>
              <a:off x="6238762" y="3350335"/>
              <a:ext cx="0" cy="419100"/>
            </a:xfrm>
            <a:custGeom>
              <a:avLst/>
              <a:gdLst/>
              <a:ahLst/>
              <a:cxnLst/>
              <a:rect l="l" t="t" r="r" b="b"/>
              <a:pathLst>
                <a:path h="474979">
                  <a:moveTo>
                    <a:pt x="0" y="0"/>
                  </a:moveTo>
                  <a:lnTo>
                    <a:pt x="0" y="474725"/>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29" name="object 29"/>
            <p:cNvSpPr/>
            <p:nvPr/>
          </p:nvSpPr>
          <p:spPr>
            <a:xfrm>
              <a:off x="5569099" y="3350335"/>
              <a:ext cx="670112" cy="419100"/>
            </a:xfrm>
            <a:custGeom>
              <a:avLst/>
              <a:gdLst/>
              <a:ahLst/>
              <a:cxnLst/>
              <a:rect l="l" t="t" r="r" b="b"/>
              <a:pathLst>
                <a:path w="759459" h="474979">
                  <a:moveTo>
                    <a:pt x="758951" y="0"/>
                  </a:moveTo>
                  <a:lnTo>
                    <a:pt x="0" y="474725"/>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30" name="object 30"/>
            <p:cNvSpPr/>
            <p:nvPr/>
          </p:nvSpPr>
          <p:spPr>
            <a:xfrm>
              <a:off x="1197460" y="4555191"/>
              <a:ext cx="243168" cy="242047"/>
            </a:xfrm>
            <a:custGeom>
              <a:avLst/>
              <a:gdLst/>
              <a:ahLst/>
              <a:cxnLst/>
              <a:rect l="l" t="t" r="r" b="b"/>
              <a:pathLst>
                <a:path w="275590"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1" name="object 31"/>
            <p:cNvSpPr/>
            <p:nvPr/>
          </p:nvSpPr>
          <p:spPr>
            <a:xfrm>
              <a:off x="1493296" y="4555191"/>
              <a:ext cx="242047" cy="242047"/>
            </a:xfrm>
            <a:custGeom>
              <a:avLst/>
              <a:gdLst/>
              <a:ahLst/>
              <a:cxnLst/>
              <a:rect l="l" t="t" r="r" b="b"/>
              <a:pathLst>
                <a:path w="274319"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2" name="object 32"/>
            <p:cNvSpPr/>
            <p:nvPr/>
          </p:nvSpPr>
          <p:spPr>
            <a:xfrm>
              <a:off x="1319157" y="4173967"/>
              <a:ext cx="151279" cy="381559"/>
            </a:xfrm>
            <a:custGeom>
              <a:avLst/>
              <a:gdLst/>
              <a:ahLst/>
              <a:cxnLst/>
              <a:rect l="l" t="t" r="r" b="b"/>
              <a:pathLst>
                <a:path w="171450" h="432435">
                  <a:moveTo>
                    <a:pt x="171450"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33" name="object 33"/>
            <p:cNvSpPr/>
            <p:nvPr/>
          </p:nvSpPr>
          <p:spPr>
            <a:xfrm>
              <a:off x="2112533" y="4173967"/>
              <a:ext cx="146797" cy="381559"/>
            </a:xfrm>
            <a:custGeom>
              <a:avLst/>
              <a:gdLst/>
              <a:ahLst/>
              <a:cxnLst/>
              <a:rect l="l" t="t" r="r" b="b"/>
              <a:pathLst>
                <a:path w="166369" h="432435">
                  <a:moveTo>
                    <a:pt x="0" y="0"/>
                  </a:moveTo>
                  <a:lnTo>
                    <a:pt x="166115"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34" name="object 34"/>
            <p:cNvSpPr/>
            <p:nvPr/>
          </p:nvSpPr>
          <p:spPr>
            <a:xfrm>
              <a:off x="1842246" y="4555191"/>
              <a:ext cx="242047" cy="242047"/>
            </a:xfrm>
            <a:custGeom>
              <a:avLst/>
              <a:gdLst/>
              <a:ahLst/>
              <a:cxnLst/>
              <a:rect l="l" t="t" r="r" b="b"/>
              <a:pathLst>
                <a:path w="274319" h="274320">
                  <a:moveTo>
                    <a:pt x="0" y="0"/>
                  </a:moveTo>
                  <a:lnTo>
                    <a:pt x="0" y="274320"/>
                  </a:lnTo>
                  <a:lnTo>
                    <a:pt x="274319" y="274320"/>
                  </a:lnTo>
                  <a:lnTo>
                    <a:pt x="274319"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5" name="object 35"/>
            <p:cNvSpPr/>
            <p:nvPr/>
          </p:nvSpPr>
          <p:spPr>
            <a:xfrm>
              <a:off x="2137410" y="4555191"/>
              <a:ext cx="243168" cy="242047"/>
            </a:xfrm>
            <a:custGeom>
              <a:avLst/>
              <a:gdLst/>
              <a:ahLst/>
              <a:cxnLst/>
              <a:rect l="l" t="t" r="r" b="b"/>
              <a:pathLst>
                <a:path w="275589"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36" name="object 36"/>
            <p:cNvSpPr/>
            <p:nvPr/>
          </p:nvSpPr>
          <p:spPr>
            <a:xfrm>
              <a:off x="2137410" y="4555191"/>
              <a:ext cx="243168" cy="242047"/>
            </a:xfrm>
            <a:custGeom>
              <a:avLst/>
              <a:gdLst/>
              <a:ahLst/>
              <a:cxnLst/>
              <a:rect l="l" t="t" r="r" b="b"/>
              <a:pathLst>
                <a:path w="275589" h="274320">
                  <a:moveTo>
                    <a:pt x="0" y="0"/>
                  </a:moveTo>
                  <a:lnTo>
                    <a:pt x="0" y="274320"/>
                  </a:lnTo>
                  <a:lnTo>
                    <a:pt x="275081" y="274320"/>
                  </a:lnTo>
                  <a:lnTo>
                    <a:pt x="275081" y="0"/>
                  </a:lnTo>
                  <a:lnTo>
                    <a:pt x="0" y="0"/>
                  </a:lnTo>
                  <a:close/>
                </a:path>
              </a:pathLst>
            </a:custGeom>
            <a:ln w="9524">
              <a:solidFill>
                <a:srgbClr val="FFFFFF"/>
              </a:solidFill>
            </a:ln>
          </p:spPr>
          <p:txBody>
            <a:bodyPr wrap="square" lIns="0" tIns="0" rIns="0" bIns="0" rtlCol="0" anchor="ctr"/>
            <a:lstStyle/>
            <a:p>
              <a:pPr algn="ctr"/>
              <a:endParaRPr sz="1200">
                <a:solidFill>
                  <a:schemeClr val="bg1"/>
                </a:solidFill>
              </a:endParaRPr>
            </a:p>
          </p:txBody>
        </p:sp>
        <p:sp>
          <p:nvSpPr>
            <p:cNvPr id="37" name="object 37"/>
            <p:cNvSpPr/>
            <p:nvPr/>
          </p:nvSpPr>
          <p:spPr>
            <a:xfrm>
              <a:off x="1963942" y="4173967"/>
              <a:ext cx="149038" cy="381559"/>
            </a:xfrm>
            <a:custGeom>
              <a:avLst/>
              <a:gdLst/>
              <a:ahLst/>
              <a:cxnLst/>
              <a:rect l="l" t="t" r="r" b="b"/>
              <a:pathLst>
                <a:path w="168910" h="432435">
                  <a:moveTo>
                    <a:pt x="168402"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38" name="object 38"/>
            <p:cNvSpPr/>
            <p:nvPr/>
          </p:nvSpPr>
          <p:spPr>
            <a:xfrm>
              <a:off x="1470436" y="4173967"/>
              <a:ext cx="144556" cy="381559"/>
            </a:xfrm>
            <a:custGeom>
              <a:avLst/>
              <a:gdLst/>
              <a:ahLst/>
              <a:cxnLst/>
              <a:rect l="l" t="t" r="r" b="b"/>
              <a:pathLst>
                <a:path w="163830" h="432435">
                  <a:moveTo>
                    <a:pt x="0" y="0"/>
                  </a:moveTo>
                  <a:lnTo>
                    <a:pt x="16383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39" name="object 39"/>
            <p:cNvSpPr/>
            <p:nvPr/>
          </p:nvSpPr>
          <p:spPr>
            <a:xfrm>
              <a:off x="2511238" y="4555191"/>
              <a:ext cx="243168" cy="242047"/>
            </a:xfrm>
            <a:custGeom>
              <a:avLst/>
              <a:gdLst/>
              <a:ahLst/>
              <a:cxnLst/>
              <a:rect l="l" t="t" r="r" b="b"/>
              <a:pathLst>
                <a:path w="275589"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0" name="object 40"/>
            <p:cNvSpPr/>
            <p:nvPr/>
          </p:nvSpPr>
          <p:spPr>
            <a:xfrm>
              <a:off x="2807074" y="4555191"/>
              <a:ext cx="242047" cy="242047"/>
            </a:xfrm>
            <a:custGeom>
              <a:avLst/>
              <a:gdLst/>
              <a:ahLst/>
              <a:cxnLst/>
              <a:rect l="l" t="t" r="r" b="b"/>
              <a:pathLst>
                <a:path w="274320" h="274320">
                  <a:moveTo>
                    <a:pt x="0" y="0"/>
                  </a:moveTo>
                  <a:lnTo>
                    <a:pt x="0" y="274320"/>
                  </a:lnTo>
                  <a:lnTo>
                    <a:pt x="274319" y="274320"/>
                  </a:lnTo>
                  <a:lnTo>
                    <a:pt x="274319"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1" name="object 41"/>
            <p:cNvSpPr/>
            <p:nvPr/>
          </p:nvSpPr>
          <p:spPr>
            <a:xfrm>
              <a:off x="3294529"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2" name="object 42"/>
            <p:cNvSpPr/>
            <p:nvPr/>
          </p:nvSpPr>
          <p:spPr>
            <a:xfrm>
              <a:off x="3590364"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3" name="object 43"/>
            <p:cNvSpPr/>
            <p:nvPr/>
          </p:nvSpPr>
          <p:spPr>
            <a:xfrm>
              <a:off x="3937298" y="4555191"/>
              <a:ext cx="243168" cy="242047"/>
            </a:xfrm>
            <a:custGeom>
              <a:avLst/>
              <a:gdLst/>
              <a:ahLst/>
              <a:cxnLst/>
              <a:rect l="l" t="t" r="r" b="b"/>
              <a:pathLst>
                <a:path w="275589" h="274320">
                  <a:moveTo>
                    <a:pt x="0" y="0"/>
                  </a:moveTo>
                  <a:lnTo>
                    <a:pt x="0" y="274320"/>
                  </a:lnTo>
                  <a:lnTo>
                    <a:pt x="275082" y="274320"/>
                  </a:lnTo>
                  <a:lnTo>
                    <a:pt x="275082"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4" name="object 44"/>
            <p:cNvSpPr/>
            <p:nvPr/>
          </p:nvSpPr>
          <p:spPr>
            <a:xfrm>
              <a:off x="4233134"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5" name="object 45"/>
            <p:cNvSpPr/>
            <p:nvPr/>
          </p:nvSpPr>
          <p:spPr>
            <a:xfrm>
              <a:off x="4586119"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6" name="object 46"/>
            <p:cNvSpPr/>
            <p:nvPr/>
          </p:nvSpPr>
          <p:spPr>
            <a:xfrm>
              <a:off x="4881282" y="4555191"/>
              <a:ext cx="243168" cy="242047"/>
            </a:xfrm>
            <a:custGeom>
              <a:avLst/>
              <a:gdLst/>
              <a:ahLst/>
              <a:cxnLst/>
              <a:rect l="l" t="t" r="r" b="b"/>
              <a:pathLst>
                <a:path w="275589" h="274320">
                  <a:moveTo>
                    <a:pt x="0" y="0"/>
                  </a:moveTo>
                  <a:lnTo>
                    <a:pt x="0" y="274320"/>
                  </a:lnTo>
                  <a:lnTo>
                    <a:pt x="275082" y="274320"/>
                  </a:lnTo>
                  <a:lnTo>
                    <a:pt x="275082"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7" name="object 47"/>
            <p:cNvSpPr/>
            <p:nvPr/>
          </p:nvSpPr>
          <p:spPr>
            <a:xfrm>
              <a:off x="5314277" y="4555191"/>
              <a:ext cx="243168" cy="242047"/>
            </a:xfrm>
            <a:custGeom>
              <a:avLst/>
              <a:gdLst/>
              <a:ahLst/>
              <a:cxnLst/>
              <a:rect l="l" t="t" r="r" b="b"/>
              <a:pathLst>
                <a:path w="275589" h="274320">
                  <a:moveTo>
                    <a:pt x="0" y="0"/>
                  </a:moveTo>
                  <a:lnTo>
                    <a:pt x="0" y="274320"/>
                  </a:lnTo>
                  <a:lnTo>
                    <a:pt x="275082" y="274320"/>
                  </a:lnTo>
                  <a:lnTo>
                    <a:pt x="275082"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8" name="object 48"/>
            <p:cNvSpPr/>
            <p:nvPr/>
          </p:nvSpPr>
          <p:spPr>
            <a:xfrm>
              <a:off x="5610113"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49" name="object 49"/>
            <p:cNvSpPr/>
            <p:nvPr/>
          </p:nvSpPr>
          <p:spPr>
            <a:xfrm>
              <a:off x="6003438" y="4555191"/>
              <a:ext cx="243168" cy="242047"/>
            </a:xfrm>
            <a:custGeom>
              <a:avLst/>
              <a:gdLst/>
              <a:ahLst/>
              <a:cxnLst/>
              <a:rect l="l" t="t" r="r" b="b"/>
              <a:pathLst>
                <a:path w="275590"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0" name="object 50"/>
            <p:cNvSpPr/>
            <p:nvPr/>
          </p:nvSpPr>
          <p:spPr>
            <a:xfrm>
              <a:off x="6299275"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1" name="object 51"/>
            <p:cNvSpPr/>
            <p:nvPr/>
          </p:nvSpPr>
          <p:spPr>
            <a:xfrm>
              <a:off x="6628054" y="4555191"/>
              <a:ext cx="243168" cy="242047"/>
            </a:xfrm>
            <a:custGeom>
              <a:avLst/>
              <a:gdLst/>
              <a:ahLst/>
              <a:cxnLst/>
              <a:rect l="l" t="t" r="r" b="b"/>
              <a:pathLst>
                <a:path w="275590" h="274320">
                  <a:moveTo>
                    <a:pt x="0" y="0"/>
                  </a:moveTo>
                  <a:lnTo>
                    <a:pt x="0" y="274320"/>
                  </a:lnTo>
                  <a:lnTo>
                    <a:pt x="275081" y="274320"/>
                  </a:lnTo>
                  <a:lnTo>
                    <a:pt x="275081"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2" name="object 52"/>
            <p:cNvSpPr/>
            <p:nvPr/>
          </p:nvSpPr>
          <p:spPr>
            <a:xfrm>
              <a:off x="6923891" y="4555191"/>
              <a:ext cx="242047" cy="242047"/>
            </a:xfrm>
            <a:custGeom>
              <a:avLst/>
              <a:gdLst/>
              <a:ahLst/>
              <a:cxnLst/>
              <a:rect l="l" t="t" r="r" b="b"/>
              <a:pathLst>
                <a:path w="274320" h="274320">
                  <a:moveTo>
                    <a:pt x="0" y="0"/>
                  </a:moveTo>
                  <a:lnTo>
                    <a:pt x="0" y="274320"/>
                  </a:lnTo>
                  <a:lnTo>
                    <a:pt x="274320" y="274320"/>
                  </a:lnTo>
                  <a:lnTo>
                    <a:pt x="274320" y="0"/>
                  </a:lnTo>
                  <a:lnTo>
                    <a:pt x="0" y="0"/>
                  </a:lnTo>
                  <a:close/>
                </a:path>
              </a:pathLst>
            </a:custGeom>
            <a:solidFill>
              <a:srgbClr val="BFBFBF"/>
            </a:solidFill>
          </p:spPr>
          <p:txBody>
            <a:bodyPr wrap="square" lIns="0" tIns="0" rIns="0" bIns="0" rtlCol="0" anchor="ctr"/>
            <a:lstStyle/>
            <a:p>
              <a:pPr algn="ctr"/>
              <a:endParaRPr sz="1200">
                <a:solidFill>
                  <a:schemeClr val="bg1"/>
                </a:solidFill>
              </a:endParaRPr>
            </a:p>
          </p:txBody>
        </p:sp>
        <p:sp>
          <p:nvSpPr>
            <p:cNvPr id="53" name="object 53"/>
            <p:cNvSpPr/>
            <p:nvPr/>
          </p:nvSpPr>
          <p:spPr>
            <a:xfrm>
              <a:off x="2784886" y="4173967"/>
              <a:ext cx="143996" cy="381559"/>
            </a:xfrm>
            <a:custGeom>
              <a:avLst/>
              <a:gdLst/>
              <a:ahLst/>
              <a:cxnLst/>
              <a:rect l="l" t="t" r="r" b="b"/>
              <a:pathLst>
                <a:path w="163194" h="432435">
                  <a:moveTo>
                    <a:pt x="0" y="0"/>
                  </a:moveTo>
                  <a:lnTo>
                    <a:pt x="163068"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4" name="object 54"/>
            <p:cNvSpPr/>
            <p:nvPr/>
          </p:nvSpPr>
          <p:spPr>
            <a:xfrm>
              <a:off x="2633607" y="4173967"/>
              <a:ext cx="151279" cy="381559"/>
            </a:xfrm>
            <a:custGeom>
              <a:avLst/>
              <a:gdLst/>
              <a:ahLst/>
              <a:cxnLst/>
              <a:rect l="l" t="t" r="r" b="b"/>
              <a:pathLst>
                <a:path w="171450" h="432435">
                  <a:moveTo>
                    <a:pt x="171450"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5" name="object 55"/>
            <p:cNvSpPr/>
            <p:nvPr/>
          </p:nvSpPr>
          <p:spPr>
            <a:xfrm>
              <a:off x="3558091" y="4173967"/>
              <a:ext cx="154081" cy="381559"/>
            </a:xfrm>
            <a:custGeom>
              <a:avLst/>
              <a:gdLst/>
              <a:ahLst/>
              <a:cxnLst/>
              <a:rect l="l" t="t" r="r" b="b"/>
              <a:pathLst>
                <a:path w="174625" h="432435">
                  <a:moveTo>
                    <a:pt x="0" y="0"/>
                  </a:moveTo>
                  <a:lnTo>
                    <a:pt x="174498"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56" name="object 56"/>
            <p:cNvSpPr/>
            <p:nvPr/>
          </p:nvSpPr>
          <p:spPr>
            <a:xfrm>
              <a:off x="3416224" y="4173967"/>
              <a:ext cx="142315" cy="381559"/>
            </a:xfrm>
            <a:custGeom>
              <a:avLst/>
              <a:gdLst/>
              <a:ahLst/>
              <a:cxnLst/>
              <a:rect l="l" t="t" r="r" b="b"/>
              <a:pathLst>
                <a:path w="161289" h="432435">
                  <a:moveTo>
                    <a:pt x="160781"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7" name="object 57"/>
            <p:cNvSpPr/>
            <p:nvPr/>
          </p:nvSpPr>
          <p:spPr>
            <a:xfrm>
              <a:off x="4208930" y="4173967"/>
              <a:ext cx="146237" cy="381559"/>
            </a:xfrm>
            <a:custGeom>
              <a:avLst/>
              <a:gdLst/>
              <a:ahLst/>
              <a:cxnLst/>
              <a:rect l="l" t="t" r="r" b="b"/>
              <a:pathLst>
                <a:path w="165735" h="432435">
                  <a:moveTo>
                    <a:pt x="0" y="0"/>
                  </a:moveTo>
                  <a:lnTo>
                    <a:pt x="165353"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8" name="object 58"/>
            <p:cNvSpPr/>
            <p:nvPr/>
          </p:nvSpPr>
          <p:spPr>
            <a:xfrm>
              <a:off x="4058995" y="4173967"/>
              <a:ext cx="150159" cy="381559"/>
            </a:xfrm>
            <a:custGeom>
              <a:avLst/>
              <a:gdLst/>
              <a:ahLst/>
              <a:cxnLst/>
              <a:rect l="l" t="t" r="r" b="b"/>
              <a:pathLst>
                <a:path w="170179" h="432435">
                  <a:moveTo>
                    <a:pt x="169925"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59" name="object 59"/>
            <p:cNvSpPr/>
            <p:nvPr/>
          </p:nvSpPr>
          <p:spPr>
            <a:xfrm>
              <a:off x="4838252" y="4173967"/>
              <a:ext cx="165847" cy="381559"/>
            </a:xfrm>
            <a:custGeom>
              <a:avLst/>
              <a:gdLst/>
              <a:ahLst/>
              <a:cxnLst/>
              <a:rect l="l" t="t" r="r" b="b"/>
              <a:pathLst>
                <a:path w="187960" h="432435">
                  <a:moveTo>
                    <a:pt x="0" y="0"/>
                  </a:moveTo>
                  <a:lnTo>
                    <a:pt x="187451"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0" name="object 60"/>
            <p:cNvSpPr/>
            <p:nvPr/>
          </p:nvSpPr>
          <p:spPr>
            <a:xfrm>
              <a:off x="4707815" y="4173967"/>
              <a:ext cx="130549" cy="381559"/>
            </a:xfrm>
            <a:custGeom>
              <a:avLst/>
              <a:gdLst/>
              <a:ahLst/>
              <a:cxnLst/>
              <a:rect l="l" t="t" r="r" b="b"/>
              <a:pathLst>
                <a:path w="147954" h="432435">
                  <a:moveTo>
                    <a:pt x="147827"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1" name="object 61"/>
            <p:cNvSpPr/>
            <p:nvPr/>
          </p:nvSpPr>
          <p:spPr>
            <a:xfrm>
              <a:off x="5435974" y="4173967"/>
              <a:ext cx="133350" cy="381559"/>
            </a:xfrm>
            <a:custGeom>
              <a:avLst/>
              <a:gdLst/>
              <a:ahLst/>
              <a:cxnLst/>
              <a:rect l="l" t="t" r="r" b="b"/>
              <a:pathLst>
                <a:path w="151129" h="432435">
                  <a:moveTo>
                    <a:pt x="150875" y="0"/>
                  </a:moveTo>
                  <a:lnTo>
                    <a:pt x="0"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2" name="object 62"/>
            <p:cNvSpPr/>
            <p:nvPr/>
          </p:nvSpPr>
          <p:spPr>
            <a:xfrm>
              <a:off x="5569100" y="4173967"/>
              <a:ext cx="163046" cy="381559"/>
            </a:xfrm>
            <a:custGeom>
              <a:avLst/>
              <a:gdLst/>
              <a:ahLst/>
              <a:cxnLst/>
              <a:rect l="l" t="t" r="r" b="b"/>
              <a:pathLst>
                <a:path w="184785" h="432435">
                  <a:moveTo>
                    <a:pt x="0" y="0"/>
                  </a:moveTo>
                  <a:lnTo>
                    <a:pt x="184403"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3" name="object 63"/>
            <p:cNvSpPr/>
            <p:nvPr/>
          </p:nvSpPr>
          <p:spPr>
            <a:xfrm>
              <a:off x="6238762" y="4173967"/>
              <a:ext cx="182656" cy="381559"/>
            </a:xfrm>
            <a:custGeom>
              <a:avLst/>
              <a:gdLst/>
              <a:ahLst/>
              <a:cxnLst/>
              <a:rect l="l" t="t" r="r" b="b"/>
              <a:pathLst>
                <a:path w="207009" h="432435">
                  <a:moveTo>
                    <a:pt x="0" y="0"/>
                  </a:moveTo>
                  <a:lnTo>
                    <a:pt x="206501"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4" name="object 64"/>
            <p:cNvSpPr/>
            <p:nvPr/>
          </p:nvSpPr>
          <p:spPr>
            <a:xfrm>
              <a:off x="6125135" y="4173967"/>
              <a:ext cx="113740" cy="381559"/>
            </a:xfrm>
            <a:custGeom>
              <a:avLst/>
              <a:gdLst/>
              <a:ahLst/>
              <a:cxnLst/>
              <a:rect l="l" t="t" r="r" b="b"/>
              <a:pathLst>
                <a:path w="128904" h="432435">
                  <a:moveTo>
                    <a:pt x="128777" y="0"/>
                  </a:moveTo>
                  <a:lnTo>
                    <a:pt x="0"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65" name="object 65"/>
            <p:cNvSpPr/>
            <p:nvPr/>
          </p:nvSpPr>
          <p:spPr>
            <a:xfrm>
              <a:off x="6882876" y="4173967"/>
              <a:ext cx="163046" cy="381559"/>
            </a:xfrm>
            <a:custGeom>
              <a:avLst/>
              <a:gdLst/>
              <a:ahLst/>
              <a:cxnLst/>
              <a:rect l="l" t="t" r="r" b="b"/>
              <a:pathLst>
                <a:path w="184784" h="432435">
                  <a:moveTo>
                    <a:pt x="0" y="0"/>
                  </a:moveTo>
                  <a:lnTo>
                    <a:pt x="184403" y="432053"/>
                  </a:lnTo>
                </a:path>
              </a:pathLst>
            </a:custGeom>
            <a:ln w="9525">
              <a:solidFill>
                <a:srgbClr val="000000"/>
              </a:solidFill>
            </a:ln>
          </p:spPr>
          <p:txBody>
            <a:bodyPr wrap="square" lIns="0" tIns="0" rIns="0" bIns="0" rtlCol="0" anchor="ctr"/>
            <a:lstStyle/>
            <a:p>
              <a:pPr algn="ctr"/>
              <a:endParaRPr sz="1200">
                <a:solidFill>
                  <a:schemeClr val="bg1"/>
                </a:solidFill>
              </a:endParaRPr>
            </a:p>
          </p:txBody>
        </p:sp>
        <p:sp>
          <p:nvSpPr>
            <p:cNvPr id="66" name="object 66"/>
            <p:cNvSpPr/>
            <p:nvPr/>
          </p:nvSpPr>
          <p:spPr>
            <a:xfrm>
              <a:off x="6750424" y="4173967"/>
              <a:ext cx="132790" cy="381559"/>
            </a:xfrm>
            <a:custGeom>
              <a:avLst/>
              <a:gdLst/>
              <a:ahLst/>
              <a:cxnLst/>
              <a:rect l="l" t="t" r="r" b="b"/>
              <a:pathLst>
                <a:path w="150495" h="432435">
                  <a:moveTo>
                    <a:pt x="150114" y="0"/>
                  </a:moveTo>
                  <a:lnTo>
                    <a:pt x="0" y="432053"/>
                  </a:lnTo>
                </a:path>
              </a:pathLst>
            </a:custGeom>
            <a:ln w="9524">
              <a:solidFill>
                <a:srgbClr val="000000"/>
              </a:solidFill>
            </a:ln>
          </p:spPr>
          <p:txBody>
            <a:bodyPr wrap="square" lIns="0" tIns="0" rIns="0" bIns="0" rtlCol="0" anchor="ctr"/>
            <a:lstStyle/>
            <a:p>
              <a:pPr algn="ctr"/>
              <a:endParaRPr sz="1200">
                <a:solidFill>
                  <a:schemeClr val="bg1"/>
                </a:solidFill>
              </a:endParaRPr>
            </a:p>
          </p:txBody>
        </p:sp>
        <p:sp>
          <p:nvSpPr>
            <p:cNvPr id="70" name="object 70"/>
            <p:cNvSpPr txBox="1"/>
            <p:nvPr/>
          </p:nvSpPr>
          <p:spPr>
            <a:xfrm>
              <a:off x="3684719" y="5126226"/>
              <a:ext cx="904875" cy="396383"/>
            </a:xfrm>
            <a:prstGeom prst="rect">
              <a:avLst/>
            </a:prstGeom>
          </p:spPr>
          <p:txBody>
            <a:bodyPr vert="horz" wrap="square" lIns="0" tIns="0" rIns="0" bIns="0" rtlCol="0" anchor="ctr">
              <a:spAutoFit/>
            </a:bodyPr>
            <a:lstStyle/>
            <a:p>
              <a:pPr marL="11206" marR="4483" indent="112065" algn="ctr"/>
              <a:r>
                <a:rPr sz="1200" b="1" dirty="0">
                  <a:solidFill>
                    <a:schemeClr val="bg1"/>
                  </a:solidFill>
                  <a:latin typeface="Arial"/>
                  <a:cs typeface="Arial"/>
                </a:rPr>
                <a:t>Horizontal  Relationships</a:t>
              </a:r>
              <a:endParaRPr sz="1200" dirty="0">
                <a:solidFill>
                  <a:schemeClr val="bg1"/>
                </a:solidFill>
                <a:latin typeface="Arial"/>
                <a:cs typeface="Arial"/>
              </a:endParaRPr>
            </a:p>
          </p:txBody>
        </p:sp>
      </p:grpSp>
    </p:spTree>
    <p:extLst>
      <p:ext uri="{BB962C8B-B14F-4D97-AF65-F5344CB8AC3E}">
        <p14:creationId xmlns:p14="http://schemas.microsoft.com/office/powerpoint/2010/main" val="230296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80A97-A158-4B25-80D8-F22BF4E5D7B0}"/>
              </a:ext>
            </a:extLst>
          </p:cNvPr>
          <p:cNvSpPr>
            <a:spLocks noGrp="1"/>
          </p:cNvSpPr>
          <p:nvPr>
            <p:ph type="title"/>
          </p:nvPr>
        </p:nvSpPr>
        <p:spPr>
          <a:xfrm>
            <a:off x="346229" y="750513"/>
            <a:ext cx="8451542" cy="398639"/>
          </a:xfrm>
        </p:spPr>
        <p:txBody>
          <a:bodyPr/>
          <a:lstStyle/>
          <a:p>
            <a:r>
              <a:rPr lang="en-US" sz="2400" dirty="0"/>
              <a:t>More recently a sense has been growing that this project is a unique opportunity that extends beyond its proposed scope</a:t>
            </a:r>
          </a:p>
        </p:txBody>
      </p:sp>
      <p:sp>
        <p:nvSpPr>
          <p:cNvPr id="3" name="Content Placeholder 2">
            <a:extLst>
              <a:ext uri="{FF2B5EF4-FFF2-40B4-BE49-F238E27FC236}">
                <a16:creationId xmlns:a16="http://schemas.microsoft.com/office/drawing/2014/main" xmlns="" id="{BA0F8DCB-CFA2-441E-A068-4A1E8F68FC3E}"/>
              </a:ext>
            </a:extLst>
          </p:cNvPr>
          <p:cNvSpPr>
            <a:spLocks noGrp="1"/>
          </p:cNvSpPr>
          <p:nvPr>
            <p:ph idx="1"/>
          </p:nvPr>
        </p:nvSpPr>
        <p:spPr>
          <a:xfrm>
            <a:off x="311700" y="2050950"/>
            <a:ext cx="8520600" cy="3035400"/>
          </a:xfrm>
        </p:spPr>
        <p:txBody>
          <a:bodyPr>
            <a:normAutofit/>
          </a:bodyPr>
          <a:lstStyle/>
          <a:p>
            <a:r>
              <a:rPr lang="en-US" dirty="0"/>
              <a:t>What does it take for community colleges to keep pace with the economy and deliver successful workforce solutions?” </a:t>
            </a:r>
          </a:p>
          <a:p>
            <a:pPr lvl="1"/>
            <a:r>
              <a:rPr lang="en-US" dirty="0"/>
              <a:t>Strong </a:t>
            </a:r>
            <a:r>
              <a:rPr lang="en-US" b="1" u="sng" dirty="0"/>
              <a:t>relationships with employers </a:t>
            </a:r>
            <a:r>
              <a:rPr lang="en-US" dirty="0"/>
              <a:t>built upon the capacity of colleges to deliver skilled workers, </a:t>
            </a:r>
          </a:p>
          <a:p>
            <a:pPr lvl="1"/>
            <a:r>
              <a:rPr lang="en-US" dirty="0"/>
              <a:t>Successful </a:t>
            </a:r>
            <a:r>
              <a:rPr lang="en-US" b="1" u="sng" dirty="0"/>
              <a:t>recruitment strategies </a:t>
            </a:r>
            <a:r>
              <a:rPr lang="en-US" dirty="0"/>
              <a:t>that overcome manufacturing image issues and lead to student program enrollments, and </a:t>
            </a:r>
          </a:p>
          <a:p>
            <a:pPr lvl="1"/>
            <a:r>
              <a:rPr lang="en-US" dirty="0"/>
              <a:t>Strategies to support successful </a:t>
            </a:r>
            <a:r>
              <a:rPr lang="en-US" b="1" u="sng" dirty="0"/>
              <a:t>student completion</a:t>
            </a:r>
            <a:r>
              <a:rPr lang="en-US" dirty="0"/>
              <a:t> of programs.</a:t>
            </a:r>
          </a:p>
        </p:txBody>
      </p:sp>
    </p:spTree>
    <p:extLst>
      <p:ext uri="{BB962C8B-B14F-4D97-AF65-F5344CB8AC3E}">
        <p14:creationId xmlns:p14="http://schemas.microsoft.com/office/powerpoint/2010/main" val="238331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80A97-A158-4B25-80D8-F22BF4E5D7B0}"/>
              </a:ext>
            </a:extLst>
          </p:cNvPr>
          <p:cNvSpPr>
            <a:spLocks noGrp="1"/>
          </p:cNvSpPr>
          <p:nvPr>
            <p:ph type="title"/>
          </p:nvPr>
        </p:nvSpPr>
        <p:spPr>
          <a:xfrm>
            <a:off x="346229" y="560013"/>
            <a:ext cx="8451542" cy="398639"/>
          </a:xfrm>
        </p:spPr>
        <p:txBody>
          <a:bodyPr/>
          <a:lstStyle/>
          <a:p>
            <a:r>
              <a:rPr lang="en-US" dirty="0"/>
              <a:t>What are some of the biggest gaps hindering keeping pace?</a:t>
            </a:r>
          </a:p>
        </p:txBody>
      </p:sp>
      <p:sp>
        <p:nvSpPr>
          <p:cNvPr id="3" name="Content Placeholder 2">
            <a:extLst>
              <a:ext uri="{FF2B5EF4-FFF2-40B4-BE49-F238E27FC236}">
                <a16:creationId xmlns:a16="http://schemas.microsoft.com/office/drawing/2014/main" xmlns="" id="{BA0F8DCB-CFA2-441E-A068-4A1E8F68FC3E}"/>
              </a:ext>
            </a:extLst>
          </p:cNvPr>
          <p:cNvSpPr>
            <a:spLocks noGrp="1"/>
          </p:cNvSpPr>
          <p:nvPr>
            <p:ph idx="1"/>
          </p:nvPr>
        </p:nvSpPr>
        <p:spPr>
          <a:xfrm>
            <a:off x="311700" y="1669950"/>
            <a:ext cx="8520600" cy="3416400"/>
          </a:xfrm>
        </p:spPr>
        <p:txBody>
          <a:bodyPr>
            <a:normAutofit fontScale="92500" lnSpcReduction="20000"/>
          </a:bodyPr>
          <a:lstStyle/>
          <a:p>
            <a:r>
              <a:rPr lang="en-US" dirty="0"/>
              <a:t>Modern</a:t>
            </a:r>
            <a:r>
              <a:rPr lang="en-US" b="1" u="sng" dirty="0"/>
              <a:t> equipment and </a:t>
            </a:r>
            <a:r>
              <a:rPr lang="en-US" b="1" u="sng" dirty="0" smtClean="0"/>
              <a:t>space</a:t>
            </a:r>
            <a:endParaRPr lang="en-US" b="1" u="sng" dirty="0"/>
          </a:p>
          <a:p>
            <a:r>
              <a:rPr lang="en-US" dirty="0"/>
              <a:t>Limited resources to build </a:t>
            </a:r>
            <a:r>
              <a:rPr lang="en-US" b="1" u="sng" dirty="0"/>
              <a:t>recruitment pipelines that overcome manufacturing image issues </a:t>
            </a:r>
            <a:r>
              <a:rPr lang="en-US" dirty="0"/>
              <a:t>in partnership with employers and other educational </a:t>
            </a:r>
            <a:r>
              <a:rPr lang="en-US" dirty="0" smtClean="0"/>
              <a:t>partners</a:t>
            </a:r>
            <a:endParaRPr lang="en-US" dirty="0"/>
          </a:p>
          <a:p>
            <a:r>
              <a:rPr lang="en-US" dirty="0"/>
              <a:t>Institutional</a:t>
            </a:r>
            <a:r>
              <a:rPr lang="en-US" b="1" u="sng" dirty="0"/>
              <a:t> readiness or resources to integrate new program structures</a:t>
            </a:r>
            <a:r>
              <a:rPr lang="en-US" dirty="0"/>
              <a:t>, such as those focused on reducing student time-to-completion, or new student success initiatives, such as career </a:t>
            </a:r>
            <a:r>
              <a:rPr lang="en-US" dirty="0" smtClean="0"/>
              <a:t>navigation</a:t>
            </a:r>
            <a:endParaRPr lang="en-US" dirty="0"/>
          </a:p>
          <a:p>
            <a:r>
              <a:rPr lang="en-US" dirty="0"/>
              <a:t>Limited </a:t>
            </a:r>
            <a:r>
              <a:rPr lang="en-US" b="1" u="sng" dirty="0"/>
              <a:t>resources to engage employers </a:t>
            </a:r>
            <a:r>
              <a:rPr lang="en-US" dirty="0"/>
              <a:t>as deeply as desired, such as outreach and lead generation capacity, relationship management capacity, and development of work-based learning </a:t>
            </a:r>
            <a:r>
              <a:rPr lang="en-US" dirty="0" smtClean="0"/>
              <a:t>opportunities</a:t>
            </a:r>
            <a:endParaRPr lang="en-US" dirty="0"/>
          </a:p>
        </p:txBody>
      </p:sp>
    </p:spTree>
    <p:extLst>
      <p:ext uri="{BB962C8B-B14F-4D97-AF65-F5344CB8AC3E}">
        <p14:creationId xmlns:p14="http://schemas.microsoft.com/office/powerpoint/2010/main" val="168159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F448B-4D2F-4BE4-85BF-3626D34E6557}"/>
              </a:ext>
            </a:extLst>
          </p:cNvPr>
          <p:cNvSpPr>
            <a:spLocks noGrp="1"/>
          </p:cNvSpPr>
          <p:nvPr>
            <p:ph type="title"/>
          </p:nvPr>
        </p:nvSpPr>
        <p:spPr>
          <a:xfrm>
            <a:off x="325372" y="650594"/>
            <a:ext cx="8451542" cy="398639"/>
          </a:xfrm>
        </p:spPr>
        <p:txBody>
          <a:bodyPr/>
          <a:lstStyle/>
          <a:p>
            <a:r>
              <a:rPr lang="en-US" dirty="0"/>
              <a:t>Emerging Priorities</a:t>
            </a:r>
          </a:p>
        </p:txBody>
      </p:sp>
      <p:sp>
        <p:nvSpPr>
          <p:cNvPr id="3" name="Content Placeholder 2">
            <a:extLst>
              <a:ext uri="{FF2B5EF4-FFF2-40B4-BE49-F238E27FC236}">
                <a16:creationId xmlns:a16="http://schemas.microsoft.com/office/drawing/2014/main" xmlns="" id="{47753013-85D9-4E2C-9CC5-CA990C3C79CA}"/>
              </a:ext>
            </a:extLst>
          </p:cNvPr>
          <p:cNvSpPr>
            <a:spLocks noGrp="1"/>
          </p:cNvSpPr>
          <p:nvPr>
            <p:ph idx="1"/>
          </p:nvPr>
        </p:nvSpPr>
        <p:spPr>
          <a:xfrm>
            <a:off x="311700" y="1517550"/>
            <a:ext cx="8520600" cy="3416400"/>
          </a:xfrm>
        </p:spPr>
        <p:txBody>
          <a:bodyPr/>
          <a:lstStyle/>
          <a:p>
            <a:pPr lvl="0"/>
            <a:r>
              <a:rPr lang="en-US" dirty="0"/>
              <a:t>Employer engagement</a:t>
            </a:r>
          </a:p>
          <a:p>
            <a:pPr lvl="0"/>
            <a:r>
              <a:rPr lang="en-US" dirty="0"/>
              <a:t>Expansion of work-based learning</a:t>
            </a:r>
          </a:p>
          <a:p>
            <a:pPr lvl="0"/>
            <a:r>
              <a:rPr lang="en-US" dirty="0"/>
              <a:t>Integration of models for accelerating student learning and completion including competency-based education, prior learning assessment, modularization/stackable credentials</a:t>
            </a:r>
          </a:p>
          <a:p>
            <a:pPr lvl="0"/>
            <a:r>
              <a:rPr lang="en-US" dirty="0"/>
              <a:t>Integration of models for student supportive services such as career </a:t>
            </a:r>
            <a:r>
              <a:rPr lang="en-US" dirty="0" smtClean="0"/>
              <a:t>navigation</a:t>
            </a:r>
            <a:endParaRPr lang="en-US" dirty="0"/>
          </a:p>
          <a:p>
            <a:endParaRPr lang="en-US" dirty="0"/>
          </a:p>
        </p:txBody>
      </p:sp>
    </p:spTree>
    <p:extLst>
      <p:ext uri="{BB962C8B-B14F-4D97-AF65-F5344CB8AC3E}">
        <p14:creationId xmlns:p14="http://schemas.microsoft.com/office/powerpoint/2010/main" val="58293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MAKING THE CASE</a:t>
            </a:r>
            <a:endParaRPr lang="en-US" dirty="0"/>
          </a:p>
        </p:txBody>
      </p:sp>
    </p:spTree>
    <p:extLst>
      <p:ext uri="{BB962C8B-B14F-4D97-AF65-F5344CB8AC3E}">
        <p14:creationId xmlns:p14="http://schemas.microsoft.com/office/powerpoint/2010/main" val="714397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 y="411326"/>
            <a:ext cx="8988169" cy="572700"/>
          </a:xfrm>
          <a:ln>
            <a:noFill/>
          </a:ln>
        </p:spPr>
        <p:txBody>
          <a:bodyPr/>
          <a:lstStyle/>
          <a:p>
            <a:r>
              <a:rPr lang="en-US" sz="2400" dirty="0" smtClean="0"/>
              <a:t>What may change/end when Ohio TechNet funding ends?</a:t>
            </a:r>
            <a:endParaRPr lang="en-US" sz="2400" dirty="0"/>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3603" r="4414"/>
          <a:stretch/>
        </p:blipFill>
        <p:spPr bwMode="auto">
          <a:xfrm>
            <a:off x="6704427" y="3724422"/>
            <a:ext cx="2405576" cy="14401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3603" r="4414"/>
          <a:stretch/>
        </p:blipFill>
        <p:spPr bwMode="auto">
          <a:xfrm>
            <a:off x="0" y="3725302"/>
            <a:ext cx="2982356" cy="14401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3490"/>
          <a:stretch/>
        </p:blipFill>
        <p:spPr bwMode="auto">
          <a:xfrm>
            <a:off x="3269163" y="3476014"/>
            <a:ext cx="2914650" cy="106914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347" t="25947" r="4414"/>
          <a:stretch/>
        </p:blipFill>
        <p:spPr bwMode="auto">
          <a:xfrm>
            <a:off x="2978980" y="4098096"/>
            <a:ext cx="1789968" cy="106650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8" name="Picture 1"/>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4347" t="25947" r="4414"/>
          <a:stretch/>
        </p:blipFill>
        <p:spPr bwMode="auto">
          <a:xfrm>
            <a:off x="4768951" y="4098097"/>
            <a:ext cx="1935479" cy="106650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3" name="Oval 42"/>
          <p:cNvSpPr/>
          <p:nvPr/>
        </p:nvSpPr>
        <p:spPr>
          <a:xfrm>
            <a:off x="3610498" y="1949822"/>
            <a:ext cx="2077646" cy="152619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srgbClr val="FFFFFF"/>
              </a:solidFill>
            </a:endParaRPr>
          </a:p>
        </p:txBody>
      </p:sp>
      <p:sp>
        <p:nvSpPr>
          <p:cNvPr id="50" name="Rounded Rectangle 49"/>
          <p:cNvSpPr/>
          <p:nvPr/>
        </p:nvSpPr>
        <p:spPr>
          <a:xfrm>
            <a:off x="228600" y="1133236"/>
            <a:ext cx="1410492" cy="63282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kern="1200" dirty="0" smtClean="0">
                <a:solidFill>
                  <a:srgbClr val="FFFFFF"/>
                </a:solidFill>
              </a:rPr>
              <a:t>Employer Engagement</a:t>
            </a:r>
            <a:endParaRPr lang="en-US" sz="1100" b="1" kern="1200" dirty="0">
              <a:solidFill>
                <a:srgbClr val="FFFFFF"/>
              </a:solidFill>
            </a:endParaRPr>
          </a:p>
        </p:txBody>
      </p:sp>
      <p:sp>
        <p:nvSpPr>
          <p:cNvPr id="51" name="Rounded Rectangle 50"/>
          <p:cNvSpPr/>
          <p:nvPr/>
        </p:nvSpPr>
        <p:spPr>
          <a:xfrm>
            <a:off x="228600" y="2696420"/>
            <a:ext cx="1408176" cy="630936"/>
          </a:xfrm>
          <a:prstGeom prst="roundRect">
            <a:avLst/>
          </a:prstGeom>
          <a:solidFill>
            <a:srgbClr val="BAD6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kern="1200" dirty="0" smtClean="0">
                <a:solidFill>
                  <a:srgbClr val="000000"/>
                </a:solidFill>
              </a:rPr>
              <a:t>Work-Based Learning Models</a:t>
            </a:r>
            <a:endParaRPr lang="en-US" sz="1100" b="1" kern="1200" dirty="0">
              <a:solidFill>
                <a:srgbClr val="000000"/>
              </a:solidFill>
            </a:endParaRPr>
          </a:p>
        </p:txBody>
      </p:sp>
      <p:sp>
        <p:nvSpPr>
          <p:cNvPr id="52" name="Rounded Rectangle 51"/>
          <p:cNvSpPr/>
          <p:nvPr/>
        </p:nvSpPr>
        <p:spPr>
          <a:xfrm>
            <a:off x="228600" y="1901074"/>
            <a:ext cx="1408176" cy="630936"/>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kern="1200" dirty="0" smtClean="0">
                <a:solidFill>
                  <a:srgbClr val="000000"/>
                </a:solidFill>
              </a:rPr>
              <a:t>Acceleration Models</a:t>
            </a:r>
            <a:endParaRPr lang="en-US" sz="1100" b="1" kern="1200" dirty="0">
              <a:solidFill>
                <a:srgbClr val="000000"/>
              </a:solidFill>
            </a:endParaRPr>
          </a:p>
        </p:txBody>
      </p:sp>
      <p:sp>
        <p:nvSpPr>
          <p:cNvPr id="53" name="Rounded Rectangle 52"/>
          <p:cNvSpPr/>
          <p:nvPr/>
        </p:nvSpPr>
        <p:spPr>
          <a:xfrm>
            <a:off x="230459" y="3422848"/>
            <a:ext cx="1408176" cy="630936"/>
          </a:xfrm>
          <a:prstGeom prst="roundRect">
            <a:avLst/>
          </a:prstGeom>
          <a:solidFill>
            <a:srgbClr val="144A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kern="1200" dirty="0" smtClean="0">
                <a:solidFill>
                  <a:srgbClr val="FFFFFF"/>
                </a:solidFill>
              </a:rPr>
              <a:t>Supportive Services</a:t>
            </a:r>
            <a:endParaRPr lang="en-US" sz="1100" b="1" kern="1200" dirty="0">
              <a:solidFill>
                <a:srgbClr val="FFFFFF"/>
              </a:solidFill>
            </a:endParaRPr>
          </a:p>
        </p:txBody>
      </p:sp>
      <p:cxnSp>
        <p:nvCxnSpPr>
          <p:cNvPr id="1035" name="Straight Connector 1034"/>
          <p:cNvCxnSpPr/>
          <p:nvPr/>
        </p:nvCxnSpPr>
        <p:spPr>
          <a:xfrm>
            <a:off x="3739600" y="3011888"/>
            <a:ext cx="1822236" cy="0"/>
          </a:xfrm>
          <a:prstGeom prst="line">
            <a:avLst/>
          </a:prstGeom>
        </p:spPr>
        <p:style>
          <a:lnRef idx="1">
            <a:schemeClr val="dk1"/>
          </a:lnRef>
          <a:fillRef idx="0">
            <a:schemeClr val="dk1"/>
          </a:fillRef>
          <a:effectRef idx="0">
            <a:schemeClr val="dk1"/>
          </a:effectRef>
          <a:fontRef idx="minor">
            <a:schemeClr val="tx1"/>
          </a:fontRef>
        </p:style>
      </p:cxnSp>
      <p:grpSp>
        <p:nvGrpSpPr>
          <p:cNvPr id="1037" name="Group 1036"/>
          <p:cNvGrpSpPr/>
          <p:nvPr/>
        </p:nvGrpSpPr>
        <p:grpSpPr>
          <a:xfrm>
            <a:off x="1969606" y="817542"/>
            <a:ext cx="6564797" cy="3643580"/>
            <a:chOff x="1869244" y="1168111"/>
            <a:chExt cx="6564797" cy="4858103"/>
          </a:xfrm>
        </p:grpSpPr>
        <p:grpSp>
          <p:nvGrpSpPr>
            <p:cNvPr id="42" name="Group 41"/>
            <p:cNvGrpSpPr/>
            <p:nvPr/>
          </p:nvGrpSpPr>
          <p:grpSpPr>
            <a:xfrm>
              <a:off x="3510139" y="2735896"/>
              <a:ext cx="2133403" cy="1448457"/>
              <a:chOff x="3554387" y="2616732"/>
              <a:chExt cx="2438171" cy="1603899"/>
            </a:xfrm>
          </p:grpSpPr>
          <p:sp>
            <p:nvSpPr>
              <p:cNvPr id="44" name="TextBox 43"/>
              <p:cNvSpPr txBox="1"/>
              <p:nvPr/>
            </p:nvSpPr>
            <p:spPr>
              <a:xfrm>
                <a:off x="3675189" y="2616732"/>
                <a:ext cx="2133599" cy="1544983"/>
              </a:xfrm>
              <a:prstGeom prst="rect">
                <a:avLst/>
              </a:prstGeom>
              <a:noFill/>
              <a:ln>
                <a:noFill/>
              </a:ln>
            </p:spPr>
            <p:txBody>
              <a:bodyPr wrap="square" rtlCol="0">
                <a:spAutoFit/>
              </a:bodyPr>
              <a:lstStyle/>
              <a:p>
                <a:pPr algn="ctr"/>
                <a:r>
                  <a:rPr lang="en-US" sz="1100" b="1" kern="1200" dirty="0">
                    <a:ea typeface="+mn-ea"/>
                    <a:cs typeface="+mn-cs"/>
                  </a:rPr>
                  <a:t>Connection </a:t>
                </a:r>
                <a:r>
                  <a:rPr lang="en-US" sz="1100" b="1" kern="1200" dirty="0" smtClean="0">
                    <a:ea typeface="+mn-ea"/>
                    <a:cs typeface="+mn-cs"/>
                  </a:rPr>
                  <a:t>to </a:t>
                </a:r>
                <a:r>
                  <a:rPr lang="en-US" sz="1100" b="1" kern="1200" dirty="0">
                    <a:ea typeface="+mn-ea"/>
                    <a:cs typeface="+mn-cs"/>
                  </a:rPr>
                  <a:t>11 </a:t>
                </a:r>
                <a:r>
                  <a:rPr lang="en-US" sz="1100" b="1" kern="1200" dirty="0" smtClean="0">
                    <a:ea typeface="+mn-ea"/>
                    <a:cs typeface="+mn-cs"/>
                  </a:rPr>
                  <a:t>Community </a:t>
                </a:r>
                <a:r>
                  <a:rPr lang="en-US" sz="1100" b="1" kern="1200" dirty="0">
                    <a:ea typeface="+mn-ea"/>
                    <a:cs typeface="+mn-cs"/>
                  </a:rPr>
                  <a:t>C</a:t>
                </a:r>
                <a:r>
                  <a:rPr lang="en-US" sz="1100" b="1" kern="1200" dirty="0" smtClean="0">
                    <a:ea typeface="+mn-ea"/>
                    <a:cs typeface="+mn-cs"/>
                  </a:rPr>
                  <a:t>olleges </a:t>
                </a:r>
                <a:r>
                  <a:rPr lang="en-US" sz="1100" b="1" kern="1200" dirty="0">
                    <a:ea typeface="+mn-ea"/>
                    <a:cs typeface="+mn-cs"/>
                  </a:rPr>
                  <a:t>to </a:t>
                </a:r>
                <a:r>
                  <a:rPr lang="en-US" sz="1100" b="1" kern="1200" dirty="0" smtClean="0">
                    <a:ea typeface="+mn-ea"/>
                    <a:cs typeface="+mn-cs"/>
                  </a:rPr>
                  <a:t>Address MFG Workforce </a:t>
                </a:r>
                <a:r>
                  <a:rPr lang="en-US" sz="1100" b="1" kern="1200" dirty="0">
                    <a:ea typeface="+mn-ea"/>
                    <a:cs typeface="+mn-cs"/>
                  </a:rPr>
                  <a:t>I</a:t>
                </a:r>
                <a:r>
                  <a:rPr lang="en-US" sz="1100" b="1" kern="1200" dirty="0" smtClean="0">
                    <a:ea typeface="+mn-ea"/>
                    <a:cs typeface="+mn-cs"/>
                  </a:rPr>
                  <a:t>ssues</a:t>
                </a:r>
                <a:endParaRPr lang="en-US" sz="1100" b="1" kern="1200" dirty="0">
                  <a:ea typeface="+mn-ea"/>
                  <a:cs typeface="+mn-cs"/>
                </a:endParaRPr>
              </a:p>
              <a:p>
                <a:endParaRPr lang="en-US" sz="1800" kern="1200" dirty="0">
                  <a:ea typeface="+mn-ea"/>
                  <a:cs typeface="+mn-cs"/>
                </a:endParaRPr>
              </a:p>
            </p:txBody>
          </p:sp>
          <p:sp>
            <p:nvSpPr>
              <p:cNvPr id="48" name="TextBox 47"/>
              <p:cNvSpPr txBox="1"/>
              <p:nvPr/>
            </p:nvSpPr>
            <p:spPr>
              <a:xfrm>
                <a:off x="4643336" y="3584463"/>
                <a:ext cx="1349222" cy="636168"/>
              </a:xfrm>
              <a:prstGeom prst="rect">
                <a:avLst/>
              </a:prstGeom>
              <a:noFill/>
              <a:ln>
                <a:noFill/>
              </a:ln>
            </p:spPr>
            <p:txBody>
              <a:bodyPr wrap="square" rtlCol="0">
                <a:spAutoFit/>
              </a:bodyPr>
              <a:lstStyle/>
              <a:p>
                <a:pPr algn="ctr"/>
                <a:r>
                  <a:rPr lang="en-US" sz="1050" i="1" kern="1200" dirty="0" smtClean="0">
                    <a:ea typeface="+mn-ea"/>
                    <a:cs typeface="+mn-cs"/>
                  </a:rPr>
                  <a:t>Consortium Infrastructure</a:t>
                </a:r>
                <a:endParaRPr lang="en-US" sz="1050" i="1" kern="1200" dirty="0">
                  <a:ea typeface="+mn-ea"/>
                  <a:cs typeface="+mn-cs"/>
                </a:endParaRPr>
              </a:p>
            </p:txBody>
          </p:sp>
          <p:sp>
            <p:nvSpPr>
              <p:cNvPr id="47" name="TextBox 46"/>
              <p:cNvSpPr txBox="1"/>
              <p:nvPr/>
            </p:nvSpPr>
            <p:spPr>
              <a:xfrm>
                <a:off x="3554387" y="3582896"/>
                <a:ext cx="1222045" cy="636170"/>
              </a:xfrm>
              <a:prstGeom prst="rect">
                <a:avLst/>
              </a:prstGeom>
              <a:noFill/>
              <a:ln>
                <a:noFill/>
              </a:ln>
            </p:spPr>
            <p:txBody>
              <a:bodyPr wrap="square" rtlCol="0">
                <a:spAutoFit/>
              </a:bodyPr>
              <a:lstStyle/>
              <a:p>
                <a:pPr algn="ctr"/>
                <a:r>
                  <a:rPr lang="en-US" sz="1050" i="1" kern="1200" dirty="0" smtClean="0">
                    <a:ea typeface="+mn-ea"/>
                    <a:cs typeface="+mn-cs"/>
                  </a:rPr>
                  <a:t>Data Sharing </a:t>
                </a:r>
                <a:r>
                  <a:rPr lang="en-US" sz="1050" i="1" kern="1200" dirty="0">
                    <a:ea typeface="+mn-ea"/>
                    <a:cs typeface="+mn-cs"/>
                  </a:rPr>
                  <a:t>A</a:t>
                </a:r>
                <a:r>
                  <a:rPr lang="en-US" sz="1050" i="1" kern="1200" dirty="0" smtClean="0">
                    <a:ea typeface="+mn-ea"/>
                    <a:cs typeface="+mn-cs"/>
                  </a:rPr>
                  <a:t>greements</a:t>
                </a:r>
                <a:endParaRPr lang="en-US" sz="1050" i="1" kern="1200" dirty="0">
                  <a:ea typeface="+mn-ea"/>
                  <a:cs typeface="+mn-cs"/>
                </a:endParaRPr>
              </a:p>
            </p:txBody>
          </p:sp>
        </p:grpSp>
        <p:sp>
          <p:nvSpPr>
            <p:cNvPr id="54" name="Oval 53"/>
            <p:cNvSpPr/>
            <p:nvPr/>
          </p:nvSpPr>
          <p:spPr>
            <a:xfrm>
              <a:off x="3282260" y="1168111"/>
              <a:ext cx="1170432" cy="134112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kern="1200" dirty="0">
                <a:solidFill>
                  <a:srgbClr val="FFFFFF"/>
                </a:solidFill>
              </a:endParaRPr>
            </a:p>
          </p:txBody>
        </p:sp>
        <p:sp>
          <p:nvSpPr>
            <p:cNvPr id="55" name="Oval 54"/>
            <p:cNvSpPr/>
            <p:nvPr/>
          </p:nvSpPr>
          <p:spPr>
            <a:xfrm>
              <a:off x="2070493" y="1589036"/>
              <a:ext cx="1170432" cy="133558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kern="1200" dirty="0">
                <a:solidFill>
                  <a:srgbClr val="FFFFFF"/>
                </a:solidFill>
              </a:endParaRPr>
            </a:p>
          </p:txBody>
        </p:sp>
        <p:sp>
          <p:nvSpPr>
            <p:cNvPr id="56" name="Oval 55"/>
            <p:cNvSpPr/>
            <p:nvPr/>
          </p:nvSpPr>
          <p:spPr>
            <a:xfrm>
              <a:off x="5716629" y="1709718"/>
              <a:ext cx="1170432" cy="1341120"/>
            </a:xfrm>
            <a:prstGeom prst="ellipse">
              <a:avLst/>
            </a:prstGeom>
            <a:solidFill>
              <a:srgbClr val="BAD6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kern="1200" dirty="0" smtClean="0">
                  <a:solidFill>
                    <a:srgbClr val="000000"/>
                  </a:solidFill>
                </a:rPr>
                <a:t>Statewide Replication: </a:t>
              </a:r>
              <a:r>
                <a:rPr lang="en-US" sz="900" b="1" kern="1200" dirty="0" smtClean="0">
                  <a:solidFill>
                    <a:srgbClr val="000000"/>
                  </a:solidFill>
                </a:rPr>
                <a:t>TRAIN  OH </a:t>
              </a:r>
              <a:r>
                <a:rPr lang="en-US" sz="900" kern="1200" dirty="0" smtClean="0">
                  <a:solidFill>
                    <a:srgbClr val="000000"/>
                  </a:solidFill>
                </a:rPr>
                <a:t>and </a:t>
              </a:r>
              <a:r>
                <a:rPr lang="en-US" sz="900" b="1" kern="1200" dirty="0" smtClean="0">
                  <a:solidFill>
                    <a:srgbClr val="000000"/>
                  </a:solidFill>
                </a:rPr>
                <a:t>Modern MFG </a:t>
              </a:r>
            </a:p>
            <a:p>
              <a:pPr algn="ctr"/>
              <a:r>
                <a:rPr lang="en-US" sz="900" b="1" kern="1200" dirty="0" smtClean="0">
                  <a:solidFill>
                    <a:srgbClr val="000000"/>
                  </a:solidFill>
                </a:rPr>
                <a:t>Work Study</a:t>
              </a:r>
              <a:endParaRPr lang="en-US" sz="800" b="1" kern="1200" dirty="0">
                <a:solidFill>
                  <a:srgbClr val="000000"/>
                </a:solidFill>
              </a:endParaRPr>
            </a:p>
          </p:txBody>
        </p:sp>
        <p:sp>
          <p:nvSpPr>
            <p:cNvPr id="57" name="Oval 56"/>
            <p:cNvSpPr/>
            <p:nvPr/>
          </p:nvSpPr>
          <p:spPr>
            <a:xfrm>
              <a:off x="6072585" y="3053736"/>
              <a:ext cx="1170432" cy="1341120"/>
            </a:xfrm>
            <a:prstGeom prst="ellipse">
              <a:avLst/>
            </a:prstGeom>
            <a:solidFill>
              <a:srgbClr val="BAD6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kern="1200" dirty="0">
                <a:solidFill>
                  <a:srgbClr val="000000"/>
                </a:solidFill>
              </a:endParaRPr>
            </a:p>
          </p:txBody>
        </p:sp>
        <p:sp>
          <p:nvSpPr>
            <p:cNvPr id="59" name="Oval 58"/>
            <p:cNvSpPr/>
            <p:nvPr/>
          </p:nvSpPr>
          <p:spPr>
            <a:xfrm>
              <a:off x="1869244" y="3108924"/>
              <a:ext cx="1165748" cy="134112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kern="1200" dirty="0" smtClean="0">
                  <a:solidFill>
                    <a:srgbClr val="000000"/>
                  </a:solidFill>
                </a:rPr>
                <a:t>Further Expansion of </a:t>
              </a:r>
            </a:p>
            <a:p>
              <a:pPr algn="ctr"/>
              <a:r>
                <a:rPr lang="en-US" sz="900" b="1" kern="1200" dirty="0" smtClean="0">
                  <a:solidFill>
                    <a:srgbClr val="000000"/>
                  </a:solidFill>
                </a:rPr>
                <a:t>PLA</a:t>
              </a:r>
              <a:endParaRPr lang="en-US" sz="800" b="1" kern="1200" dirty="0">
                <a:solidFill>
                  <a:srgbClr val="000000"/>
                </a:solidFill>
              </a:endParaRPr>
            </a:p>
          </p:txBody>
        </p:sp>
        <p:sp>
          <p:nvSpPr>
            <p:cNvPr id="60" name="Oval 59"/>
            <p:cNvSpPr/>
            <p:nvPr/>
          </p:nvSpPr>
          <p:spPr>
            <a:xfrm>
              <a:off x="2504672" y="4392814"/>
              <a:ext cx="1170432" cy="134112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kern="1200" dirty="0">
                <a:solidFill>
                  <a:srgbClr val="000000"/>
                </a:solidFill>
              </a:endParaRPr>
            </a:p>
          </p:txBody>
        </p:sp>
        <p:sp>
          <p:nvSpPr>
            <p:cNvPr id="61" name="Oval 60"/>
            <p:cNvSpPr/>
            <p:nvPr/>
          </p:nvSpPr>
          <p:spPr>
            <a:xfrm>
              <a:off x="5652991" y="4335168"/>
              <a:ext cx="1170432" cy="1341120"/>
            </a:xfrm>
            <a:prstGeom prst="ellipse">
              <a:avLst/>
            </a:prstGeom>
            <a:solidFill>
              <a:srgbClr val="144A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kern="1200" dirty="0" smtClean="0">
                  <a:solidFill>
                    <a:srgbClr val="FFFFFF"/>
                  </a:solidFill>
                </a:rPr>
                <a:t>Student Support Services  </a:t>
              </a:r>
              <a:endParaRPr lang="en-US" sz="800" b="1" kern="1200" dirty="0">
                <a:solidFill>
                  <a:srgbClr val="FFFFFF"/>
                </a:solidFill>
              </a:endParaRPr>
            </a:p>
          </p:txBody>
        </p:sp>
        <p:cxnSp>
          <p:nvCxnSpPr>
            <p:cNvPr id="71" name="Straight Connector 70"/>
            <p:cNvCxnSpPr/>
            <p:nvPr/>
          </p:nvCxnSpPr>
          <p:spPr>
            <a:xfrm>
              <a:off x="3510136" y="3666923"/>
              <a:ext cx="207764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49769" y="3671470"/>
              <a:ext cx="0" cy="4112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3229094" y="1394081"/>
              <a:ext cx="1287041" cy="1231106"/>
            </a:xfrm>
            <a:prstGeom prst="rect">
              <a:avLst/>
            </a:prstGeom>
            <a:noFill/>
            <a:ln>
              <a:noFill/>
            </a:ln>
          </p:spPr>
          <p:txBody>
            <a:bodyPr wrap="square" rtlCol="0">
              <a:spAutoFit/>
            </a:bodyPr>
            <a:lstStyle/>
            <a:p>
              <a:pPr algn="ctr"/>
              <a:r>
                <a:rPr lang="en-US" sz="900" kern="1200" dirty="0" smtClean="0">
                  <a:solidFill>
                    <a:srgbClr val="FFFFFF"/>
                  </a:solidFill>
                  <a:ea typeface="+mn-ea"/>
                  <a:cs typeface="+mn-cs"/>
                </a:rPr>
                <a:t>Expanded Use  </a:t>
              </a:r>
              <a:r>
                <a:rPr lang="en-US" sz="900" kern="1200" dirty="0">
                  <a:solidFill>
                    <a:srgbClr val="FFFFFF"/>
                  </a:solidFill>
                  <a:ea typeface="+mn-ea"/>
                  <a:cs typeface="+mn-cs"/>
                </a:rPr>
                <a:t>of </a:t>
              </a:r>
              <a:endParaRPr lang="en-US" sz="900" kern="1200" dirty="0" smtClean="0">
                <a:solidFill>
                  <a:srgbClr val="FFFFFF"/>
                </a:solidFill>
                <a:ea typeface="+mn-ea"/>
                <a:cs typeface="+mn-cs"/>
              </a:endParaRPr>
            </a:p>
            <a:p>
              <a:pPr algn="ctr"/>
              <a:r>
                <a:rPr lang="en-US" sz="900" b="1" kern="1200" dirty="0" smtClean="0">
                  <a:solidFill>
                    <a:srgbClr val="FFFFFF"/>
                  </a:solidFill>
                  <a:ea typeface="+mn-ea"/>
                  <a:cs typeface="+mn-cs"/>
                </a:rPr>
                <a:t>State-of-the-Art MFG </a:t>
              </a:r>
              <a:r>
                <a:rPr lang="en-US" sz="900" b="1" kern="1200" dirty="0" smtClean="0">
                  <a:solidFill>
                    <a:srgbClr val="FFFFFF"/>
                  </a:solidFill>
                  <a:ea typeface="+mn-ea"/>
                  <a:cs typeface="+mn-cs"/>
                </a:rPr>
                <a:t>Labs </a:t>
              </a:r>
              <a:r>
                <a:rPr lang="en-US" sz="900" kern="1200" dirty="0" smtClean="0">
                  <a:solidFill>
                    <a:srgbClr val="FFFFFF"/>
                  </a:solidFill>
                  <a:ea typeface="+mn-ea"/>
                  <a:cs typeface="+mn-cs"/>
                </a:rPr>
                <a:t>Funded by TAACCCT</a:t>
              </a:r>
              <a:endParaRPr lang="en-US" sz="900" kern="1200" dirty="0">
                <a:solidFill>
                  <a:srgbClr val="FFFFFF"/>
                </a:solidFill>
                <a:ea typeface="+mn-ea"/>
                <a:cs typeface="+mn-cs"/>
              </a:endParaRPr>
            </a:p>
            <a:p>
              <a:endParaRPr lang="en-US" sz="1800" kern="1200" dirty="0">
                <a:ea typeface="+mn-ea"/>
                <a:cs typeface="+mn-cs"/>
              </a:endParaRPr>
            </a:p>
          </p:txBody>
        </p:sp>
        <p:sp>
          <p:nvSpPr>
            <p:cNvPr id="76" name="TextBox 75"/>
            <p:cNvSpPr txBox="1"/>
            <p:nvPr/>
          </p:nvSpPr>
          <p:spPr>
            <a:xfrm>
              <a:off x="6088937" y="3184004"/>
              <a:ext cx="1180835" cy="1231106"/>
            </a:xfrm>
            <a:prstGeom prst="rect">
              <a:avLst/>
            </a:prstGeom>
            <a:noFill/>
            <a:ln>
              <a:noFill/>
            </a:ln>
          </p:spPr>
          <p:txBody>
            <a:bodyPr wrap="square" rtlCol="0">
              <a:spAutoFit/>
            </a:bodyPr>
            <a:lstStyle/>
            <a:p>
              <a:pPr algn="ctr"/>
              <a:r>
                <a:rPr lang="en-US" sz="900" kern="1200" dirty="0" smtClean="0">
                  <a:ea typeface="+mn-ea"/>
                  <a:cs typeface="+mn-cs"/>
                </a:rPr>
                <a:t>Tech Assistance for Expansion:</a:t>
              </a:r>
            </a:p>
            <a:p>
              <a:pPr algn="ctr"/>
              <a:r>
                <a:rPr lang="en-US" sz="900" b="1" kern="1200" dirty="0" smtClean="0">
                  <a:ea typeface="+mn-ea"/>
                  <a:cs typeface="+mn-cs"/>
                </a:rPr>
                <a:t>Apprenticeships </a:t>
              </a:r>
              <a:r>
                <a:rPr lang="en-US" sz="900" kern="1200" dirty="0" smtClean="0">
                  <a:ea typeface="+mn-ea"/>
                  <a:cs typeface="+mn-cs"/>
                </a:rPr>
                <a:t>and other </a:t>
              </a:r>
            </a:p>
            <a:p>
              <a:pPr algn="ctr"/>
              <a:r>
                <a:rPr lang="en-US" sz="900" b="1" kern="1200" dirty="0" smtClean="0">
                  <a:ea typeface="+mn-ea"/>
                  <a:cs typeface="+mn-cs"/>
                </a:rPr>
                <a:t>Work-based</a:t>
              </a:r>
            </a:p>
            <a:p>
              <a:pPr algn="ctr"/>
              <a:r>
                <a:rPr lang="en-US" sz="900" b="1" kern="1200" dirty="0" smtClean="0">
                  <a:ea typeface="+mn-ea"/>
                  <a:cs typeface="+mn-cs"/>
                </a:rPr>
                <a:t>Learning</a:t>
              </a:r>
              <a:endParaRPr lang="en-US" sz="900" kern="1200" dirty="0">
                <a:ea typeface="+mn-ea"/>
                <a:cs typeface="+mn-cs"/>
              </a:endParaRPr>
            </a:p>
          </p:txBody>
        </p:sp>
        <p:cxnSp>
          <p:nvCxnSpPr>
            <p:cNvPr id="79" name="Straight Arrow Connector 78"/>
            <p:cNvCxnSpPr/>
            <p:nvPr/>
          </p:nvCxnSpPr>
          <p:spPr>
            <a:xfrm flipV="1">
              <a:off x="5501629" y="2839560"/>
              <a:ext cx="183899" cy="838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5685528" y="3635937"/>
              <a:ext cx="2529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flipV="1">
              <a:off x="4000738" y="2469237"/>
              <a:ext cx="80564" cy="2063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flipH="1" flipV="1">
              <a:off x="3240925" y="2925687"/>
              <a:ext cx="245387" cy="10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H="1">
              <a:off x="3134401" y="3667970"/>
              <a:ext cx="229218" cy="245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H="1">
              <a:off x="3594575" y="4411521"/>
              <a:ext cx="201459" cy="1485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5490045" y="4301587"/>
              <a:ext cx="195483" cy="1099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5" name="Rectangle 1024"/>
            <p:cNvSpPr/>
            <p:nvPr/>
          </p:nvSpPr>
          <p:spPr>
            <a:xfrm>
              <a:off x="6833841" y="4641752"/>
              <a:ext cx="1600200" cy="1046439"/>
            </a:xfrm>
            <a:prstGeom prst="rect">
              <a:avLst/>
            </a:prstGeom>
          </p:spPr>
          <p:txBody>
            <a:bodyPr wrap="square">
              <a:spAutoFit/>
            </a:bodyPr>
            <a:lstStyle/>
            <a:p>
              <a:pPr marL="171450" indent="-171450">
                <a:buFont typeface="Wingdings" panose="05000000000000000000" pitchFamily="2" charset="2"/>
                <a:buChar char="ü"/>
              </a:pPr>
              <a:r>
                <a:rPr lang="en-US" sz="900" kern="1200" dirty="0" smtClean="0">
                  <a:ea typeface="+mn-ea"/>
                  <a:cs typeface="+mn-cs"/>
                </a:rPr>
                <a:t>Targeted Recruitment</a:t>
              </a:r>
            </a:p>
            <a:p>
              <a:pPr marL="171450" indent="-171450">
                <a:buFont typeface="Wingdings" panose="05000000000000000000" pitchFamily="2" charset="2"/>
                <a:buChar char="ü"/>
              </a:pPr>
              <a:r>
                <a:rPr lang="en-US" sz="900" kern="1200" dirty="0" smtClean="0">
                  <a:ea typeface="+mn-ea"/>
                  <a:cs typeface="+mn-cs"/>
                </a:rPr>
                <a:t>Increased Enrollment</a:t>
              </a:r>
              <a:endParaRPr lang="en-US" sz="900" kern="1200" dirty="0">
                <a:ea typeface="+mn-ea"/>
                <a:cs typeface="+mn-cs"/>
              </a:endParaRPr>
            </a:p>
            <a:p>
              <a:pPr marL="171450" indent="-171450">
                <a:buFont typeface="Wingdings" panose="05000000000000000000" pitchFamily="2" charset="2"/>
                <a:buChar char="ü"/>
              </a:pPr>
              <a:r>
                <a:rPr lang="en-US" sz="900" kern="1200" dirty="0" smtClean="0">
                  <a:ea typeface="+mn-ea"/>
                  <a:cs typeface="+mn-cs"/>
                </a:rPr>
                <a:t>Enhanced Employer Relationships </a:t>
              </a:r>
              <a:r>
                <a:rPr lang="en-US" sz="900" kern="1200" dirty="0">
                  <a:ea typeface="+mn-ea"/>
                  <a:cs typeface="+mn-cs"/>
                </a:rPr>
                <a:t>i</a:t>
              </a:r>
              <a:r>
                <a:rPr lang="en-US" sz="900" kern="1200" dirty="0" smtClean="0">
                  <a:ea typeface="+mn-ea"/>
                  <a:cs typeface="+mn-cs"/>
                </a:rPr>
                <a:t>mpacting employment outcomes</a:t>
              </a:r>
              <a:endParaRPr lang="en-US" sz="900" kern="1200" dirty="0">
                <a:ea typeface="+mn-ea"/>
                <a:cs typeface="+mn-cs"/>
              </a:endParaRPr>
            </a:p>
          </p:txBody>
        </p:sp>
        <p:sp>
          <p:nvSpPr>
            <p:cNvPr id="1036" name="TextBox 1035"/>
            <p:cNvSpPr txBox="1"/>
            <p:nvPr/>
          </p:nvSpPr>
          <p:spPr>
            <a:xfrm>
              <a:off x="3847834" y="4106805"/>
              <a:ext cx="1422380" cy="574516"/>
            </a:xfrm>
            <a:prstGeom prst="rect">
              <a:avLst/>
            </a:prstGeom>
            <a:noFill/>
          </p:spPr>
          <p:txBody>
            <a:bodyPr wrap="square" rtlCol="0">
              <a:spAutoFit/>
            </a:bodyPr>
            <a:lstStyle/>
            <a:p>
              <a:pPr algn="ctr"/>
              <a:r>
                <a:rPr lang="en-US" sz="1050" i="1" kern="1200" dirty="0" smtClean="0">
                  <a:ea typeface="+mn-ea"/>
                  <a:cs typeface="+mn-cs"/>
                </a:rPr>
                <a:t>Grant-Supported Expertise</a:t>
              </a:r>
              <a:endParaRPr lang="en-US" sz="1050" i="1" kern="1200" dirty="0">
                <a:ea typeface="+mn-ea"/>
                <a:cs typeface="+mn-cs"/>
              </a:endParaRPr>
            </a:p>
          </p:txBody>
        </p:sp>
        <p:sp>
          <p:nvSpPr>
            <p:cNvPr id="110" name="TextBox 109"/>
            <p:cNvSpPr txBox="1"/>
            <p:nvPr/>
          </p:nvSpPr>
          <p:spPr>
            <a:xfrm>
              <a:off x="2119286" y="1717397"/>
              <a:ext cx="1095445" cy="1415771"/>
            </a:xfrm>
            <a:prstGeom prst="rect">
              <a:avLst/>
            </a:prstGeom>
            <a:noFill/>
            <a:ln>
              <a:noFill/>
            </a:ln>
          </p:spPr>
          <p:txBody>
            <a:bodyPr wrap="square" rtlCol="0">
              <a:spAutoFit/>
            </a:bodyPr>
            <a:lstStyle/>
            <a:p>
              <a:pPr algn="ctr"/>
              <a:r>
                <a:rPr lang="en-US" sz="900" kern="1200" dirty="0" smtClean="0">
                  <a:solidFill>
                    <a:srgbClr val="FFFFFF"/>
                  </a:solidFill>
                  <a:ea typeface="+mn-ea"/>
                  <a:cs typeface="+mn-cs"/>
                </a:rPr>
                <a:t>Dedicated </a:t>
              </a:r>
              <a:r>
                <a:rPr lang="en-US" sz="900" b="1" kern="1200" dirty="0" smtClean="0">
                  <a:solidFill>
                    <a:srgbClr val="FFFFFF"/>
                  </a:solidFill>
                  <a:ea typeface="+mn-ea"/>
                  <a:cs typeface="+mn-cs"/>
                </a:rPr>
                <a:t>Employer </a:t>
              </a:r>
              <a:r>
                <a:rPr lang="en-US" sz="900" b="1" kern="1200" dirty="0">
                  <a:solidFill>
                    <a:srgbClr val="FFFFFF"/>
                  </a:solidFill>
                  <a:ea typeface="+mn-ea"/>
                  <a:cs typeface="+mn-cs"/>
                </a:rPr>
                <a:t>E</a:t>
              </a:r>
              <a:r>
                <a:rPr lang="en-US" sz="900" b="1" kern="1200" dirty="0" smtClean="0">
                  <a:solidFill>
                    <a:srgbClr val="FFFFFF"/>
                  </a:solidFill>
                  <a:ea typeface="+mn-ea"/>
                  <a:cs typeface="+mn-cs"/>
                </a:rPr>
                <a:t>ngagement </a:t>
              </a:r>
              <a:r>
                <a:rPr lang="en-US" sz="900" kern="1200" dirty="0" smtClean="0">
                  <a:solidFill>
                    <a:srgbClr val="FFFFFF"/>
                  </a:solidFill>
                  <a:ea typeface="+mn-ea"/>
                  <a:cs typeface="+mn-cs"/>
                </a:rPr>
                <a:t>with 380+ </a:t>
              </a:r>
              <a:r>
                <a:rPr lang="en-US" sz="900" kern="1200" dirty="0">
                  <a:solidFill>
                    <a:srgbClr val="FFFFFF"/>
                  </a:solidFill>
                  <a:ea typeface="+mn-ea"/>
                  <a:cs typeface="+mn-cs"/>
                </a:rPr>
                <a:t>E</a:t>
              </a:r>
              <a:r>
                <a:rPr lang="en-US" sz="900" kern="1200" dirty="0" smtClean="0">
                  <a:solidFill>
                    <a:srgbClr val="FFFFFF"/>
                  </a:solidFill>
                  <a:ea typeface="+mn-ea"/>
                  <a:cs typeface="+mn-cs"/>
                </a:rPr>
                <a:t>mployers</a:t>
              </a:r>
              <a:endParaRPr lang="en-US" sz="900" kern="1200" dirty="0">
                <a:solidFill>
                  <a:srgbClr val="FFFFFF"/>
                </a:solidFill>
                <a:ea typeface="+mn-ea"/>
                <a:cs typeface="+mn-cs"/>
              </a:endParaRPr>
            </a:p>
            <a:p>
              <a:endParaRPr lang="en-US" sz="1800" kern="1200" dirty="0">
                <a:ea typeface="+mn-ea"/>
                <a:cs typeface="+mn-cs"/>
              </a:endParaRPr>
            </a:p>
          </p:txBody>
        </p:sp>
        <p:sp>
          <p:nvSpPr>
            <p:cNvPr id="111" name="TextBox 110"/>
            <p:cNvSpPr txBox="1"/>
            <p:nvPr/>
          </p:nvSpPr>
          <p:spPr>
            <a:xfrm>
              <a:off x="2451507" y="4610443"/>
              <a:ext cx="1268930" cy="1415771"/>
            </a:xfrm>
            <a:prstGeom prst="rect">
              <a:avLst/>
            </a:prstGeom>
            <a:noFill/>
            <a:ln>
              <a:noFill/>
            </a:ln>
          </p:spPr>
          <p:txBody>
            <a:bodyPr wrap="square" rtlCol="0">
              <a:spAutoFit/>
            </a:bodyPr>
            <a:lstStyle/>
            <a:p>
              <a:pPr algn="ctr"/>
              <a:r>
                <a:rPr lang="en-US" sz="900" kern="1200" dirty="0">
                  <a:ea typeface="+mn-ea"/>
                  <a:cs typeface="+mn-cs"/>
                </a:rPr>
                <a:t>Expansion of </a:t>
              </a:r>
              <a:r>
                <a:rPr lang="en-US" sz="900" b="1" kern="1200" dirty="0" smtClean="0">
                  <a:ea typeface="+mn-ea"/>
                  <a:cs typeface="+mn-cs"/>
                </a:rPr>
                <a:t>Competency-Based Education</a:t>
              </a:r>
            </a:p>
            <a:p>
              <a:pPr algn="ctr"/>
              <a:r>
                <a:rPr lang="en-US" sz="900" kern="1200" dirty="0" smtClean="0">
                  <a:ea typeface="+mn-ea"/>
                  <a:cs typeface="+mn-cs"/>
                </a:rPr>
                <a:t>for</a:t>
              </a:r>
            </a:p>
            <a:p>
              <a:pPr algn="ctr"/>
              <a:r>
                <a:rPr lang="en-US" sz="900" kern="1200" dirty="0" smtClean="0">
                  <a:ea typeface="+mn-ea"/>
                  <a:cs typeface="+mn-cs"/>
                </a:rPr>
                <a:t>MFG</a:t>
              </a:r>
              <a:endParaRPr lang="en-US" sz="900" kern="1200" dirty="0">
                <a:ea typeface="+mn-ea"/>
                <a:cs typeface="+mn-cs"/>
              </a:endParaRPr>
            </a:p>
            <a:p>
              <a:endParaRPr lang="en-US" sz="1800" kern="1200" dirty="0">
                <a:ea typeface="+mn-ea"/>
                <a:cs typeface="+mn-cs"/>
              </a:endParaRPr>
            </a:p>
          </p:txBody>
        </p:sp>
      </p:grpSp>
      <p:sp>
        <p:nvSpPr>
          <p:cNvPr id="129" name="Oval 128"/>
          <p:cNvSpPr/>
          <p:nvPr/>
        </p:nvSpPr>
        <p:spPr>
          <a:xfrm>
            <a:off x="4672578" y="822147"/>
            <a:ext cx="1170432" cy="1005840"/>
          </a:xfrm>
          <a:prstGeom prst="ellipse">
            <a:avLst/>
          </a:prstGeom>
          <a:solidFill>
            <a:srgbClr val="C00000"/>
          </a:solidFill>
          <a:ln>
            <a:solidFill>
              <a:srgbClr val="BAD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kern="1200" dirty="0">
              <a:ln w="28575">
                <a:solidFill>
                  <a:srgbClr val="000000"/>
                </a:solidFill>
              </a:ln>
              <a:solidFill>
                <a:srgbClr val="000000"/>
              </a:solidFill>
            </a:endParaRPr>
          </a:p>
        </p:txBody>
      </p:sp>
      <p:sp>
        <p:nvSpPr>
          <p:cNvPr id="1050" name="TextBox 1049"/>
          <p:cNvSpPr txBox="1"/>
          <p:nvPr/>
        </p:nvSpPr>
        <p:spPr>
          <a:xfrm>
            <a:off x="4802403" y="940436"/>
            <a:ext cx="941498" cy="784830"/>
          </a:xfrm>
          <a:prstGeom prst="rect">
            <a:avLst/>
          </a:prstGeom>
          <a:noFill/>
        </p:spPr>
        <p:txBody>
          <a:bodyPr wrap="square" rtlCol="0">
            <a:spAutoFit/>
          </a:bodyPr>
          <a:lstStyle/>
          <a:p>
            <a:pPr algn="ctr">
              <a:defRPr/>
            </a:pPr>
            <a:r>
              <a:rPr lang="en-US" sz="900" kern="1200" dirty="0" smtClean="0">
                <a:solidFill>
                  <a:srgbClr val="FFFFFF"/>
                </a:solidFill>
                <a:ea typeface="+mn-ea"/>
                <a:cs typeface="+mn-cs"/>
              </a:rPr>
              <a:t>Consortium support </a:t>
            </a:r>
            <a:r>
              <a:rPr lang="en-US" sz="900" kern="1200" dirty="0">
                <a:solidFill>
                  <a:srgbClr val="FFFFFF"/>
                </a:solidFill>
                <a:ea typeface="+mn-ea"/>
                <a:cs typeface="+mn-cs"/>
              </a:rPr>
              <a:t>for the </a:t>
            </a:r>
            <a:r>
              <a:rPr lang="en-US" sz="900" b="1" kern="1200" dirty="0" smtClean="0">
                <a:solidFill>
                  <a:srgbClr val="FFFFFF"/>
                </a:solidFill>
                <a:ea typeface="+mn-ea"/>
                <a:cs typeface="+mn-cs"/>
              </a:rPr>
              <a:t>OMA</a:t>
            </a:r>
          </a:p>
          <a:p>
            <a:pPr algn="ctr">
              <a:defRPr/>
            </a:pPr>
            <a:r>
              <a:rPr lang="en-US" sz="900" b="1" kern="1200" dirty="0" smtClean="0">
                <a:solidFill>
                  <a:srgbClr val="FFFFFF"/>
                </a:solidFill>
                <a:ea typeface="+mn-ea"/>
                <a:cs typeface="+mn-cs"/>
              </a:rPr>
              <a:t>Workforce </a:t>
            </a:r>
            <a:r>
              <a:rPr lang="en-US" sz="900" b="1" kern="1200" dirty="0">
                <a:solidFill>
                  <a:srgbClr val="FFFFFF"/>
                </a:solidFill>
                <a:ea typeface="+mn-ea"/>
                <a:cs typeface="+mn-cs"/>
              </a:rPr>
              <a:t>Strategy </a:t>
            </a:r>
          </a:p>
        </p:txBody>
      </p:sp>
      <p:cxnSp>
        <p:nvCxnSpPr>
          <p:cNvPr id="131" name="Straight Arrow Connector 130"/>
          <p:cNvCxnSpPr/>
          <p:nvPr/>
        </p:nvCxnSpPr>
        <p:spPr>
          <a:xfrm flipV="1">
            <a:off x="4995793" y="1761487"/>
            <a:ext cx="63241" cy="1714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09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Agenda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55295497"/>
              </p:ext>
            </p:extLst>
          </p:nvPr>
        </p:nvGraphicFramePr>
        <p:xfrm>
          <a:off x="914400" y="1428750"/>
          <a:ext cx="7086596" cy="3352800"/>
        </p:xfrm>
        <a:graphic>
          <a:graphicData uri="http://schemas.openxmlformats.org/drawingml/2006/table">
            <a:tbl>
              <a:tblPr firstRow="1" bandRow="1">
                <a:tableStyleId>{2D5ABB26-0587-4C30-8999-92F81FD0307C}</a:tableStyleId>
              </a:tblPr>
              <a:tblGrid>
                <a:gridCol w="1831363"/>
                <a:gridCol w="5255233"/>
              </a:tblGrid>
              <a:tr h="335280">
                <a:tc>
                  <a:txBody>
                    <a:bodyPr/>
                    <a:lstStyle/>
                    <a:p>
                      <a:pPr algn="r">
                        <a:spcBef>
                          <a:spcPts val="600"/>
                        </a:spcBef>
                        <a:spcAft>
                          <a:spcPts val="600"/>
                        </a:spcAft>
                      </a:pPr>
                      <a:r>
                        <a:rPr lang="en-US" sz="1600" dirty="0" smtClean="0"/>
                        <a:t>9:30am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0" dirty="0" smtClean="0"/>
                        <a:t>Greetings</a:t>
                      </a:r>
                      <a:endParaRPr lang="en-US" sz="1600" b="0" dirty="0" smtClean="0"/>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9:50am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dirty="0" smtClean="0"/>
                        <a:t>Impact of TAACCCT Nationally</a:t>
                      </a:r>
                      <a:r>
                        <a:rPr lang="en-US" sz="1600" baseline="0" dirty="0" smtClean="0"/>
                        <a:t> </a:t>
                      </a:r>
                      <a:r>
                        <a:rPr lang="en-US" sz="1600" dirty="0" smtClean="0"/>
                        <a:t>&amp; in Ohio</a:t>
                      </a:r>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11:15am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dirty="0" smtClean="0"/>
                        <a:t>Making the Case for Sustaining Ohio TechNet</a:t>
                      </a:r>
                      <a:endParaRPr lang="en-US" sz="1600" b="1" dirty="0" smtClean="0"/>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11:45am</a:t>
                      </a:r>
                      <a:endParaRPr lang="en-US" sz="1200" dirty="0"/>
                    </a:p>
                  </a:txBody>
                  <a:tcPr>
                    <a:lnR w="38100" cap="flat" cmpd="sng" algn="ctr">
                      <a:solidFill>
                        <a:srgbClr val="C00000"/>
                      </a:solidFill>
                      <a:prstDash val="solid"/>
                      <a:round/>
                      <a:headEnd type="none" w="med" len="med"/>
                      <a:tailEnd type="none" w="med" len="med"/>
                    </a:lnR>
                  </a:tcPr>
                </a:tc>
                <a:tc>
                  <a:txBody>
                    <a:bodyPr/>
                    <a:lstStyle/>
                    <a:p>
                      <a:pPr>
                        <a:spcBef>
                          <a:spcPts val="600"/>
                        </a:spcBef>
                        <a:spcAft>
                          <a:spcPts val="600"/>
                        </a:spcAft>
                      </a:pPr>
                      <a:r>
                        <a:rPr lang="en-US" sz="1600" dirty="0" smtClean="0"/>
                        <a:t>Lunch – Ohio TechNet’s Impact: Statewide Workforce Strategy</a:t>
                      </a:r>
                      <a:endParaRPr lang="en-US" sz="1600" dirty="0"/>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12:45pm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0" dirty="0" smtClean="0"/>
                        <a:t>Work Group Breakout Discussions</a:t>
                      </a:r>
                      <a:br>
                        <a:rPr lang="en-US" sz="1600" b="0" dirty="0" smtClean="0"/>
                      </a:br>
                      <a:r>
                        <a:rPr lang="en-US" sz="1400" b="0" i="1" dirty="0" smtClean="0"/>
                        <a:t>Data: Employment &amp; Impact</a:t>
                      </a:r>
                      <a:br>
                        <a:rPr lang="en-US" sz="1400" b="0" i="1" dirty="0" smtClean="0"/>
                      </a:br>
                      <a:r>
                        <a:rPr lang="en-US" sz="1400" b="0" i="1" dirty="0" smtClean="0"/>
                        <a:t>Resources: Collaboration for Sustaining What Works</a:t>
                      </a:r>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2:00pm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0" dirty="0" smtClean="0"/>
                        <a:t>Ohio’s Story Moving Forward</a:t>
                      </a:r>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2:45pm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0" dirty="0" smtClean="0"/>
                        <a:t>Wrap Up &amp; Next Steps</a:t>
                      </a:r>
                    </a:p>
                  </a:txBody>
                  <a:tcPr>
                    <a:lnL w="38100" cap="flat" cmpd="sng" algn="ctr">
                      <a:solidFill>
                        <a:srgbClr val="C00000"/>
                      </a:solidFill>
                      <a:prstDash val="solid"/>
                      <a:round/>
                      <a:headEnd type="none" w="med" len="med"/>
                      <a:tailEnd type="none" w="med" len="med"/>
                    </a:lnL>
                  </a:tcPr>
                </a:tc>
              </a:tr>
              <a:tr h="335280">
                <a:tc>
                  <a:txBody>
                    <a:bodyPr/>
                    <a:lstStyle/>
                    <a:p>
                      <a:pPr algn="r">
                        <a:spcBef>
                          <a:spcPts val="600"/>
                        </a:spcBef>
                        <a:spcAft>
                          <a:spcPts val="600"/>
                        </a:spcAft>
                      </a:pPr>
                      <a:r>
                        <a:rPr lang="en-US" sz="1600" dirty="0" smtClean="0"/>
                        <a:t>3:00pm</a:t>
                      </a:r>
                      <a:endParaRPr lang="en-US" sz="1600" dirty="0"/>
                    </a:p>
                  </a:txBody>
                  <a:tcPr>
                    <a:lnR w="38100" cap="flat" cmpd="sng" algn="ctr">
                      <a:solidFill>
                        <a:srgbClr val="C000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0" dirty="0" smtClean="0">
                          <a:latin typeface="Arial" panose="020B0604020202020204" pitchFamily="34" charset="0"/>
                          <a:ea typeface="Calibri"/>
                          <a:cs typeface="Arial" panose="020B0604020202020204" pitchFamily="34" charset="0"/>
                        </a:rPr>
                        <a:t>Adjourn</a:t>
                      </a:r>
                    </a:p>
                  </a:txBody>
                  <a:tcPr>
                    <a:lnL w="38100" cap="flat" cmpd="sng" algn="ctr">
                      <a:solidFill>
                        <a:srgbClr val="C0000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534365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smtClean="0"/>
              <a:t>LUNCH </a:t>
            </a:r>
            <a:endParaRPr lang="en-US" dirty="0" smtClean="0"/>
          </a:p>
          <a:p>
            <a:r>
              <a:rPr lang="en-US" dirty="0" smtClean="0"/>
              <a:t>OHIO TECHNET IMPACT: </a:t>
            </a:r>
            <a:r>
              <a:rPr lang="en-US" i="1" dirty="0" smtClean="0"/>
              <a:t>STATEWIDE MANUFACTURING WORKFORCE STRATEGY</a:t>
            </a:r>
            <a:endParaRPr lang="en-US" i="1" dirty="0"/>
          </a:p>
        </p:txBody>
      </p:sp>
    </p:spTree>
    <p:extLst>
      <p:ext uri="{BB962C8B-B14F-4D97-AF65-F5344CB8AC3E}">
        <p14:creationId xmlns:p14="http://schemas.microsoft.com/office/powerpoint/2010/main" val="229926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300" dirty="0"/>
              <a:t>Ohio </a:t>
            </a:r>
            <a:r>
              <a:rPr lang="en-US" sz="3300" dirty="0" err="1"/>
              <a:t>Technet</a:t>
            </a:r>
            <a:r>
              <a:rPr lang="en-US" sz="3300" dirty="0"/>
              <a:t> Impact</a:t>
            </a:r>
          </a:p>
        </p:txBody>
      </p:sp>
      <p:sp>
        <p:nvSpPr>
          <p:cNvPr id="3" name="Subtitle 2"/>
          <p:cNvSpPr>
            <a:spLocks noGrp="1"/>
          </p:cNvSpPr>
          <p:nvPr>
            <p:ph type="subTitle" idx="1"/>
          </p:nvPr>
        </p:nvSpPr>
        <p:spPr/>
        <p:txBody>
          <a:bodyPr>
            <a:normAutofit/>
          </a:bodyPr>
          <a:lstStyle/>
          <a:p>
            <a:r>
              <a:rPr lang="en-US" sz="2100" dirty="0"/>
              <a:t>Statewide Manufacturing Workforce Strategy</a:t>
            </a:r>
          </a:p>
        </p:txBody>
      </p:sp>
    </p:spTree>
    <p:extLst>
      <p:ext uri="{BB962C8B-B14F-4D97-AF65-F5344CB8AC3E}">
        <p14:creationId xmlns:p14="http://schemas.microsoft.com/office/powerpoint/2010/main" val="1169799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83" y="1649394"/>
            <a:ext cx="2914927" cy="1842332"/>
          </a:xfrm>
        </p:spPr>
        <p:txBody>
          <a:bodyPr>
            <a:noAutofit/>
          </a:bodyPr>
          <a:lstStyle/>
          <a:p>
            <a:r>
              <a:rPr lang="en-US" sz="2100" b="1" dirty="0"/>
              <a:t>Eric L. Burkland</a:t>
            </a:r>
            <a:r>
              <a:rPr lang="en-US" sz="2100" dirty="0"/>
              <a:t>,</a:t>
            </a:r>
            <a:br>
              <a:rPr lang="en-US" sz="2100" dirty="0"/>
            </a:br>
            <a:r>
              <a:rPr lang="en-US" sz="1800" i="1" dirty="0"/>
              <a:t>President</a:t>
            </a:r>
            <a:r>
              <a:rPr lang="en-US" sz="2100" dirty="0"/>
              <a:t/>
            </a:r>
            <a:br>
              <a:rPr lang="en-US" sz="2100" dirty="0"/>
            </a:br>
            <a:r>
              <a:rPr lang="en-US" sz="2100" dirty="0"/>
              <a:t/>
            </a:r>
            <a:br>
              <a:rPr lang="en-US" sz="2100" dirty="0"/>
            </a:br>
            <a:r>
              <a:rPr lang="en-US" sz="2100" dirty="0"/>
              <a:t>The Ohio Manufacturers’ Association</a:t>
            </a:r>
          </a:p>
        </p:txBody>
      </p:sp>
      <p:pic>
        <p:nvPicPr>
          <p:cNvPr id="1026" name="Picture 2" descr="http://myoma.ohiomfg.com/images/Workforce/ERIC_PORTRAI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1930" y="602458"/>
            <a:ext cx="2804596" cy="393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23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73186578172-c141e6798cf4?dpr=1&amp;auto=format&amp;fit=crop&amp;w=1000&amp;q=80&amp;cs=tinysrgb&amp;ixid=dW5zcGxhc2guY29tOzs7Ozs%3D"/>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637" t="15619" r="3585" b="12666"/>
          <a:stretch/>
        </p:blipFill>
        <p:spPr bwMode="auto">
          <a:xfrm>
            <a:off x="2969" y="0"/>
            <a:ext cx="9141714" cy="514063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0" y="-2871"/>
            <a:ext cx="9144000" cy="513922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kern="1200" dirty="0">
              <a:solidFill>
                <a:prstClr val="white"/>
              </a:solidFill>
            </a:endParaRPr>
          </a:p>
        </p:txBody>
      </p:sp>
      <p:grpSp>
        <p:nvGrpSpPr>
          <p:cNvPr id="29" name="Group 28"/>
          <p:cNvGrpSpPr/>
          <p:nvPr/>
        </p:nvGrpSpPr>
        <p:grpSpPr>
          <a:xfrm>
            <a:off x="-294086" y="3572"/>
            <a:ext cx="9438086" cy="5139929"/>
            <a:chOff x="-417513" y="0"/>
            <a:chExt cx="12584114" cy="6853238"/>
          </a:xfrm>
        </p:grpSpPr>
        <p:sp>
          <p:nvSpPr>
            <p:cNvPr id="3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45098"/>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45098"/>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1" name="TextBox 50"/>
          <p:cNvSpPr txBox="1"/>
          <p:nvPr/>
        </p:nvSpPr>
        <p:spPr>
          <a:xfrm>
            <a:off x="499384" y="523901"/>
            <a:ext cx="5941772" cy="392415"/>
          </a:xfrm>
          <a:prstGeom prst="rect">
            <a:avLst/>
          </a:prstGeom>
          <a:noFill/>
        </p:spPr>
        <p:txBody>
          <a:bodyPr wrap="none" lIns="68579" tIns="34289" rIns="68579" bIns="34289" rtlCol="0">
            <a:spAutoFit/>
          </a:bodyPr>
          <a:lstStyle/>
          <a:p>
            <a:pPr defTabSz="342892"/>
            <a:r>
              <a:rPr lang="en-US" sz="2100" kern="1200" dirty="0">
                <a:solidFill>
                  <a:prstClr val="white"/>
                </a:solidFill>
                <a:latin typeface="Arial" panose="020B0604020202020204" pitchFamily="34" charset="0"/>
                <a:ea typeface="+mn-ea"/>
                <a:cs typeface="Arial" panose="020B0604020202020204" pitchFamily="34" charset="0"/>
              </a:rPr>
              <a:t>Due to a large number of Baby Boomers retiring,</a:t>
            </a:r>
          </a:p>
        </p:txBody>
      </p:sp>
      <p:sp>
        <p:nvSpPr>
          <p:cNvPr id="54" name="TextBox 53"/>
          <p:cNvSpPr txBox="1"/>
          <p:nvPr/>
        </p:nvSpPr>
        <p:spPr>
          <a:xfrm>
            <a:off x="3330142" y="1012784"/>
            <a:ext cx="5056913" cy="577081"/>
          </a:xfrm>
          <a:prstGeom prst="rect">
            <a:avLst/>
          </a:prstGeom>
          <a:noFill/>
        </p:spPr>
        <p:txBody>
          <a:bodyPr wrap="none" lIns="68579" tIns="34289" rIns="68579" bIns="34289" rtlCol="0">
            <a:spAutoFit/>
          </a:bodyPr>
          <a:lstStyle/>
          <a:p>
            <a:pPr defTabSz="342892"/>
            <a:r>
              <a:rPr lang="en-US" sz="3300" kern="1200" dirty="0">
                <a:solidFill>
                  <a:prstClr val="white"/>
                </a:solidFill>
                <a:latin typeface="Arial" panose="020B0604020202020204" pitchFamily="34" charset="0"/>
                <a:ea typeface="+mn-ea"/>
                <a:cs typeface="Arial" panose="020B0604020202020204" pitchFamily="34" charset="0"/>
              </a:rPr>
              <a:t>the labor pool is shrinking</a:t>
            </a:r>
            <a:r>
              <a:rPr lang="en-US" sz="3300" kern="1200" dirty="0">
                <a:solidFill>
                  <a:prstClr val="white"/>
                </a:solidFill>
                <a:latin typeface="Century Gothic" panose="020F0302020204030204"/>
                <a:ea typeface="+mn-ea"/>
                <a:cs typeface="+mn-cs"/>
              </a:rPr>
              <a:t>.</a:t>
            </a:r>
          </a:p>
        </p:txBody>
      </p:sp>
    </p:spTree>
    <p:extLst>
      <p:ext uri="{BB962C8B-B14F-4D97-AF65-F5344CB8AC3E}">
        <p14:creationId xmlns:p14="http://schemas.microsoft.com/office/powerpoint/2010/main" val="3962092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unsplash.com/photo-1456425731181-2152d80d946c?dpr=1&amp;auto=format&amp;fit=crop&amp;w=1000&amp;q=80&amp;cs=tinysrgb&amp;ixid=dW5zcGxhc2guY29tOzs7Ozs%3D"/>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rightnessContrast bright="31000" contrast="-55000"/>
                    </a14:imgEffect>
                  </a14:imgLayer>
                </a14:imgProps>
              </a:ext>
              <a:ext uri="{28A0092B-C50C-407E-A947-70E740481C1C}">
                <a14:useLocalDpi xmlns:a14="http://schemas.microsoft.com/office/drawing/2010/main" val="0"/>
              </a:ext>
            </a:extLst>
          </a:blip>
          <a:srcRect t="5519" r="1774" b="11629"/>
          <a:stretch/>
        </p:blipFill>
        <p:spPr bwMode="auto">
          <a:xfrm>
            <a:off x="-9765" y="1"/>
            <a:ext cx="9148572" cy="514700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0" y="-2871"/>
            <a:ext cx="9144000" cy="5139227"/>
          </a:xfrm>
          <a:prstGeom prst="rect">
            <a:avLst/>
          </a:pr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kern="1200" dirty="0">
              <a:solidFill>
                <a:prstClr val="white"/>
              </a:solidFill>
            </a:endParaRPr>
          </a:p>
        </p:txBody>
      </p:sp>
      <p:grpSp>
        <p:nvGrpSpPr>
          <p:cNvPr id="29" name="Group 28"/>
          <p:cNvGrpSpPr/>
          <p:nvPr/>
        </p:nvGrpSpPr>
        <p:grpSpPr>
          <a:xfrm>
            <a:off x="-294086" y="3572"/>
            <a:ext cx="9438086" cy="5139929"/>
            <a:chOff x="-417513" y="0"/>
            <a:chExt cx="12584114" cy="6853238"/>
          </a:xfrm>
        </p:grpSpPr>
        <p:sp>
          <p:nvSpPr>
            <p:cNvPr id="3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45098"/>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45098"/>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1" name="TextBox 50"/>
          <p:cNvSpPr txBox="1"/>
          <p:nvPr/>
        </p:nvSpPr>
        <p:spPr>
          <a:xfrm>
            <a:off x="499385" y="1026725"/>
            <a:ext cx="6860292" cy="392415"/>
          </a:xfrm>
          <a:prstGeom prst="rect">
            <a:avLst/>
          </a:prstGeom>
          <a:noFill/>
        </p:spPr>
        <p:txBody>
          <a:bodyPr wrap="none" lIns="68579" tIns="34289" rIns="68579" bIns="34289" rtlCol="0">
            <a:spAutoFit/>
          </a:bodyPr>
          <a:lstStyle/>
          <a:p>
            <a:pPr defTabSz="342892"/>
            <a:r>
              <a:rPr lang="en-US" sz="2100" kern="1200" dirty="0">
                <a:solidFill>
                  <a:prstClr val="white"/>
                </a:solidFill>
                <a:latin typeface="Arial" panose="020B0604020202020204" pitchFamily="34" charset="0"/>
                <a:ea typeface="+mn-ea"/>
                <a:cs typeface="Arial" panose="020B0604020202020204" pitchFamily="34" charset="0"/>
              </a:rPr>
              <a:t>The technological explosion requires that we prepare for</a:t>
            </a:r>
          </a:p>
        </p:txBody>
      </p:sp>
      <p:sp>
        <p:nvSpPr>
          <p:cNvPr id="54" name="TextBox 53"/>
          <p:cNvSpPr txBox="1"/>
          <p:nvPr/>
        </p:nvSpPr>
        <p:spPr>
          <a:xfrm>
            <a:off x="3783920" y="1515607"/>
            <a:ext cx="4918125" cy="577081"/>
          </a:xfrm>
          <a:prstGeom prst="rect">
            <a:avLst/>
          </a:prstGeom>
          <a:noFill/>
        </p:spPr>
        <p:txBody>
          <a:bodyPr wrap="none" lIns="68579" tIns="34289" rIns="68579" bIns="34289" rtlCol="0">
            <a:spAutoFit/>
          </a:bodyPr>
          <a:lstStyle/>
          <a:p>
            <a:pPr algn="r" defTabSz="342892"/>
            <a:r>
              <a:rPr lang="en-US" sz="3300" kern="1200" dirty="0">
                <a:solidFill>
                  <a:prstClr val="white"/>
                </a:solidFill>
                <a:latin typeface="Arial" panose="020B0604020202020204" pitchFamily="34" charset="0"/>
                <a:ea typeface="+mn-ea"/>
                <a:cs typeface="Arial" panose="020B0604020202020204" pitchFamily="34" charset="0"/>
              </a:rPr>
              <a:t>both today and tomorrow.</a:t>
            </a:r>
          </a:p>
        </p:txBody>
      </p:sp>
    </p:spTree>
    <p:extLst>
      <p:ext uri="{BB962C8B-B14F-4D97-AF65-F5344CB8AC3E}">
        <p14:creationId xmlns:p14="http://schemas.microsoft.com/office/powerpoint/2010/main" val="268154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s.unsplash.com/photo-1461896836934-ffe607ba8211?dpr=1&amp;auto=format&amp;fit=crop&amp;w=1000&amp;q=80&amp;cs=tinysrgb&amp;ixid=dW5zcGxhc2guY29tOzs7Ozs%3D"/>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3635" t="3322" r="1125" b="16342"/>
          <a:stretch/>
        </p:blipFill>
        <p:spPr bwMode="auto">
          <a:xfrm>
            <a:off x="0" y="0"/>
            <a:ext cx="9141714" cy="51435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0" y="-3573"/>
            <a:ext cx="9144000" cy="5139227"/>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kern="1200" dirty="0">
              <a:solidFill>
                <a:prstClr val="white"/>
              </a:solidFill>
            </a:endParaRPr>
          </a:p>
        </p:txBody>
      </p:sp>
      <p:grpSp>
        <p:nvGrpSpPr>
          <p:cNvPr id="29" name="Group 28"/>
          <p:cNvGrpSpPr/>
          <p:nvPr/>
        </p:nvGrpSpPr>
        <p:grpSpPr>
          <a:xfrm>
            <a:off x="-294086" y="3572"/>
            <a:ext cx="9438086" cy="5139929"/>
            <a:chOff x="-417513" y="0"/>
            <a:chExt cx="12584114" cy="6853238"/>
          </a:xfrm>
        </p:grpSpPr>
        <p:sp>
          <p:nvSpPr>
            <p:cNvPr id="3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45098"/>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45098"/>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45098"/>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45098"/>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1" name="TextBox 50"/>
          <p:cNvSpPr txBox="1"/>
          <p:nvPr/>
        </p:nvSpPr>
        <p:spPr>
          <a:xfrm>
            <a:off x="499386" y="3416369"/>
            <a:ext cx="6193042" cy="392415"/>
          </a:xfrm>
          <a:prstGeom prst="rect">
            <a:avLst/>
          </a:prstGeom>
          <a:noFill/>
        </p:spPr>
        <p:txBody>
          <a:bodyPr wrap="none" lIns="68579" tIns="34289" rIns="68579" bIns="34289" rtlCol="0">
            <a:spAutoFit/>
          </a:bodyPr>
          <a:lstStyle/>
          <a:p>
            <a:pPr defTabSz="342892"/>
            <a:r>
              <a:rPr lang="en-US" sz="2100" kern="1200" dirty="0">
                <a:solidFill>
                  <a:prstClr val="white"/>
                </a:solidFill>
                <a:latin typeface="Arial" panose="020B0604020202020204" pitchFamily="34" charset="0"/>
                <a:ea typeface="+mn-ea"/>
                <a:cs typeface="Arial" panose="020B0604020202020204" pitchFamily="34" charset="0"/>
              </a:rPr>
              <a:t>Other sectors have competitive recruitment tactics.</a:t>
            </a:r>
          </a:p>
        </p:txBody>
      </p:sp>
      <p:sp>
        <p:nvSpPr>
          <p:cNvPr id="54" name="TextBox 53"/>
          <p:cNvSpPr txBox="1"/>
          <p:nvPr/>
        </p:nvSpPr>
        <p:spPr>
          <a:xfrm>
            <a:off x="2969898" y="3905250"/>
            <a:ext cx="5732146" cy="577081"/>
          </a:xfrm>
          <a:prstGeom prst="rect">
            <a:avLst/>
          </a:prstGeom>
          <a:noFill/>
        </p:spPr>
        <p:txBody>
          <a:bodyPr wrap="none" lIns="68579" tIns="34289" rIns="68579" bIns="34289" rtlCol="0">
            <a:spAutoFit/>
          </a:bodyPr>
          <a:lstStyle/>
          <a:p>
            <a:pPr algn="r" defTabSz="342892"/>
            <a:r>
              <a:rPr lang="en-US" sz="3300" kern="1200" dirty="0">
                <a:solidFill>
                  <a:prstClr val="white"/>
                </a:solidFill>
                <a:latin typeface="Arial" panose="020B0604020202020204" pitchFamily="34" charset="0"/>
                <a:ea typeface="+mn-ea"/>
                <a:cs typeface="Arial" panose="020B0604020202020204" pitchFamily="34" charset="0"/>
              </a:rPr>
              <a:t>We must at least match them.</a:t>
            </a:r>
          </a:p>
        </p:txBody>
      </p:sp>
    </p:spTree>
    <p:extLst>
      <p:ext uri="{BB962C8B-B14F-4D97-AF65-F5344CB8AC3E}">
        <p14:creationId xmlns:p14="http://schemas.microsoft.com/office/powerpoint/2010/main" val="2321512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2" y="1825691"/>
            <a:ext cx="3006969" cy="1845373"/>
          </a:xfrm>
        </p:spPr>
        <p:txBody>
          <a:bodyPr>
            <a:normAutofit/>
          </a:bodyPr>
          <a:lstStyle/>
          <a:p>
            <a:r>
              <a:rPr lang="en-US" sz="2700" dirty="0"/>
              <a:t>Supporting manufacturing sector partnerships</a:t>
            </a:r>
          </a:p>
        </p:txBody>
      </p:sp>
      <p:sp>
        <p:nvSpPr>
          <p:cNvPr id="10" name="Rectangle 9"/>
          <p:cNvSpPr/>
          <p:nvPr/>
        </p:nvSpPr>
        <p:spPr>
          <a:xfrm>
            <a:off x="4187538" y="218210"/>
            <a:ext cx="280555" cy="394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kern="1200">
              <a:solidFill>
                <a:prstClr val="white"/>
              </a:solidFill>
            </a:endParaRPr>
          </a:p>
        </p:txBody>
      </p:sp>
      <p:graphicFrame>
        <p:nvGraphicFramePr>
          <p:cNvPr id="11" name="Content Placeholder 4"/>
          <p:cNvGraphicFramePr>
            <a:graphicFrameLocks/>
          </p:cNvGraphicFramePr>
          <p:nvPr>
            <p:extLst>
              <p:ext uri="{D42A27DB-BD31-4B8C-83A1-F6EECF244321}">
                <p14:modId xmlns:p14="http://schemas.microsoft.com/office/powerpoint/2010/main" val="3157969473"/>
              </p:ext>
            </p:extLst>
          </p:nvPr>
        </p:nvGraphicFramePr>
        <p:xfrm>
          <a:off x="3843552" y="218210"/>
          <a:ext cx="4523209" cy="4670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18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27" y="1646533"/>
            <a:ext cx="2624234" cy="1842332"/>
          </a:xfrm>
        </p:spPr>
        <p:txBody>
          <a:bodyPr/>
          <a:lstStyle/>
          <a:p>
            <a:r>
              <a:rPr lang="en-US" dirty="0" smtClean="0"/>
              <a:t>Building a network</a:t>
            </a:r>
            <a:endParaRPr lang="en-US" dirty="0"/>
          </a:p>
        </p:txBody>
      </p:sp>
      <p:pic>
        <p:nvPicPr>
          <p:cNvPr id="4"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3163" r="3781"/>
          <a:stretch/>
        </p:blipFill>
        <p:spPr>
          <a:xfrm>
            <a:off x="3325318" y="151813"/>
            <a:ext cx="5818683" cy="4831773"/>
          </a:xfrm>
        </p:spPr>
      </p:pic>
      <p:sp>
        <p:nvSpPr>
          <p:cNvPr id="5" name="Rectangle 4"/>
          <p:cNvSpPr/>
          <p:nvPr/>
        </p:nvSpPr>
        <p:spPr>
          <a:xfrm>
            <a:off x="4239493" y="363683"/>
            <a:ext cx="374072" cy="363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kern="1200">
              <a:solidFill>
                <a:prstClr val="white"/>
              </a:solidFill>
            </a:endParaRPr>
          </a:p>
        </p:txBody>
      </p:sp>
    </p:spTree>
    <p:extLst>
      <p:ext uri="{BB962C8B-B14F-4D97-AF65-F5344CB8AC3E}">
        <p14:creationId xmlns:p14="http://schemas.microsoft.com/office/powerpoint/2010/main" val="342387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Roadmap for change</a:t>
            </a:r>
            <a:endParaRPr lang="en-US" dirty="0"/>
          </a:p>
        </p:txBody>
      </p:sp>
      <p:sp>
        <p:nvSpPr>
          <p:cNvPr id="5" name="Content Placeholder 4"/>
          <p:cNvSpPr>
            <a:spLocks noGrp="1"/>
          </p:cNvSpPr>
          <p:nvPr>
            <p:ph idx="1"/>
          </p:nvPr>
        </p:nvSpPr>
        <p:spPr/>
        <p:txBody>
          <a:bodyPr>
            <a:normAutofit fontScale="92500" lnSpcReduction="20000"/>
          </a:bodyPr>
          <a:lstStyle/>
          <a:p>
            <a:r>
              <a:rPr lang="en-US" sz="1700" b="1" dirty="0"/>
              <a:t>Education Partnerships:</a:t>
            </a:r>
            <a:r>
              <a:rPr lang="en-US" sz="1700" dirty="0"/>
              <a:t> Increase in public/private collaborations to train and educate the manufacturing workforce of tomorrow</a:t>
            </a:r>
          </a:p>
          <a:p>
            <a:r>
              <a:rPr lang="en-US" sz="1700" b="1" dirty="0"/>
              <a:t>Marketing and Communication:</a:t>
            </a:r>
            <a:r>
              <a:rPr lang="en-US" sz="1700" dirty="0"/>
              <a:t> Leverage the Making Ohio image assets to elevate awareness and interest in manufacturing careers</a:t>
            </a:r>
          </a:p>
          <a:p>
            <a:r>
              <a:rPr lang="en-US" sz="1700" b="1" dirty="0"/>
              <a:t>Policy Development:</a:t>
            </a:r>
            <a:r>
              <a:rPr lang="en-US" sz="1700" dirty="0"/>
              <a:t> Amplify the voice of manufacturers with lawmakers and public officials</a:t>
            </a:r>
          </a:p>
          <a:p>
            <a:r>
              <a:rPr lang="en-US" sz="1700" b="1" dirty="0"/>
              <a:t>Leadership / Sector Partnership Capacity Building: </a:t>
            </a:r>
            <a:r>
              <a:rPr lang="en-US" sz="1700" dirty="0"/>
              <a:t>Through technical assistance and best practices sharing, increase industry champions’ and partnerships’ abilities to drive systems change</a:t>
            </a:r>
            <a:endParaRPr lang="en-US" sz="1700" b="1" dirty="0"/>
          </a:p>
          <a:p>
            <a:endParaRPr lang="en-US" dirty="0"/>
          </a:p>
        </p:txBody>
      </p:sp>
    </p:spTree>
    <p:extLst>
      <p:ext uri="{BB962C8B-B14F-4D97-AF65-F5344CB8AC3E}">
        <p14:creationId xmlns:p14="http://schemas.microsoft.com/office/powerpoint/2010/main" val="119844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BREAKOUT SESSIONS</a:t>
            </a:r>
            <a:endParaRPr lang="en-US" dirty="0"/>
          </a:p>
        </p:txBody>
      </p:sp>
    </p:spTree>
    <p:extLst>
      <p:ext uri="{BB962C8B-B14F-4D97-AF65-F5344CB8AC3E}">
        <p14:creationId xmlns:p14="http://schemas.microsoft.com/office/powerpoint/2010/main" val="281951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GREETINGS</a:t>
            </a:r>
            <a:endParaRPr lang="en-US" dirty="0"/>
          </a:p>
        </p:txBody>
      </p:sp>
    </p:spTree>
    <p:extLst>
      <p:ext uri="{BB962C8B-B14F-4D97-AF65-F5344CB8AC3E}">
        <p14:creationId xmlns:p14="http://schemas.microsoft.com/office/powerpoint/2010/main" val="1249667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STRATEGY &amp; DECISIONS</a:t>
            </a:r>
            <a:endParaRPr lang="en-US" dirty="0"/>
          </a:p>
        </p:txBody>
      </p:sp>
    </p:spTree>
    <p:extLst>
      <p:ext uri="{BB962C8B-B14F-4D97-AF65-F5344CB8AC3E}">
        <p14:creationId xmlns:p14="http://schemas.microsoft.com/office/powerpoint/2010/main" val="198299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WRAP UP &amp; NEXT STEPS</a:t>
            </a:r>
            <a:endParaRPr lang="en-US" dirty="0"/>
          </a:p>
        </p:txBody>
      </p:sp>
    </p:spTree>
    <p:extLst>
      <p:ext uri="{BB962C8B-B14F-4D97-AF65-F5344CB8AC3E}">
        <p14:creationId xmlns:p14="http://schemas.microsoft.com/office/powerpoint/2010/main" val="170983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437" y="568532"/>
            <a:ext cx="4040563" cy="3832018"/>
          </a:xfrm>
          <a:prstGeom prst="rect">
            <a:avLst/>
          </a:prstGeom>
        </p:spPr>
      </p:pic>
      <p:graphicFrame>
        <p:nvGraphicFramePr>
          <p:cNvPr id="7" name="object 10"/>
          <p:cNvGraphicFramePr>
            <a:graphicFrameLocks noGrp="1"/>
          </p:cNvGraphicFramePr>
          <p:nvPr>
            <p:extLst>
              <p:ext uri="{D42A27DB-BD31-4B8C-83A1-F6EECF244321}">
                <p14:modId xmlns:p14="http://schemas.microsoft.com/office/powerpoint/2010/main" val="1896793114"/>
              </p:ext>
            </p:extLst>
          </p:nvPr>
        </p:nvGraphicFramePr>
        <p:xfrm>
          <a:off x="3465956" y="4476750"/>
          <a:ext cx="4154044" cy="638048"/>
        </p:xfrm>
        <a:graphic>
          <a:graphicData uri="http://schemas.openxmlformats.org/drawingml/2006/table">
            <a:tbl>
              <a:tblPr firstRow="1" bandRow="1">
                <a:tableStyleId>{2D5ABB26-0587-4C30-8999-92F81FD0307C}</a:tableStyleId>
              </a:tblPr>
              <a:tblGrid>
                <a:gridCol w="1828800"/>
                <a:gridCol w="496444"/>
                <a:gridCol w="1828800"/>
              </a:tblGrid>
              <a:tr h="176960">
                <a:tc>
                  <a:txBody>
                    <a:bodyPr/>
                    <a:lstStyle/>
                    <a:p>
                      <a:pPr marR="80010" algn="ctr">
                        <a:lnSpc>
                          <a:spcPts val="1760"/>
                        </a:lnSpc>
                      </a:pPr>
                      <a:r>
                        <a:rPr sz="1800" b="1" spc="-20" dirty="0">
                          <a:solidFill>
                            <a:srgbClr val="D0002E"/>
                          </a:solidFill>
                          <a:latin typeface="Arial Black" panose="020B0A04020102020204" pitchFamily="34" charset="0"/>
                          <a:cs typeface="Museo Slab 500"/>
                        </a:rPr>
                        <a:t>$15 MILLION</a:t>
                      </a:r>
                      <a:endParaRPr sz="1800" dirty="0">
                        <a:latin typeface="Arial Black" panose="020B0A04020102020204" pitchFamily="34" charset="0"/>
                        <a:cs typeface="Museo Slab 500"/>
                      </a:endParaRPr>
                    </a:p>
                  </a:txBody>
                  <a:tcPr marL="0" marR="0" marT="0" marB="0"/>
                </a:tc>
                <a:tc>
                  <a:txBody>
                    <a:bodyPr/>
                    <a:lstStyle/>
                    <a:p>
                      <a:pPr marL="87630">
                        <a:lnSpc>
                          <a:spcPts val="1760"/>
                        </a:lnSpc>
                      </a:pPr>
                      <a:r>
                        <a:rPr sz="1800" b="1" dirty="0">
                          <a:solidFill>
                            <a:srgbClr val="D0002E"/>
                          </a:solidFill>
                          <a:latin typeface="Arial Black" panose="020B0A04020102020204" pitchFamily="34" charset="0"/>
                          <a:cs typeface="Museo Slab 500"/>
                        </a:rPr>
                        <a:t>+</a:t>
                      </a:r>
                      <a:endParaRPr sz="1800">
                        <a:latin typeface="Arial Black" panose="020B0A04020102020204" pitchFamily="34" charset="0"/>
                        <a:cs typeface="Museo Slab 500"/>
                      </a:endParaRPr>
                    </a:p>
                  </a:txBody>
                  <a:tcPr marL="0" marR="0" marT="0" marB="0"/>
                </a:tc>
                <a:tc>
                  <a:txBody>
                    <a:bodyPr/>
                    <a:lstStyle/>
                    <a:p>
                      <a:pPr marL="80645" algn="ctr">
                        <a:lnSpc>
                          <a:spcPts val="1760"/>
                        </a:lnSpc>
                      </a:pPr>
                      <a:r>
                        <a:rPr sz="1800" b="1" spc="-15" dirty="0" smtClean="0">
                          <a:solidFill>
                            <a:srgbClr val="D0002E"/>
                          </a:solidFill>
                          <a:latin typeface="Arial Black" panose="020B0A04020102020204" pitchFamily="34" charset="0"/>
                          <a:cs typeface="Museo Slab 500"/>
                        </a:rPr>
                        <a:t>$</a:t>
                      </a:r>
                      <a:r>
                        <a:rPr lang="en-US" sz="1800" b="1" spc="-15" dirty="0" smtClean="0">
                          <a:solidFill>
                            <a:srgbClr val="D0002E"/>
                          </a:solidFill>
                          <a:latin typeface="Arial Black" panose="020B0A04020102020204" pitchFamily="34" charset="0"/>
                          <a:cs typeface="Museo Slab 500"/>
                        </a:rPr>
                        <a:t>2</a:t>
                      </a:r>
                      <a:r>
                        <a:rPr sz="1800" b="1" spc="-15" dirty="0" smtClean="0">
                          <a:solidFill>
                            <a:srgbClr val="D0002E"/>
                          </a:solidFill>
                          <a:latin typeface="Arial Black" panose="020B0A04020102020204" pitchFamily="34" charset="0"/>
                          <a:cs typeface="Museo Slab 500"/>
                        </a:rPr>
                        <a:t>.</a:t>
                      </a:r>
                      <a:r>
                        <a:rPr lang="en-US" sz="1800" b="1" spc="-15" dirty="0" smtClean="0">
                          <a:solidFill>
                            <a:srgbClr val="D0002E"/>
                          </a:solidFill>
                          <a:latin typeface="Arial Black" panose="020B0A04020102020204" pitchFamily="34" charset="0"/>
                          <a:cs typeface="Museo Slab 500"/>
                        </a:rPr>
                        <a:t>6</a:t>
                      </a:r>
                      <a:r>
                        <a:rPr sz="1800" b="1" spc="-30" dirty="0" smtClean="0">
                          <a:solidFill>
                            <a:srgbClr val="D0002E"/>
                          </a:solidFill>
                          <a:latin typeface="Arial Black" panose="020B0A04020102020204" pitchFamily="34" charset="0"/>
                          <a:cs typeface="Museo Slab 500"/>
                        </a:rPr>
                        <a:t> </a:t>
                      </a:r>
                      <a:r>
                        <a:rPr sz="1800" b="1" spc="-20" dirty="0">
                          <a:solidFill>
                            <a:srgbClr val="D0002E"/>
                          </a:solidFill>
                          <a:latin typeface="Arial Black" panose="020B0A04020102020204" pitchFamily="34" charset="0"/>
                          <a:cs typeface="Museo Slab 500"/>
                        </a:rPr>
                        <a:t>MILLION</a:t>
                      </a:r>
                      <a:endParaRPr sz="1800" dirty="0">
                        <a:latin typeface="Arial Black" panose="020B0A04020102020204" pitchFamily="34" charset="0"/>
                        <a:cs typeface="Museo Slab 500"/>
                      </a:endParaRPr>
                    </a:p>
                  </a:txBody>
                  <a:tcPr marL="0" marR="0" marT="0" marB="0"/>
                </a:tc>
              </a:tr>
              <a:tr h="381000">
                <a:tc>
                  <a:txBody>
                    <a:bodyPr/>
                    <a:lstStyle/>
                    <a:p>
                      <a:pPr marR="107950" algn="ctr">
                        <a:lnSpc>
                          <a:spcPts val="1655"/>
                        </a:lnSpc>
                      </a:pPr>
                      <a:r>
                        <a:rPr sz="1500" spc="50" dirty="0">
                          <a:solidFill>
                            <a:srgbClr val="7C2A3E"/>
                          </a:solidFill>
                          <a:latin typeface="Arial"/>
                          <a:cs typeface="Arial"/>
                        </a:rPr>
                        <a:t>I</a:t>
                      </a:r>
                      <a:r>
                        <a:rPr sz="1500" spc="40" dirty="0">
                          <a:solidFill>
                            <a:srgbClr val="7C2A3E"/>
                          </a:solidFill>
                          <a:latin typeface="Arial"/>
                          <a:cs typeface="Arial"/>
                        </a:rPr>
                        <a:t>N</a:t>
                      </a:r>
                      <a:r>
                        <a:rPr sz="1500" spc="45" dirty="0">
                          <a:solidFill>
                            <a:srgbClr val="7C2A3E"/>
                          </a:solidFill>
                          <a:latin typeface="Arial"/>
                          <a:cs typeface="Arial"/>
                        </a:rPr>
                        <a:t>VES</a:t>
                      </a:r>
                      <a:r>
                        <a:rPr sz="1500" spc="40" dirty="0">
                          <a:solidFill>
                            <a:srgbClr val="7C2A3E"/>
                          </a:solidFill>
                          <a:latin typeface="Arial"/>
                          <a:cs typeface="Arial"/>
                        </a:rPr>
                        <a:t>TM</a:t>
                      </a:r>
                      <a:r>
                        <a:rPr sz="1500" spc="45" dirty="0">
                          <a:solidFill>
                            <a:srgbClr val="7C2A3E"/>
                          </a:solidFill>
                          <a:latin typeface="Arial"/>
                          <a:cs typeface="Arial"/>
                        </a:rPr>
                        <a:t>E</a:t>
                      </a:r>
                      <a:r>
                        <a:rPr sz="1500" spc="40" dirty="0">
                          <a:solidFill>
                            <a:srgbClr val="7C2A3E"/>
                          </a:solidFill>
                          <a:latin typeface="Arial"/>
                          <a:cs typeface="Arial"/>
                        </a:rPr>
                        <a:t>NT</a:t>
                      </a:r>
                      <a:endParaRPr sz="1500" dirty="0">
                        <a:latin typeface="Arial"/>
                        <a:cs typeface="Arial"/>
                      </a:endParaRPr>
                    </a:p>
                  </a:txBody>
                  <a:tcPr marL="0" marR="0" marT="0" marB="0"/>
                </a:tc>
                <a:tc>
                  <a:txBody>
                    <a:bodyPr/>
                    <a:lstStyle/>
                    <a:p>
                      <a:endParaRPr sz="1500" dirty="0">
                        <a:latin typeface="Arial"/>
                        <a:cs typeface="Arial"/>
                      </a:endParaRPr>
                    </a:p>
                  </a:txBody>
                  <a:tcPr marL="0" marR="0" marT="0" marB="0"/>
                </a:tc>
                <a:tc>
                  <a:txBody>
                    <a:bodyPr/>
                    <a:lstStyle/>
                    <a:p>
                      <a:pPr marL="248920" indent="-44450" algn="ctr">
                        <a:lnSpc>
                          <a:spcPts val="1610"/>
                        </a:lnSpc>
                      </a:pPr>
                      <a:r>
                        <a:rPr sz="1400" spc="70" dirty="0" smtClean="0">
                          <a:solidFill>
                            <a:srgbClr val="7C2A3E"/>
                          </a:solidFill>
                          <a:latin typeface="Arial"/>
                          <a:cs typeface="Arial"/>
                        </a:rPr>
                        <a:t>LEVERAGED</a:t>
                      </a:r>
                      <a:endParaRPr lang="en-US" sz="1400" spc="0" dirty="0" smtClean="0">
                        <a:solidFill>
                          <a:schemeClr val="tx1"/>
                        </a:solidFill>
                        <a:latin typeface="Arial"/>
                        <a:cs typeface="Arial"/>
                      </a:endParaRPr>
                    </a:p>
                    <a:p>
                      <a:pPr marL="248920" indent="-44450" algn="ctr">
                        <a:lnSpc>
                          <a:spcPts val="1610"/>
                        </a:lnSpc>
                      </a:pPr>
                      <a:r>
                        <a:rPr sz="1400" spc="-35" dirty="0" smtClean="0">
                          <a:solidFill>
                            <a:srgbClr val="7C2A3E"/>
                          </a:solidFill>
                          <a:latin typeface="Arial"/>
                          <a:cs typeface="Arial"/>
                        </a:rPr>
                        <a:t>RESOURCES</a:t>
                      </a:r>
                      <a:endParaRPr sz="1400" dirty="0">
                        <a:latin typeface="Arial"/>
                        <a:cs typeface="Arial"/>
                      </a:endParaRPr>
                    </a:p>
                  </a:txBody>
                  <a:tcPr marL="0" marR="0" marT="0" marB="0"/>
                </a:tc>
              </a:tr>
            </a:tbl>
          </a:graphicData>
        </a:graphic>
      </p:graphicFrame>
      <p:sp>
        <p:nvSpPr>
          <p:cNvPr id="9" name="Rectangle 8"/>
          <p:cNvSpPr>
            <a:spLocks noChangeAspect="1"/>
          </p:cNvSpPr>
          <p:nvPr/>
        </p:nvSpPr>
        <p:spPr>
          <a:xfrm>
            <a:off x="619772" y="3814597"/>
            <a:ext cx="1772805" cy="100584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730"/>
              </a:spcBef>
              <a:spcAft>
                <a:spcPts val="300"/>
              </a:spcAft>
            </a:pPr>
            <a:r>
              <a:rPr lang="en-US" sz="2800" b="1" dirty="0" smtClean="0">
                <a:solidFill>
                  <a:srgbClr val="FFFFFF"/>
                </a:solidFill>
                <a:latin typeface="+mj-lt"/>
                <a:cs typeface="Lucida Sans"/>
              </a:rPr>
              <a:t>138</a:t>
            </a:r>
            <a:br>
              <a:rPr lang="en-US" sz="2800" b="1" dirty="0" smtClean="0">
                <a:solidFill>
                  <a:srgbClr val="FFFFFF"/>
                </a:solidFill>
                <a:latin typeface="+mj-lt"/>
                <a:cs typeface="Lucida Sans"/>
              </a:rPr>
            </a:br>
            <a:r>
              <a:rPr lang="en-US" sz="1200" dirty="0" smtClean="0">
                <a:solidFill>
                  <a:srgbClr val="FFFFFF"/>
                </a:solidFill>
                <a:latin typeface="+mj-lt"/>
                <a:cs typeface="Lucida Sans"/>
              </a:rPr>
              <a:t>PROGRAMS</a:t>
            </a:r>
            <a:br>
              <a:rPr lang="en-US" sz="1200" dirty="0" smtClean="0">
                <a:solidFill>
                  <a:srgbClr val="FFFFFF"/>
                </a:solidFill>
                <a:latin typeface="+mj-lt"/>
                <a:cs typeface="Lucida Sans"/>
              </a:rPr>
            </a:br>
            <a:r>
              <a:rPr lang="en-US" sz="1200" dirty="0" smtClean="0">
                <a:solidFill>
                  <a:srgbClr val="FFFFFF"/>
                </a:solidFill>
                <a:latin typeface="+mj-lt"/>
                <a:cs typeface="Lucida Sans"/>
              </a:rPr>
              <a:t>CREATED OR</a:t>
            </a:r>
            <a:br>
              <a:rPr lang="en-US" sz="1200" dirty="0" smtClean="0">
                <a:solidFill>
                  <a:srgbClr val="FFFFFF"/>
                </a:solidFill>
                <a:latin typeface="+mj-lt"/>
                <a:cs typeface="Lucida Sans"/>
              </a:rPr>
            </a:br>
            <a:r>
              <a:rPr lang="en-US" sz="1200" dirty="0" smtClean="0">
                <a:solidFill>
                  <a:srgbClr val="FFFFFF"/>
                </a:solidFill>
                <a:latin typeface="+mj-lt"/>
                <a:cs typeface="Lucida Sans"/>
              </a:rPr>
              <a:t>ENHANCED</a:t>
            </a:r>
            <a:endParaRPr lang="en-US" dirty="0">
              <a:solidFill>
                <a:srgbClr val="FFFFFF"/>
              </a:solidFill>
              <a:latin typeface="+mj-lt"/>
              <a:cs typeface="Lucida Sans"/>
            </a:endParaRPr>
          </a:p>
        </p:txBody>
      </p:sp>
      <p:sp>
        <p:nvSpPr>
          <p:cNvPr id="10" name="Rectangle 9"/>
          <p:cNvSpPr>
            <a:spLocks noChangeAspect="1"/>
          </p:cNvSpPr>
          <p:nvPr/>
        </p:nvSpPr>
        <p:spPr>
          <a:xfrm>
            <a:off x="609600" y="597328"/>
            <a:ext cx="1772805" cy="100584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730"/>
              </a:spcBef>
              <a:spcAft>
                <a:spcPts val="300"/>
              </a:spcAft>
            </a:pPr>
            <a:r>
              <a:rPr lang="en-US" sz="2800" b="1" dirty="0" smtClean="0">
                <a:solidFill>
                  <a:srgbClr val="FFFFFF"/>
                </a:solidFill>
                <a:latin typeface="+mj-lt"/>
                <a:cs typeface="Lucida Sans"/>
              </a:rPr>
              <a:t>1873</a:t>
            </a:r>
            <a:r>
              <a:rPr lang="en-US" sz="2800" dirty="0" smtClean="0">
                <a:solidFill>
                  <a:srgbClr val="FFFFFF"/>
                </a:solidFill>
                <a:latin typeface="+mj-lt"/>
                <a:cs typeface="Lucida Sans"/>
              </a:rPr>
              <a:t/>
            </a:r>
            <a:br>
              <a:rPr lang="en-US" sz="2800" dirty="0" smtClean="0">
                <a:solidFill>
                  <a:srgbClr val="FFFFFF"/>
                </a:solidFill>
                <a:latin typeface="+mj-lt"/>
                <a:cs typeface="Lucida Sans"/>
              </a:rPr>
            </a:br>
            <a:r>
              <a:rPr lang="en-US" sz="1200" dirty="0" smtClean="0">
                <a:solidFill>
                  <a:srgbClr val="FFFFFF"/>
                </a:solidFill>
                <a:latin typeface="+mj-lt"/>
                <a:cs typeface="Lucida Sans"/>
              </a:rPr>
              <a:t>INDIVIDUALS </a:t>
            </a:r>
            <a:r>
              <a:rPr lang="en-US" sz="1200" dirty="0">
                <a:solidFill>
                  <a:srgbClr val="FFFFFF"/>
                </a:solidFill>
                <a:latin typeface="+mj-lt"/>
                <a:cs typeface="Lucida Sans"/>
              </a:rPr>
              <a:t>ENROLLED IN OTN PROGRAMS</a:t>
            </a:r>
          </a:p>
        </p:txBody>
      </p:sp>
      <p:sp>
        <p:nvSpPr>
          <p:cNvPr id="11" name="Rectangle 10"/>
          <p:cNvSpPr>
            <a:spLocks noChangeAspect="1"/>
          </p:cNvSpPr>
          <p:nvPr/>
        </p:nvSpPr>
        <p:spPr>
          <a:xfrm>
            <a:off x="609600" y="2746168"/>
            <a:ext cx="1772805" cy="100584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730"/>
              </a:spcBef>
              <a:spcAft>
                <a:spcPts val="300"/>
              </a:spcAft>
            </a:pPr>
            <a:r>
              <a:rPr lang="en-US" sz="2800" b="1" dirty="0" smtClean="0">
                <a:solidFill>
                  <a:srgbClr val="FFFFFF"/>
                </a:solidFill>
                <a:latin typeface="+mj-lt"/>
                <a:cs typeface="Lucida Sans"/>
              </a:rPr>
              <a:t>380+</a:t>
            </a:r>
            <a:r>
              <a:rPr lang="en-US" sz="1200" dirty="0" smtClean="0">
                <a:solidFill>
                  <a:srgbClr val="FFFFFF"/>
                </a:solidFill>
                <a:latin typeface="+mj-lt"/>
                <a:cs typeface="Lucida Sans"/>
              </a:rPr>
              <a:t/>
            </a:r>
            <a:br>
              <a:rPr lang="en-US" sz="1200" dirty="0" smtClean="0">
                <a:solidFill>
                  <a:srgbClr val="FFFFFF"/>
                </a:solidFill>
                <a:latin typeface="+mj-lt"/>
                <a:cs typeface="Lucida Sans"/>
              </a:rPr>
            </a:br>
            <a:r>
              <a:rPr lang="en-US" sz="1200" dirty="0" smtClean="0">
                <a:solidFill>
                  <a:srgbClr val="FFFFFF"/>
                </a:solidFill>
                <a:latin typeface="+mj-lt"/>
                <a:cs typeface="Lucida Sans"/>
              </a:rPr>
              <a:t>EMPLOYER</a:t>
            </a:r>
            <a:br>
              <a:rPr lang="en-US" sz="1200" dirty="0" smtClean="0">
                <a:solidFill>
                  <a:srgbClr val="FFFFFF"/>
                </a:solidFill>
                <a:latin typeface="+mj-lt"/>
                <a:cs typeface="Lucida Sans"/>
              </a:rPr>
            </a:br>
            <a:r>
              <a:rPr lang="en-US" sz="1200" dirty="0" smtClean="0">
                <a:solidFill>
                  <a:srgbClr val="FFFFFF"/>
                </a:solidFill>
                <a:latin typeface="+mj-lt"/>
                <a:cs typeface="Lucida Sans"/>
              </a:rPr>
              <a:t>PARTNERS</a:t>
            </a:r>
            <a:br>
              <a:rPr lang="en-US" sz="1200" dirty="0" smtClean="0">
                <a:solidFill>
                  <a:srgbClr val="FFFFFF"/>
                </a:solidFill>
                <a:latin typeface="+mj-lt"/>
                <a:cs typeface="Lucida Sans"/>
              </a:rPr>
            </a:br>
            <a:r>
              <a:rPr lang="en-US" sz="1200" dirty="0" smtClean="0">
                <a:solidFill>
                  <a:srgbClr val="FFFFFF"/>
                </a:solidFill>
                <a:latin typeface="+mj-lt"/>
                <a:cs typeface="Lucida Sans"/>
              </a:rPr>
              <a:t>ENGAGED</a:t>
            </a:r>
            <a:endParaRPr lang="en-US" sz="1200" dirty="0">
              <a:solidFill>
                <a:srgbClr val="FFFFFF"/>
              </a:solidFill>
              <a:latin typeface="+mj-lt"/>
              <a:cs typeface="Lucida Sans"/>
            </a:endParaRPr>
          </a:p>
        </p:txBody>
      </p:sp>
      <p:sp>
        <p:nvSpPr>
          <p:cNvPr id="2" name="TextBox 1"/>
          <p:cNvSpPr txBox="1"/>
          <p:nvPr/>
        </p:nvSpPr>
        <p:spPr>
          <a:xfrm>
            <a:off x="533400" y="4857750"/>
            <a:ext cx="2011681" cy="230832"/>
          </a:xfrm>
          <a:prstGeom prst="rect">
            <a:avLst/>
          </a:prstGeom>
          <a:noFill/>
        </p:spPr>
        <p:txBody>
          <a:bodyPr wrap="square" rtlCol="0">
            <a:spAutoFit/>
          </a:bodyPr>
          <a:lstStyle/>
          <a:p>
            <a:r>
              <a:rPr lang="en-US" sz="900" i="1" dirty="0" smtClean="0">
                <a:latin typeface="Open Sans"/>
              </a:rPr>
              <a:t>All figures as of September 30, 2017</a:t>
            </a:r>
            <a:endParaRPr lang="en-US" sz="900" i="1" dirty="0">
              <a:latin typeface="Open Sans"/>
            </a:endParaRPr>
          </a:p>
        </p:txBody>
      </p:sp>
      <p:sp>
        <p:nvSpPr>
          <p:cNvPr id="8" name="Rectangle 7"/>
          <p:cNvSpPr>
            <a:spLocks noChangeAspect="1"/>
          </p:cNvSpPr>
          <p:nvPr/>
        </p:nvSpPr>
        <p:spPr>
          <a:xfrm>
            <a:off x="619772" y="1664128"/>
            <a:ext cx="1772805" cy="100584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730"/>
              </a:spcBef>
              <a:spcAft>
                <a:spcPts val="300"/>
              </a:spcAft>
            </a:pPr>
            <a:r>
              <a:rPr lang="en-US" sz="2800" b="1" dirty="0" smtClean="0">
                <a:solidFill>
                  <a:srgbClr val="FFFFFF"/>
                </a:solidFill>
                <a:latin typeface="+mj-lt"/>
                <a:cs typeface="Lucida Sans"/>
              </a:rPr>
              <a:t>1447</a:t>
            </a:r>
            <a:r>
              <a:rPr lang="en-US" sz="2800" dirty="0" smtClean="0">
                <a:solidFill>
                  <a:srgbClr val="FFFFFF"/>
                </a:solidFill>
                <a:latin typeface="+mj-lt"/>
                <a:cs typeface="Lucida Sans"/>
              </a:rPr>
              <a:t/>
            </a:r>
            <a:br>
              <a:rPr lang="en-US" sz="2800" dirty="0" smtClean="0">
                <a:solidFill>
                  <a:srgbClr val="FFFFFF"/>
                </a:solidFill>
                <a:latin typeface="+mj-lt"/>
                <a:cs typeface="Lucida Sans"/>
              </a:rPr>
            </a:br>
            <a:r>
              <a:rPr lang="en-US" sz="1200" dirty="0">
                <a:solidFill>
                  <a:srgbClr val="FFFFFF"/>
                </a:solidFill>
                <a:latin typeface="+mj-lt"/>
                <a:cs typeface="Lucida Sans"/>
              </a:rPr>
              <a:t>CREDENTIALS </a:t>
            </a:r>
            <a:r>
              <a:rPr lang="en-US" sz="1200" dirty="0" smtClean="0">
                <a:solidFill>
                  <a:srgbClr val="FFFFFF"/>
                </a:solidFill>
                <a:latin typeface="+mj-lt"/>
                <a:cs typeface="Lucida Sans"/>
              </a:rPr>
              <a:t>EARNED BY OTN STUDENTS</a:t>
            </a:r>
            <a:endParaRPr lang="en-US" sz="1200" dirty="0">
              <a:solidFill>
                <a:srgbClr val="FFFFFF"/>
              </a:solidFill>
              <a:latin typeface="+mj-lt"/>
              <a:cs typeface="Lucida Sans"/>
            </a:endParaRPr>
          </a:p>
        </p:txBody>
      </p:sp>
    </p:spTree>
    <p:extLst>
      <p:ext uri="{BB962C8B-B14F-4D97-AF65-F5344CB8AC3E}">
        <p14:creationId xmlns:p14="http://schemas.microsoft.com/office/powerpoint/2010/main" val="2993660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500"/>
            <a:ext cx="9144000" cy="572700"/>
          </a:xfrm>
        </p:spPr>
        <p:txBody>
          <a:bodyPr/>
          <a:lstStyle/>
          <a:p>
            <a:r>
              <a:rPr lang="en-US" dirty="0" smtClean="0"/>
              <a:t>Problem Statement: State of Ohio &amp; Education</a:t>
            </a:r>
            <a:endParaRPr lang="en-US" dirty="0"/>
          </a:p>
        </p:txBody>
      </p:sp>
      <p:sp>
        <p:nvSpPr>
          <p:cNvPr id="5" name="Rectangle 4"/>
          <p:cNvSpPr/>
          <p:nvPr/>
        </p:nvSpPr>
        <p:spPr>
          <a:xfrm>
            <a:off x="684810" y="2921734"/>
            <a:ext cx="8077200" cy="1446550"/>
          </a:xfrm>
          <a:prstGeom prst="rect">
            <a:avLst/>
          </a:prstGeom>
        </p:spPr>
        <p:txBody>
          <a:bodyPr wrap="square">
            <a:spAutoFit/>
          </a:bodyPr>
          <a:lstStyle/>
          <a:p>
            <a:pPr algn="ctr"/>
            <a:r>
              <a:rPr lang="en-US" b="1" i="1" dirty="0">
                <a:solidFill>
                  <a:srgbClr val="525051"/>
                </a:solidFill>
                <a:latin typeface="Open Sans"/>
              </a:rPr>
              <a:t>Ohio has established a bold statewide goal for educational attainment</a:t>
            </a:r>
            <a:r>
              <a:rPr lang="en-US" b="1" i="1" dirty="0" smtClean="0">
                <a:solidFill>
                  <a:srgbClr val="525051"/>
                </a:solidFill>
                <a:latin typeface="Open Sans"/>
              </a:rPr>
              <a:t>:</a:t>
            </a:r>
          </a:p>
          <a:p>
            <a:pPr algn="ctr"/>
            <a:r>
              <a:rPr lang="en-US" b="1" i="1" dirty="0">
                <a:solidFill>
                  <a:srgbClr val="525051"/>
                </a:solidFill>
                <a:latin typeface="Open Sans"/>
              </a:rPr>
              <a:t> </a:t>
            </a:r>
          </a:p>
          <a:p>
            <a:pPr algn="ctr"/>
            <a:r>
              <a:rPr lang="en-US" sz="2000" b="1" i="1" dirty="0" smtClean="0">
                <a:solidFill>
                  <a:srgbClr val="525051"/>
                </a:solidFill>
                <a:effectLst/>
                <a:latin typeface="Helvetica"/>
              </a:rPr>
              <a:t>65% of Ohioans, ages 25-64, will have a degree, certificate or other postsecondary workforce credential of value in the workplace by 2025.</a:t>
            </a:r>
            <a:endParaRPr lang="en-US" sz="2000" b="1" i="1" dirty="0">
              <a:solidFill>
                <a:srgbClr val="525051"/>
              </a:solidFill>
              <a:effectLst/>
              <a:latin typeface="Helvetica"/>
            </a:endParaRPr>
          </a:p>
        </p:txBody>
      </p:sp>
      <p:sp>
        <p:nvSpPr>
          <p:cNvPr id="6" name="TextBox 5"/>
          <p:cNvSpPr txBox="1"/>
          <p:nvPr/>
        </p:nvSpPr>
        <p:spPr>
          <a:xfrm>
            <a:off x="320237" y="4457640"/>
            <a:ext cx="8396849" cy="400110"/>
          </a:xfrm>
          <a:prstGeom prst="rect">
            <a:avLst/>
          </a:prstGeom>
          <a:noFill/>
        </p:spPr>
        <p:txBody>
          <a:bodyPr wrap="none" rtlCol="0">
            <a:spAutoFit/>
          </a:bodyPr>
          <a:lstStyle/>
          <a:p>
            <a:pPr algn="ctr"/>
            <a:r>
              <a:rPr lang="en-US" sz="2000" b="1" i="1" dirty="0" smtClean="0">
                <a:solidFill>
                  <a:srgbClr val="525051"/>
                </a:solidFill>
                <a:latin typeface="Helvetica"/>
              </a:rPr>
              <a:t>Currently 3 </a:t>
            </a:r>
            <a:r>
              <a:rPr lang="en-US" sz="2000" b="1" i="1" dirty="0">
                <a:solidFill>
                  <a:srgbClr val="525051"/>
                </a:solidFill>
                <a:latin typeface="Helvetica"/>
              </a:rPr>
              <a:t>million adults in Ohio </a:t>
            </a:r>
            <a:r>
              <a:rPr lang="en-US" sz="2000" b="1" i="1" dirty="0" smtClean="0">
                <a:solidFill>
                  <a:srgbClr val="525051"/>
                </a:solidFill>
                <a:latin typeface="Helvetica"/>
              </a:rPr>
              <a:t>have </a:t>
            </a:r>
            <a:r>
              <a:rPr lang="en-US" sz="2000" b="1" i="1" dirty="0">
                <a:solidFill>
                  <a:srgbClr val="525051"/>
                </a:solidFill>
                <a:latin typeface="Helvetica"/>
              </a:rPr>
              <a:t>some college, but no </a:t>
            </a:r>
            <a:r>
              <a:rPr lang="en-US" sz="2000" b="1" i="1" dirty="0" smtClean="0">
                <a:solidFill>
                  <a:srgbClr val="525051"/>
                </a:solidFill>
                <a:latin typeface="Helvetica"/>
              </a:rPr>
              <a:t>degree.</a:t>
            </a:r>
            <a:endParaRPr lang="en-US" sz="2000" b="1" i="1" dirty="0">
              <a:solidFill>
                <a:srgbClr val="525051"/>
              </a:solidFill>
              <a:latin typeface="Helvetica"/>
            </a:endParaRPr>
          </a:p>
        </p:txBody>
      </p:sp>
      <p:sp>
        <p:nvSpPr>
          <p:cNvPr id="3" name="TextBox 2"/>
          <p:cNvSpPr txBox="1"/>
          <p:nvPr/>
        </p:nvSpPr>
        <p:spPr>
          <a:xfrm>
            <a:off x="1752600" y="4854029"/>
            <a:ext cx="5638800" cy="384721"/>
          </a:xfrm>
          <a:prstGeom prst="rect">
            <a:avLst/>
          </a:prstGeom>
          <a:noFill/>
        </p:spPr>
        <p:txBody>
          <a:bodyPr wrap="square" rtlCol="0">
            <a:spAutoFit/>
          </a:bodyPr>
          <a:lstStyle/>
          <a:p>
            <a:pPr algn="ctr"/>
            <a:r>
              <a:rPr lang="en-US" dirty="0"/>
              <a:t>Source: </a:t>
            </a:r>
            <a:r>
              <a:rPr lang="en-US" dirty="0">
                <a:hlinkClick r:id="rId3"/>
              </a:rPr>
              <a:t>https://www.ohiohighered.org/attainment</a:t>
            </a:r>
            <a:endParaRPr lang="en-US" dirty="0"/>
          </a:p>
          <a:p>
            <a:endParaRPr lang="en-US" sz="500" dirty="0"/>
          </a:p>
        </p:txBody>
      </p:sp>
      <p:pic>
        <p:nvPicPr>
          <p:cNvPr id="8" name="Picture 2" descr="https://www.ohiohighered.org/sites/ohiohighered.org/files/attainment-logo_web-banner.png"/>
          <p:cNvPicPr>
            <a:picLocks noChangeAspect="1" noChangeArrowheads="1"/>
          </p:cNvPicPr>
          <p:nvPr/>
        </p:nvPicPr>
        <p:blipFill rotWithShape="1">
          <a:blip r:embed="rId4">
            <a:extLst>
              <a:ext uri="{28A0092B-C50C-407E-A947-70E740481C1C}">
                <a14:useLocalDpi xmlns:a14="http://schemas.microsoft.com/office/drawing/2010/main" val="0"/>
              </a:ext>
            </a:extLst>
          </a:blip>
          <a:srcRect r="22804"/>
          <a:stretch/>
        </p:blipFill>
        <p:spPr bwMode="auto">
          <a:xfrm>
            <a:off x="2019300" y="1142999"/>
            <a:ext cx="5147044"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1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1"/>
          <p:cNvSpPr>
            <a:spLocks noChangeAspect="1"/>
          </p:cNvSpPr>
          <p:nvPr/>
        </p:nvSpPr>
        <p:spPr>
          <a:xfrm>
            <a:off x="11618001" y="3486150"/>
            <a:ext cx="1828800" cy="457158"/>
          </a:xfrm>
          <a:prstGeom prst="rect">
            <a:avLst/>
          </a:prstGeom>
          <a:blipFill>
            <a:blip r:embed="rId3" cstate="print"/>
            <a:stretch>
              <a:fillRect/>
            </a:stretch>
          </a:blipFill>
        </p:spPr>
        <p:txBody>
          <a:bodyPr wrap="square" lIns="0" tIns="0" rIns="0" bIns="0" rtlCol="0"/>
          <a:lstStyle/>
          <a:p>
            <a:endParaRPr/>
          </a:p>
        </p:txBody>
      </p:sp>
      <p:sp>
        <p:nvSpPr>
          <p:cNvPr id="14" name="object 35"/>
          <p:cNvSpPr>
            <a:spLocks noChangeAspect="1"/>
          </p:cNvSpPr>
          <p:nvPr/>
        </p:nvSpPr>
        <p:spPr>
          <a:xfrm>
            <a:off x="13953780" y="3402180"/>
            <a:ext cx="1463040" cy="619182"/>
          </a:xfrm>
          <a:prstGeom prst="rect">
            <a:avLst/>
          </a:prstGeom>
          <a:blipFill>
            <a:blip r:embed="rId4" cstate="print"/>
            <a:stretch>
              <a:fillRect/>
            </a:stretch>
          </a:blipFill>
        </p:spPr>
        <p:txBody>
          <a:bodyPr wrap="square" lIns="0" tIns="0" rIns="0" bIns="0" rtlCol="0"/>
          <a:lstStyle/>
          <a:p>
            <a:endParaRPr/>
          </a:p>
        </p:txBody>
      </p:sp>
      <p:sp>
        <p:nvSpPr>
          <p:cNvPr id="16" name="object 37"/>
          <p:cNvSpPr>
            <a:spLocks noChangeAspect="1"/>
          </p:cNvSpPr>
          <p:nvPr/>
        </p:nvSpPr>
        <p:spPr>
          <a:xfrm>
            <a:off x="9677400" y="3371850"/>
            <a:ext cx="1828800" cy="700525"/>
          </a:xfrm>
          <a:prstGeom prst="rect">
            <a:avLst/>
          </a:prstGeom>
          <a:blipFill>
            <a:blip r:embed="rId5" cstate="print"/>
            <a:stretch>
              <a:fillRect/>
            </a:stretch>
          </a:blipFill>
        </p:spPr>
        <p:txBody>
          <a:bodyPr wrap="square" lIns="0" tIns="0" rIns="0" bIns="0" rtlCol="0"/>
          <a:lstStyle/>
          <a:p>
            <a:endParaRPr/>
          </a:p>
        </p:txBody>
      </p:sp>
      <p:sp>
        <p:nvSpPr>
          <p:cNvPr id="18" name="object 39"/>
          <p:cNvSpPr txBox="1"/>
          <p:nvPr/>
        </p:nvSpPr>
        <p:spPr>
          <a:xfrm>
            <a:off x="10210800" y="2171701"/>
            <a:ext cx="4648200" cy="584775"/>
          </a:xfrm>
          <a:prstGeom prst="rect">
            <a:avLst/>
          </a:prstGeom>
        </p:spPr>
        <p:txBody>
          <a:bodyPr vert="horz" wrap="square" lIns="0" tIns="0" rIns="0" bIns="0" rtlCol="0">
            <a:spAutoFit/>
          </a:bodyPr>
          <a:lstStyle/>
          <a:p>
            <a:pPr algn="ctr">
              <a:lnSpc>
                <a:spcPct val="100000"/>
              </a:lnSpc>
            </a:pPr>
            <a:r>
              <a:rPr sz="1400" b="1" dirty="0" smtClean="0">
                <a:solidFill>
                  <a:srgbClr val="C00000"/>
                </a:solidFill>
                <a:latin typeface="Arial Black" panose="020B0A04020102020204" pitchFamily="34" charset="0"/>
                <a:cs typeface="Gill Sans MT"/>
              </a:rPr>
              <a:t>KEY</a:t>
            </a:r>
            <a:r>
              <a:rPr lang="en-US" sz="1400" b="1" dirty="0" smtClean="0">
                <a:solidFill>
                  <a:srgbClr val="C00000"/>
                </a:solidFill>
                <a:latin typeface="Arial Black" panose="020B0A04020102020204" pitchFamily="34" charset="0"/>
                <a:cs typeface="Gill Sans MT"/>
              </a:rPr>
              <a:t> </a:t>
            </a:r>
            <a:r>
              <a:rPr sz="1400" b="1" dirty="0" smtClean="0">
                <a:solidFill>
                  <a:srgbClr val="C00000"/>
                </a:solidFill>
                <a:latin typeface="Arial Black" panose="020B0A04020102020204" pitchFamily="34" charset="0"/>
                <a:cs typeface="Gill Sans MT"/>
              </a:rPr>
              <a:t>COLLABORATIONS</a:t>
            </a:r>
            <a:r>
              <a:rPr lang="en-US" sz="1400" dirty="0">
                <a:latin typeface="Museo Slab 500" pitchFamily="50" charset="0"/>
                <a:cs typeface="Gill Sans MT"/>
              </a:rPr>
              <a:t/>
            </a:r>
            <a:br>
              <a:rPr lang="en-US" sz="1400" dirty="0">
                <a:latin typeface="Museo Slab 500" pitchFamily="50" charset="0"/>
                <a:cs typeface="Gill Sans MT"/>
              </a:rPr>
            </a:br>
            <a:r>
              <a:rPr sz="1200" dirty="0" smtClean="0">
                <a:solidFill>
                  <a:srgbClr val="231F20"/>
                </a:solidFill>
                <a:cs typeface="Tahoma"/>
              </a:rPr>
              <a:t>Partnering </a:t>
            </a:r>
            <a:r>
              <a:rPr sz="1200" dirty="0">
                <a:solidFill>
                  <a:srgbClr val="231F20"/>
                </a:solidFill>
                <a:cs typeface="Tahoma"/>
              </a:rPr>
              <a:t>nationally and statewide to address Ohio’s  manufacturing skills gap.</a:t>
            </a:r>
            <a:endParaRPr sz="1200" dirty="0">
              <a:cs typeface="Tahoma"/>
            </a:endParaRPr>
          </a:p>
        </p:txBody>
      </p:sp>
      <p:sp>
        <p:nvSpPr>
          <p:cNvPr id="21" name="object 65"/>
          <p:cNvSpPr>
            <a:spLocks noChangeAspect="1"/>
          </p:cNvSpPr>
          <p:nvPr/>
        </p:nvSpPr>
        <p:spPr>
          <a:xfrm>
            <a:off x="15990791" y="3465908"/>
            <a:ext cx="1737360" cy="435017"/>
          </a:xfrm>
          <a:prstGeom prst="rect">
            <a:avLst/>
          </a:prstGeom>
          <a:blipFill>
            <a:blip r:embed="rId6" cstate="print"/>
            <a:stretch>
              <a:fillRect/>
            </a:stretch>
          </a:blipFill>
        </p:spPr>
        <p:txBody>
          <a:bodyPr wrap="square" lIns="0" tIns="0" rIns="0" bIns="0" rtlCol="0"/>
          <a:lstStyle/>
          <a:p>
            <a:endParaRPr/>
          </a:p>
        </p:txBody>
      </p:sp>
      <p:sp>
        <p:nvSpPr>
          <p:cNvPr id="9" name="Rectangle 8"/>
          <p:cNvSpPr/>
          <p:nvPr/>
        </p:nvSpPr>
        <p:spPr>
          <a:xfrm>
            <a:off x="2492978" y="460654"/>
            <a:ext cx="3368230" cy="523220"/>
          </a:xfrm>
          <a:prstGeom prst="rect">
            <a:avLst/>
          </a:prstGeom>
        </p:spPr>
        <p:txBody>
          <a:bodyPr wrap="none">
            <a:spAutoFit/>
          </a:bodyPr>
          <a:lstStyle/>
          <a:p>
            <a:r>
              <a:rPr lang="en-US" sz="2800" b="1" dirty="0" smtClean="0">
                <a:solidFill>
                  <a:srgbClr val="0070C0"/>
                </a:solidFill>
                <a:latin typeface="Open Sans" panose="020B0604020202020204" charset="0"/>
                <a:ea typeface="Open Sans" panose="020B0604020202020204" charset="0"/>
                <a:cs typeface="Open Sans" panose="020B0604020202020204" charset="0"/>
                <a:sym typeface="Arial"/>
              </a:rPr>
              <a:t>Key Collaborators</a:t>
            </a:r>
            <a:endParaRPr lang="en-US" sz="2800" b="1" dirty="0">
              <a:solidFill>
                <a:srgbClr val="0070C0"/>
              </a:solidFill>
              <a:latin typeface="Open Sans" panose="020B0604020202020204" charset="0"/>
              <a:ea typeface="Open Sans" panose="020B0604020202020204" charset="0"/>
              <a:cs typeface="Open Sans" panose="020B0604020202020204" charset="0"/>
              <a:sym typeface="Arial"/>
            </a:endParaRPr>
          </a:p>
        </p:txBody>
      </p:sp>
      <p:sp>
        <p:nvSpPr>
          <p:cNvPr id="17" name="object 38"/>
          <p:cNvSpPr>
            <a:spLocks noChangeAspect="1"/>
          </p:cNvSpPr>
          <p:nvPr/>
        </p:nvSpPr>
        <p:spPr>
          <a:xfrm>
            <a:off x="685800" y="1169270"/>
            <a:ext cx="1807178" cy="472692"/>
          </a:xfrm>
          <a:prstGeom prst="rect">
            <a:avLst/>
          </a:prstGeom>
          <a:blipFill>
            <a:blip r:embed="rId7" cstate="print"/>
            <a:stretch>
              <a:fillRect/>
            </a:stretch>
          </a:blipFill>
        </p:spPr>
        <p:txBody>
          <a:bodyPr wrap="square" lIns="0" tIns="0" rIns="0" bIns="0" rtlCol="0"/>
          <a:lstStyle/>
          <a:p>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5788" y="1012637"/>
            <a:ext cx="2232025" cy="56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630342" y="1220514"/>
            <a:ext cx="7432614" cy="1909221"/>
            <a:chOff x="536923" y="2772816"/>
            <a:chExt cx="7432614" cy="1909221"/>
          </a:xfrm>
        </p:grpSpPr>
        <p:grpSp>
          <p:nvGrpSpPr>
            <p:cNvPr id="30" name="Group 29"/>
            <p:cNvGrpSpPr/>
            <p:nvPr/>
          </p:nvGrpSpPr>
          <p:grpSpPr>
            <a:xfrm>
              <a:off x="536923" y="2772816"/>
              <a:ext cx="7432614" cy="1909221"/>
              <a:chOff x="538902" y="2422790"/>
              <a:chExt cx="7432614" cy="1909221"/>
            </a:xfrm>
          </p:grpSpPr>
          <p:sp>
            <p:nvSpPr>
              <p:cNvPr id="33" name="object 4"/>
              <p:cNvSpPr>
                <a:spLocks noChangeAspect="1"/>
              </p:cNvSpPr>
              <p:nvPr/>
            </p:nvSpPr>
            <p:spPr>
              <a:xfrm>
                <a:off x="3165322" y="2422790"/>
                <a:ext cx="2119342" cy="417626"/>
              </a:xfrm>
              <a:prstGeom prst="rect">
                <a:avLst/>
              </a:prstGeom>
              <a:blipFill>
                <a:blip r:embed="rId9" cstate="print"/>
                <a:stretch>
                  <a:fillRect/>
                </a:stretch>
              </a:blipFill>
            </p:spPr>
            <p:txBody>
              <a:bodyPr wrap="square" lIns="0" tIns="0" rIns="0" bIns="0" rtlCol="0"/>
              <a:lstStyle/>
              <a:p>
                <a:endParaRPr/>
              </a:p>
            </p:txBody>
          </p:sp>
          <p:sp>
            <p:nvSpPr>
              <p:cNvPr id="34" name="object 32"/>
              <p:cNvSpPr>
                <a:spLocks noChangeAspect="1"/>
              </p:cNvSpPr>
              <p:nvPr/>
            </p:nvSpPr>
            <p:spPr>
              <a:xfrm>
                <a:off x="541867" y="3098283"/>
                <a:ext cx="2120886" cy="551387"/>
              </a:xfrm>
              <a:prstGeom prst="rect">
                <a:avLst/>
              </a:prstGeom>
              <a:blipFill>
                <a:blip r:embed="rId10" cstate="print"/>
                <a:stretch>
                  <a:fillRect/>
                </a:stretch>
              </a:blipFill>
            </p:spPr>
            <p:txBody>
              <a:bodyPr wrap="square" lIns="0" tIns="0" rIns="0" bIns="0" rtlCol="0"/>
              <a:lstStyle/>
              <a:p>
                <a:endParaRPr/>
              </a:p>
            </p:txBody>
          </p:sp>
          <p:sp>
            <p:nvSpPr>
              <p:cNvPr id="35" name="object 33"/>
              <p:cNvSpPr>
                <a:spLocks noChangeAspect="1"/>
              </p:cNvSpPr>
              <p:nvPr/>
            </p:nvSpPr>
            <p:spPr>
              <a:xfrm>
                <a:off x="3041748" y="3585492"/>
                <a:ext cx="1463040" cy="746519"/>
              </a:xfrm>
              <a:prstGeom prst="rect">
                <a:avLst/>
              </a:prstGeom>
              <a:blipFill>
                <a:blip r:embed="rId11" cstate="print"/>
                <a:stretch>
                  <a:fillRect/>
                </a:stretch>
              </a:blipFill>
            </p:spPr>
            <p:txBody>
              <a:bodyPr wrap="square" lIns="0" tIns="0" rIns="0" bIns="0" rtlCol="0"/>
              <a:lstStyle/>
              <a:p>
                <a:endParaRPr dirty="0"/>
              </a:p>
            </p:txBody>
          </p:sp>
          <p:sp>
            <p:nvSpPr>
              <p:cNvPr id="36" name="object 36"/>
              <p:cNvSpPr>
                <a:spLocks noChangeAspect="1"/>
              </p:cNvSpPr>
              <p:nvPr/>
            </p:nvSpPr>
            <p:spPr>
              <a:xfrm>
                <a:off x="5864660" y="2549955"/>
                <a:ext cx="2106856" cy="294283"/>
              </a:xfrm>
              <a:prstGeom prst="rect">
                <a:avLst/>
              </a:prstGeom>
              <a:blipFill>
                <a:blip r:embed="rId12" cstate="print"/>
                <a:stretch>
                  <a:fillRect/>
                </a:stretch>
              </a:blipFill>
            </p:spPr>
            <p:txBody>
              <a:bodyPr wrap="square" lIns="0" tIns="0" rIns="0" bIns="0" rtlCol="0"/>
              <a:lstStyle/>
              <a:p>
                <a:endParaRPr/>
              </a:p>
            </p:txBody>
          </p:sp>
          <p:sp>
            <p:nvSpPr>
              <p:cNvPr id="37" name="object 58"/>
              <p:cNvSpPr>
                <a:spLocks noChangeAspect="1"/>
              </p:cNvSpPr>
              <p:nvPr/>
            </p:nvSpPr>
            <p:spPr>
              <a:xfrm>
                <a:off x="5864660" y="3223071"/>
                <a:ext cx="2081771" cy="301809"/>
              </a:xfrm>
              <a:prstGeom prst="rect">
                <a:avLst/>
              </a:prstGeom>
              <a:blipFill>
                <a:blip r:embed="rId13" cstate="print"/>
                <a:stretch>
                  <a:fillRect/>
                </a:stretch>
              </a:blipFill>
            </p:spPr>
            <p:txBody>
              <a:bodyPr wrap="square" lIns="0" tIns="0" rIns="0" bIns="0" rtlCol="0"/>
              <a:lstStyle/>
              <a:p>
                <a:endParaRPr/>
              </a:p>
            </p:txBody>
          </p:sp>
          <p:sp>
            <p:nvSpPr>
              <p:cNvPr id="38" name="object 59"/>
              <p:cNvSpPr>
                <a:spLocks noChangeAspect="1"/>
              </p:cNvSpPr>
              <p:nvPr/>
            </p:nvSpPr>
            <p:spPr>
              <a:xfrm>
                <a:off x="538902" y="3878468"/>
                <a:ext cx="2122596" cy="439356"/>
              </a:xfrm>
              <a:prstGeom prst="rect">
                <a:avLst/>
              </a:prstGeom>
              <a:blipFill>
                <a:blip r:embed="rId14" cstate="print"/>
                <a:stretch>
                  <a:fillRect/>
                </a:stretch>
              </a:blipFill>
            </p:spPr>
            <p:txBody>
              <a:bodyPr wrap="square" lIns="0" tIns="0" rIns="0" bIns="0" rtlCol="0"/>
              <a:lstStyle/>
              <a:p>
                <a:endParaRPr/>
              </a:p>
            </p:txBody>
          </p:sp>
        </p:grpSp>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69274" y="3448309"/>
              <a:ext cx="1828800" cy="457200"/>
            </a:xfrm>
            <a:prstGeom prst="rect">
              <a:avLst/>
            </a:prstGeom>
          </p:spPr>
        </p:pic>
      </p:grpSp>
      <p:sp>
        <p:nvSpPr>
          <p:cNvPr id="39" name="object 31"/>
          <p:cNvSpPr>
            <a:spLocks noChangeAspect="1"/>
          </p:cNvSpPr>
          <p:nvPr/>
        </p:nvSpPr>
        <p:spPr>
          <a:xfrm>
            <a:off x="762000" y="4402362"/>
            <a:ext cx="2743460" cy="685800"/>
          </a:xfrm>
          <a:prstGeom prst="rect">
            <a:avLst/>
          </a:prstGeom>
          <a:blipFill>
            <a:blip r:embed="rId3" cstate="print"/>
            <a:stretch>
              <a:fillRect/>
            </a:stretch>
          </a:blipFill>
        </p:spPr>
        <p:txBody>
          <a:bodyPr wrap="square" lIns="0" tIns="0" rIns="0" bIns="0" rtlCol="0"/>
          <a:lstStyle/>
          <a:p>
            <a:endParaRPr/>
          </a:p>
        </p:txBody>
      </p:sp>
      <p:sp>
        <p:nvSpPr>
          <p:cNvPr id="40" name="object 65"/>
          <p:cNvSpPr>
            <a:spLocks noChangeAspect="1"/>
          </p:cNvSpPr>
          <p:nvPr/>
        </p:nvSpPr>
        <p:spPr>
          <a:xfrm>
            <a:off x="5956100" y="4248150"/>
            <a:ext cx="2738930" cy="685800"/>
          </a:xfrm>
          <a:prstGeom prst="rect">
            <a:avLst/>
          </a:prstGeom>
          <a:blipFill>
            <a:blip r:embed="rId6" cstate="print"/>
            <a:stretch>
              <a:fillRect/>
            </a:stretch>
          </a:blipFill>
        </p:spPr>
        <p:txBody>
          <a:bodyPr wrap="square" lIns="0" tIns="0" rIns="0" bIns="0" rtlCol="0"/>
          <a:lstStyle/>
          <a:p>
            <a:endParaRPr/>
          </a:p>
        </p:txBody>
      </p:sp>
      <p:sp>
        <p:nvSpPr>
          <p:cNvPr id="41" name="object 37"/>
          <p:cNvSpPr>
            <a:spLocks noChangeAspect="1"/>
          </p:cNvSpPr>
          <p:nvPr/>
        </p:nvSpPr>
        <p:spPr>
          <a:xfrm>
            <a:off x="3133188" y="3487962"/>
            <a:ext cx="3282322" cy="1257300"/>
          </a:xfrm>
          <a:prstGeom prst="rect">
            <a:avLst/>
          </a:prstGeom>
          <a:blipFill>
            <a:blip r:embed="rId5" cstate="print"/>
            <a:stretch>
              <a:fillRect/>
            </a:stretch>
          </a:blipFill>
        </p:spPr>
        <p:txBody>
          <a:bodyPr wrap="square" lIns="0" tIns="0" rIns="0" bIns="0" rtlCol="0"/>
          <a:lstStyle/>
          <a:p>
            <a:endParaRPr/>
          </a:p>
        </p:txBody>
      </p:sp>
      <p:sp>
        <p:nvSpPr>
          <p:cNvPr id="2" name="TextBox 1"/>
          <p:cNvSpPr txBox="1"/>
          <p:nvPr/>
        </p:nvSpPr>
        <p:spPr>
          <a:xfrm>
            <a:off x="2492978" y="3079462"/>
            <a:ext cx="4615366" cy="584775"/>
          </a:xfrm>
          <a:prstGeom prst="rect">
            <a:avLst/>
          </a:prstGeom>
          <a:solidFill>
            <a:schemeClr val="bg1">
              <a:lumMod val="95000"/>
            </a:schemeClr>
          </a:solidFill>
        </p:spPr>
        <p:txBody>
          <a:bodyPr wrap="none" rtlCol="0">
            <a:spAutoFit/>
          </a:bodyPr>
          <a:lstStyle/>
          <a:p>
            <a:r>
              <a:rPr lang="en-US" sz="3200" dirty="0" smtClean="0"/>
              <a:t>380+ Employer Partners</a:t>
            </a:r>
            <a:endParaRPr lang="en-US" sz="3200" dirty="0"/>
          </a:p>
        </p:txBody>
      </p:sp>
    </p:spTree>
    <p:extLst>
      <p:ext uri="{BB962C8B-B14F-4D97-AF65-F5344CB8AC3E}">
        <p14:creationId xmlns:p14="http://schemas.microsoft.com/office/powerpoint/2010/main" val="7590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Keeping Progress “in TAACCCT”</a:t>
            </a:r>
            <a:endParaRPr lang="en-US" sz="3200"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955110604"/>
              </p:ext>
            </p:extLst>
          </p:nvPr>
        </p:nvGraphicFramePr>
        <p:xfrm>
          <a:off x="311150" y="1289447"/>
          <a:ext cx="8521700" cy="3415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Users\mmatthews\AppData\Local\Microsoft\Windows\Temporary Internet Files\Content.IE5\SDCQZS2Y\sustainabilitypic[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13" b="98438" l="1867" r="100000"/>
                    </a14:imgEffect>
                  </a14:imgLayer>
                </a14:imgProps>
              </a:ext>
              <a:ext uri="{28A0092B-C50C-407E-A947-70E740481C1C}">
                <a14:useLocalDpi xmlns:a14="http://schemas.microsoft.com/office/drawing/2010/main" val="0"/>
              </a:ext>
            </a:extLst>
          </a:blip>
          <a:srcRect/>
          <a:stretch>
            <a:fillRect/>
          </a:stretch>
        </p:blipFill>
        <p:spPr bwMode="auto">
          <a:xfrm>
            <a:off x="5791201" y="2866159"/>
            <a:ext cx="35718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67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IMPACT OF TAACCCT</a:t>
            </a:r>
            <a:endParaRPr lang="en-US" dirty="0"/>
          </a:p>
        </p:txBody>
      </p:sp>
    </p:spTree>
    <p:extLst>
      <p:ext uri="{BB962C8B-B14F-4D97-AF65-F5344CB8AC3E}">
        <p14:creationId xmlns:p14="http://schemas.microsoft.com/office/powerpoint/2010/main" val="21483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EVALUATION OVERVIEW</a:t>
            </a:r>
            <a:endParaRPr lang="en-US" dirty="0"/>
          </a:p>
        </p:txBody>
      </p:sp>
    </p:spTree>
    <p:extLst>
      <p:ext uri="{BB962C8B-B14F-4D97-AF65-F5344CB8AC3E}">
        <p14:creationId xmlns:p14="http://schemas.microsoft.com/office/powerpoint/2010/main" val="3761764804"/>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TN PPT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las">
  <a:themeElements>
    <a:clrScheme name="Custom 11">
      <a:dk1>
        <a:sysClr val="windowText" lastClr="000000"/>
      </a:dk1>
      <a:lt1>
        <a:sysClr val="window" lastClr="FFFFFF"/>
      </a:lt1>
      <a:dk2>
        <a:srgbClr val="454545"/>
      </a:dk2>
      <a:lt2>
        <a:srgbClr val="E0E0E0"/>
      </a:lt2>
      <a:accent1>
        <a:srgbClr val="A1A0A4"/>
      </a:accent1>
      <a:accent2>
        <a:srgbClr val="002E56"/>
      </a:accent2>
      <a:accent3>
        <a:srgbClr val="C2CD23"/>
      </a:accent3>
      <a:accent4>
        <a:srgbClr val="8B0F04"/>
      </a:accent4>
      <a:accent5>
        <a:srgbClr val="3B95C4"/>
      </a:accent5>
      <a:accent6>
        <a:srgbClr val="B560D4"/>
      </a:accent6>
      <a:hlink>
        <a:srgbClr val="FC5A1A"/>
      </a:hlink>
      <a:folHlink>
        <a:srgbClr val="B49E7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1784</Words>
  <Application>Microsoft Office PowerPoint</Application>
  <PresentationFormat>On-screen Show (16:9)</PresentationFormat>
  <Paragraphs>243</Paragraphs>
  <Slides>31</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vt:lpstr>
      <vt:lpstr>Helvetica</vt:lpstr>
      <vt:lpstr>Century Gothic</vt:lpstr>
      <vt:lpstr>Lucida Sans</vt:lpstr>
      <vt:lpstr>Wingdings</vt:lpstr>
      <vt:lpstr>Calibri</vt:lpstr>
      <vt:lpstr>Museo Slab 500</vt:lpstr>
      <vt:lpstr>Arial Black</vt:lpstr>
      <vt:lpstr>Open Sans</vt:lpstr>
      <vt:lpstr>Gill Sans MT</vt:lpstr>
      <vt:lpstr>Tahoma</vt:lpstr>
      <vt:lpstr>simple-light-2</vt:lpstr>
      <vt:lpstr>OTN PPT Template</vt:lpstr>
      <vt:lpstr>Atlas</vt:lpstr>
      <vt:lpstr>Ohio TechNet   Scaling Impact for Ohio’s  Manufacturing Workforce</vt:lpstr>
      <vt:lpstr>Meeting Agenda</vt:lpstr>
      <vt:lpstr>PowerPoint Presentation</vt:lpstr>
      <vt:lpstr>PowerPoint Presentation</vt:lpstr>
      <vt:lpstr>Problem Statement: State of Ohio &amp; Education</vt:lpstr>
      <vt:lpstr>PowerPoint Presentation</vt:lpstr>
      <vt:lpstr>Keeping Progress “in TAACCCT”</vt:lpstr>
      <vt:lpstr>PowerPoint Presentation</vt:lpstr>
      <vt:lpstr>PowerPoint Presentation</vt:lpstr>
      <vt:lpstr>PowerPoint Presentation</vt:lpstr>
      <vt:lpstr>PowerPoint Presentation</vt:lpstr>
      <vt:lpstr>Review of Grant Progress</vt:lpstr>
      <vt:lpstr>Manufacturing is evolving and colleges have used the grant to keep pace </vt:lpstr>
      <vt:lpstr>The consortium is working to improve collaboration in the state </vt:lpstr>
      <vt:lpstr>More recently a sense has been growing that this project is a unique opportunity that extends beyond its proposed scope</vt:lpstr>
      <vt:lpstr>What are some of the biggest gaps hindering keeping pace?</vt:lpstr>
      <vt:lpstr>Emerging Priorities</vt:lpstr>
      <vt:lpstr>PowerPoint Presentation</vt:lpstr>
      <vt:lpstr>What may change/end when Ohio TechNet funding ends?</vt:lpstr>
      <vt:lpstr>PowerPoint Presentation</vt:lpstr>
      <vt:lpstr>Ohio Technet Impact</vt:lpstr>
      <vt:lpstr>Eric L. Burkland, President  The Ohio Manufacturers’ Association</vt:lpstr>
      <vt:lpstr>PowerPoint Presentation</vt:lpstr>
      <vt:lpstr>PowerPoint Presentation</vt:lpstr>
      <vt:lpstr>PowerPoint Presentation</vt:lpstr>
      <vt:lpstr>Supporting manufacturing sector partnerships</vt:lpstr>
      <vt:lpstr>Building a network</vt:lpstr>
      <vt:lpstr>Roadmap for change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dc:title>
  <dc:creator>Melika Matthews</dc:creator>
  <cp:lastModifiedBy>Terri Sandu</cp:lastModifiedBy>
  <cp:revision>61</cp:revision>
  <dcterms:modified xsi:type="dcterms:W3CDTF">2017-11-30T12:57:10Z</dcterms:modified>
</cp:coreProperties>
</file>